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5"/>
  </p:notesMasterIdLst>
  <p:handoutMasterIdLst>
    <p:handoutMasterId r:id="rId16"/>
  </p:handoutMasterIdLst>
  <p:sldIdLst>
    <p:sldId id="258" r:id="rId2"/>
    <p:sldId id="283" r:id="rId3"/>
    <p:sldId id="281" r:id="rId4"/>
    <p:sldId id="264" r:id="rId5"/>
    <p:sldId id="265" r:id="rId6"/>
    <p:sldId id="282" r:id="rId7"/>
    <p:sldId id="285" r:id="rId8"/>
    <p:sldId id="286" r:id="rId9"/>
    <p:sldId id="287" r:id="rId10"/>
    <p:sldId id="288" r:id="rId11"/>
    <p:sldId id="289" r:id="rId12"/>
    <p:sldId id="29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198"/>
    <p:restoredTop sz="94670"/>
  </p:normalViewPr>
  <p:slideViewPr>
    <p:cSldViewPr snapToGrid="0" snapToObjects="1">
      <p:cViewPr varScale="1">
        <p:scale>
          <a:sx n="73" d="100"/>
          <a:sy n="73" d="100"/>
        </p:scale>
        <p:origin x="208" y="10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97444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CD61EB-86A7-2143-909A-671FBD4CCD5D}" type="datetime1">
              <a:rPr lang="en-US" smtClean="0"/>
              <a:t>7/17/19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100E592-9121-CD4C-A5D0-650E85B01007}" type="datetime1">
              <a:rPr lang="en-US" smtClean="0"/>
              <a:t>7/17/19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078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17434C9-5DD5-BC42-8D00-C95AA05F9490}" type="datetime1">
              <a:rPr lang="en-US" smtClean="0"/>
              <a:t>7/17/19</a:t>
            </a:fld>
            <a:endParaRPr lang="en-US" dirty="0"/>
          </a:p>
        </p:txBody>
      </p:sp>
      <p:sp>
        <p:nvSpPr>
          <p:cNvPr id="5" name="Footer Placeholder 4"/>
          <p:cNvSpPr>
            <a:spLocks noGrp="1"/>
          </p:cNvSpPr>
          <p:nvPr>
            <p:ph type="ftr" sz="quarter" idx="11"/>
          </p:nvPr>
        </p:nvSpPr>
        <p:spPr/>
        <p:txBody>
          <a:bodyPr/>
          <a:lstStyle/>
          <a:p>
            <a:r>
              <a:rPr lang="sk-SK"/>
              <a:t>© 2016 EV3Lessons.com</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3765F00A-3677-6146-BF75-826889CCEDCA}" type="datetime1">
              <a:rPr lang="en-US" smtClean="0"/>
              <a:t>7/17/19</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40F61AE-1C41-BA4F-9947-B9B43E7ACD59}" type="datetime1">
              <a:rPr lang="en-US" smtClean="0"/>
              <a:t>7/17/19</a:t>
            </a:fld>
            <a:endParaRPr lang="en-US"/>
          </a:p>
        </p:txBody>
      </p:sp>
      <p:sp>
        <p:nvSpPr>
          <p:cNvPr id="8" name="Footer Placeholder 7"/>
          <p:cNvSpPr>
            <a:spLocks noGrp="1"/>
          </p:cNvSpPr>
          <p:nvPr>
            <p:ph type="ftr" sz="quarter" idx="11"/>
          </p:nvPr>
        </p:nvSpPr>
        <p:spPr/>
        <p:txBody>
          <a:bodyPr/>
          <a:lstStyle/>
          <a:p>
            <a:r>
              <a:rPr lang="sk-SK"/>
              <a:t>© 2016 EV3Lessons.com</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A54BB882-2478-FE4A-881F-E1C11FF9B456}" type="datetime1">
              <a:rPr lang="en-US" smtClean="0"/>
              <a:t>7/17/19</a:t>
            </a:fld>
            <a:endParaRPr lang="en-US"/>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61762A-4F54-4640-B80B-2E9A9CC9D637}" type="datetime1">
              <a:rPr lang="en-US" smtClean="0"/>
              <a:t>7/17/19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78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809B2184-06D6-3E4E-9390-0071FDC72B08}" type="datetime1">
              <a:rPr lang="en-US" smtClean="0"/>
              <a:t>7/17/19</a:t>
            </a:fld>
            <a:endParaRPr lang="en-US"/>
          </a:p>
        </p:txBody>
      </p:sp>
      <p:sp>
        <p:nvSpPr>
          <p:cNvPr id="5" name="Footer Placeholder 4"/>
          <p:cNvSpPr>
            <a:spLocks noGrp="1"/>
          </p:cNvSpPr>
          <p:nvPr>
            <p:ph type="ftr" sz="quarter" idx="11"/>
          </p:nvPr>
        </p:nvSpPr>
        <p:spPr/>
        <p:txBody>
          <a:bodyPr/>
          <a:lstStyle/>
          <a:p>
            <a:r>
              <a:rPr lang="sk-SK"/>
              <a:t>© 2016 EV3Lessons.com</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98BFBC-4682-9247-893E-49B2B25445E9}" type="datetime1">
              <a:rPr lang="en-US" smtClean="0"/>
              <a:t>7/17/19</a:t>
            </a:fld>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251916C3-5C55-6842-81BB-4BDA5AEB10B6}" type="datetime1">
              <a:rPr lang="en-US" smtClean="0"/>
              <a:t>7/17/19</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a:t>© 2016 EV3Lessons.com</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hdr="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the Gyro Sensor </a:t>
            </a:r>
            <a:br>
              <a:rPr lang="en-US" dirty="0"/>
            </a:br>
            <a:r>
              <a:rPr lang="en-US" dirty="0"/>
              <a:t>and Dealing with Drift</a:t>
            </a:r>
          </a:p>
        </p:txBody>
      </p:sp>
      <p:sp>
        <p:nvSpPr>
          <p:cNvPr id="14" name="Subtitle 13"/>
          <p:cNvSpPr>
            <a:spLocks noGrp="1"/>
          </p:cNvSpPr>
          <p:nvPr>
            <p:ph type="subTitle" idx="1"/>
          </p:nvPr>
        </p:nvSpPr>
        <p:spPr/>
        <p:txBody>
          <a:bodyPr/>
          <a:lstStyle/>
          <a:p>
            <a:r>
              <a:rPr lang="en-US" dirty="0"/>
              <a:t>By Sanjay and Arvind </a:t>
            </a:r>
            <a:r>
              <a:rPr lang="en-US" dirty="0" err="1"/>
              <a:t>Seshan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Solution</a:t>
            </a:r>
          </a:p>
        </p:txBody>
      </p:sp>
      <p:pic>
        <p:nvPicPr>
          <p:cNvPr id="7" name="Picture 6" descr="Screenshot 2015-02-28 14.47.22.png"/>
          <p:cNvPicPr>
            <a:picLocks noChangeAspect="1"/>
          </p:cNvPicPr>
          <p:nvPr/>
        </p:nvPicPr>
        <p:blipFill rotWithShape="1">
          <a:blip r:embed="rId2" cstate="email">
            <a:extLst>
              <a:ext uri="{28A0092B-C50C-407E-A947-70E740481C1C}">
                <a14:useLocalDpi xmlns:a14="http://schemas.microsoft.com/office/drawing/2010/main" val="0"/>
              </a:ext>
            </a:extLst>
          </a:blip>
          <a:srcRect b="47847"/>
          <a:stretch/>
        </p:blipFill>
        <p:spPr>
          <a:xfrm>
            <a:off x="0" y="1761634"/>
            <a:ext cx="9144000" cy="2889741"/>
          </a:xfrm>
          <a:prstGeom prst="rect">
            <a:avLst/>
          </a:prstGeom>
        </p:spPr>
      </p:pic>
      <p:sp>
        <p:nvSpPr>
          <p:cNvPr id="8" name="TextBox 7"/>
          <p:cNvSpPr txBox="1"/>
          <p:nvPr/>
        </p:nvSpPr>
        <p:spPr>
          <a:xfrm>
            <a:off x="5349874" y="4682705"/>
            <a:ext cx="3508375" cy="1754327"/>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sp>
        <p:nvSpPr>
          <p:cNvPr id="10" name="TextBox 9"/>
          <p:cNvSpPr txBox="1"/>
          <p:nvPr/>
        </p:nvSpPr>
        <p:spPr>
          <a:xfrm>
            <a:off x="406925" y="4651375"/>
            <a:ext cx="3200681" cy="1754327"/>
          </a:xfrm>
          <a:prstGeom prst="rect">
            <a:avLst/>
          </a:prstGeom>
          <a:solidFill>
            <a:schemeClr val="accent2">
              <a:lumMod val="60000"/>
              <a:lumOff val="40000"/>
            </a:schemeClr>
          </a:solidFill>
        </p:spPr>
        <p:txBody>
          <a:bodyPr wrap="square" rtlCol="0">
            <a:spAutoFit/>
          </a:bodyPr>
          <a:lstStyle/>
          <a:p>
            <a:r>
              <a:rPr lang="en-US" dirty="0"/>
              <a:t>This version of the calibration leaves the gyro in angle mode. This is probably the most common way to use the gyro. This code takes about 0.1sec to run.</a:t>
            </a:r>
          </a:p>
        </p:txBody>
      </p:sp>
      <p:sp>
        <p:nvSpPr>
          <p:cNvPr id="3" name="Date Placeholder 2"/>
          <p:cNvSpPr>
            <a:spLocks noGrp="1"/>
          </p:cNvSpPr>
          <p:nvPr>
            <p:ph type="dt" sz="half" idx="10"/>
          </p:nvPr>
        </p:nvSpPr>
        <p:spPr/>
        <p:txBody>
          <a:bodyPr/>
          <a:lstStyle/>
          <a:p>
            <a:fld id="{6193FD32-FB04-CD45-91B4-2D0C5581EDE3}"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Tree>
    <p:extLst>
      <p:ext uri="{BB962C8B-B14F-4D97-AF65-F5344CB8AC3E}">
        <p14:creationId xmlns:p14="http://schemas.microsoft.com/office/powerpoint/2010/main" val="248135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4 Solution</a:t>
            </a:r>
          </a:p>
        </p:txBody>
      </p:sp>
      <p:pic>
        <p:nvPicPr>
          <p:cNvPr id="6" name="Picture 5" descr="Screenshot 2015-02-28 14.49.49.png"/>
          <p:cNvPicPr>
            <a:picLocks noChangeAspect="1"/>
          </p:cNvPicPr>
          <p:nvPr/>
        </p:nvPicPr>
        <p:blipFill rotWithShape="1">
          <a:blip r:embed="rId2" cstate="email">
            <a:extLst>
              <a:ext uri="{28A0092B-C50C-407E-A947-70E740481C1C}">
                <a14:useLocalDpi xmlns:a14="http://schemas.microsoft.com/office/drawing/2010/main" val="0"/>
              </a:ext>
            </a:extLst>
          </a:blip>
          <a:srcRect b="50586"/>
          <a:stretch/>
        </p:blipFill>
        <p:spPr>
          <a:xfrm>
            <a:off x="0" y="1749278"/>
            <a:ext cx="9144000" cy="2679848"/>
          </a:xfrm>
          <a:prstGeom prst="rect">
            <a:avLst/>
          </a:prstGeom>
        </p:spPr>
      </p:pic>
      <p:sp>
        <p:nvSpPr>
          <p:cNvPr id="7" name="TextBox 6"/>
          <p:cNvSpPr txBox="1"/>
          <p:nvPr/>
        </p:nvSpPr>
        <p:spPr>
          <a:xfrm>
            <a:off x="4683125" y="4571999"/>
            <a:ext cx="4253955"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8" name="TextBox 7"/>
          <p:cNvSpPr txBox="1"/>
          <p:nvPr/>
        </p:nvSpPr>
        <p:spPr>
          <a:xfrm>
            <a:off x="284163" y="4577361"/>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3" name="Date Placeholder 2"/>
          <p:cNvSpPr>
            <a:spLocks noGrp="1"/>
          </p:cNvSpPr>
          <p:nvPr>
            <p:ph type="dt" sz="half" idx="10"/>
          </p:nvPr>
        </p:nvSpPr>
        <p:spPr/>
        <p:txBody>
          <a:bodyPr/>
          <a:lstStyle/>
          <a:p>
            <a:fld id="{576DC0FE-24C6-5542-B19C-469520102976}"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304529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Discussion Guide</a:t>
            </a:r>
          </a:p>
        </p:txBody>
      </p:sp>
      <p:sp>
        <p:nvSpPr>
          <p:cNvPr id="7" name="Content Placeholder 2"/>
          <p:cNvSpPr txBox="1">
            <a:spLocks/>
          </p:cNvSpPr>
          <p:nvPr/>
        </p:nvSpPr>
        <p:spPr>
          <a:xfrm>
            <a:off x="284163" y="1567543"/>
            <a:ext cx="8574087" cy="4869489"/>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indent="-457200">
              <a:buFont typeface="+mj-lt"/>
              <a:buAutoNum type="arabicPeriod"/>
            </a:pPr>
            <a:r>
              <a:rPr lang="it-IT" b="1" dirty="0" err="1">
                <a:solidFill>
                  <a:schemeClr val="tx1"/>
                </a:solidFill>
              </a:rPr>
              <a:t>What</a:t>
            </a:r>
            <a:r>
              <a:rPr lang="it-IT" b="1" dirty="0">
                <a:solidFill>
                  <a:schemeClr val="tx1"/>
                </a:solidFill>
              </a:rPr>
              <a:t> are 2 common </a:t>
            </a:r>
            <a:r>
              <a:rPr lang="it-IT" b="1" dirty="0" err="1">
                <a:solidFill>
                  <a:schemeClr val="tx1"/>
                </a:solidFill>
              </a:rPr>
              <a:t>problems</a:t>
            </a:r>
            <a:r>
              <a:rPr lang="it-IT" b="1" dirty="0">
                <a:solidFill>
                  <a:schemeClr val="tx1"/>
                </a:solidFill>
              </a:rPr>
              <a:t> </a:t>
            </a:r>
            <a:r>
              <a:rPr lang="it-IT" b="1" dirty="0" err="1">
                <a:solidFill>
                  <a:schemeClr val="tx1"/>
                </a:solidFill>
              </a:rPr>
              <a:t>when</a:t>
            </a:r>
            <a:r>
              <a:rPr lang="it-IT" b="1" dirty="0">
                <a:solidFill>
                  <a:schemeClr val="tx1"/>
                </a:solidFill>
              </a:rPr>
              <a:t> </a:t>
            </a:r>
            <a:r>
              <a:rPr lang="it-IT" b="1" dirty="0" err="1">
                <a:solidFill>
                  <a:schemeClr val="tx1"/>
                </a:solidFill>
              </a:rPr>
              <a:t>programming</a:t>
            </a:r>
            <a:r>
              <a:rPr lang="it-IT" b="1" dirty="0">
                <a:solidFill>
                  <a:schemeClr val="tx1"/>
                </a:solidFill>
              </a:rPr>
              <a:t> with the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a:t>
            </a:r>
            <a:r>
              <a:rPr lang="it-IT" dirty="0" err="1"/>
              <a:t>Gryo</a:t>
            </a:r>
            <a:r>
              <a:rPr lang="it-IT" dirty="0"/>
              <a:t> </a:t>
            </a:r>
            <a:r>
              <a:rPr lang="it-IT" dirty="0" err="1"/>
              <a:t>drift</a:t>
            </a:r>
            <a:r>
              <a:rPr lang="it-IT" dirty="0"/>
              <a:t> and </a:t>
            </a:r>
            <a:r>
              <a:rPr lang="it-IT" dirty="0" err="1"/>
              <a:t>Gyro</a:t>
            </a:r>
            <a:r>
              <a:rPr lang="it-IT" dirty="0"/>
              <a:t> </a:t>
            </a:r>
            <a:r>
              <a:rPr lang="it-IT" dirty="0" err="1"/>
              <a:t>lag</a:t>
            </a:r>
            <a:endParaRPr lang="it-IT" dirty="0"/>
          </a:p>
          <a:p>
            <a:pPr marL="457200" indent="-457200">
              <a:buFont typeface="+mj-lt"/>
              <a:buAutoNum type="arabicPeriod"/>
            </a:pPr>
            <a:r>
              <a:rPr lang="it-IT" b="1" dirty="0" err="1">
                <a:solidFill>
                  <a:schemeClr val="tx1"/>
                </a:solidFill>
              </a:rPr>
              <a:t>What</a:t>
            </a:r>
            <a:r>
              <a:rPr lang="it-IT" b="1" dirty="0">
                <a:solidFill>
                  <a:schemeClr val="tx1"/>
                </a:solidFill>
              </a:rPr>
              <a:t> </a:t>
            </a:r>
            <a:r>
              <a:rPr lang="it-IT" b="1" dirty="0" err="1">
                <a:solidFill>
                  <a:schemeClr val="tx1"/>
                </a:solidFill>
              </a:rPr>
              <a:t>does</a:t>
            </a:r>
            <a:r>
              <a:rPr lang="it-IT" b="1" dirty="0">
                <a:solidFill>
                  <a:schemeClr val="tx1"/>
                </a:solidFill>
              </a:rPr>
              <a:t> </a:t>
            </a:r>
            <a:r>
              <a:rPr lang="it-IT" b="1" dirty="0" err="1">
                <a:solidFill>
                  <a:schemeClr val="tx1"/>
                </a:solidFill>
              </a:rPr>
              <a:t>Gyro</a:t>
            </a:r>
            <a:r>
              <a:rPr lang="it-IT" b="1" dirty="0">
                <a:solidFill>
                  <a:schemeClr val="tx1"/>
                </a:solidFill>
              </a:rPr>
              <a:t> </a:t>
            </a:r>
            <a:r>
              <a:rPr lang="it-IT" b="1" dirty="0" err="1">
                <a:solidFill>
                  <a:schemeClr val="tx1"/>
                </a:solidFill>
              </a:rPr>
              <a:t>drift</a:t>
            </a:r>
            <a:r>
              <a:rPr lang="it-IT" b="1" dirty="0">
                <a:solidFill>
                  <a:schemeClr val="tx1"/>
                </a:solidFill>
              </a:rPr>
              <a:t> </a:t>
            </a:r>
            <a:r>
              <a:rPr lang="it-IT" b="1" dirty="0" err="1">
                <a:solidFill>
                  <a:schemeClr val="tx1"/>
                </a:solidFill>
              </a:rPr>
              <a:t>mean</a:t>
            </a:r>
            <a:r>
              <a:rPr lang="it-IT" b="1" dirty="0">
                <a:solidFill>
                  <a:schemeClr val="tx1"/>
                </a:solidFill>
              </a:rPr>
              <a:t>?</a:t>
            </a:r>
          </a:p>
          <a:p>
            <a:pPr marL="460375" lvl="1" indent="0">
              <a:buNone/>
            </a:pPr>
            <a:r>
              <a:rPr lang="it-IT" dirty="0" err="1"/>
              <a:t>Ans</a:t>
            </a:r>
            <a:r>
              <a:rPr lang="it-IT" dirty="0"/>
              <a:t>. The </a:t>
            </a:r>
            <a:r>
              <a:rPr lang="it-IT" dirty="0" err="1"/>
              <a:t>Gyro</a:t>
            </a:r>
            <a:r>
              <a:rPr lang="it-IT" dirty="0"/>
              <a:t> </a:t>
            </a:r>
            <a:r>
              <a:rPr lang="it-IT" dirty="0" err="1"/>
              <a:t>readings</a:t>
            </a:r>
            <a:r>
              <a:rPr lang="it-IT" dirty="0"/>
              <a:t> </a:t>
            </a:r>
            <a:r>
              <a:rPr lang="it-IT" dirty="0" err="1"/>
              <a:t>keep</a:t>
            </a:r>
            <a:r>
              <a:rPr lang="it-IT" dirty="0"/>
              <a:t> </a:t>
            </a:r>
            <a:r>
              <a:rPr lang="it-IT" dirty="0" err="1"/>
              <a:t>changing</a:t>
            </a:r>
            <a:r>
              <a:rPr lang="it-IT" dirty="0"/>
              <a:t> </a:t>
            </a:r>
            <a:r>
              <a:rPr lang="it-IT" dirty="0" err="1"/>
              <a:t>even</a:t>
            </a:r>
            <a:r>
              <a:rPr lang="it-IT" dirty="0"/>
              <a:t> </a:t>
            </a:r>
            <a:r>
              <a:rPr lang="it-IT" dirty="0" err="1"/>
              <a:t>when</a:t>
            </a:r>
            <a:r>
              <a:rPr lang="it-IT" dirty="0"/>
              <a:t> the robot </a:t>
            </a:r>
            <a:r>
              <a:rPr lang="it-IT" dirty="0" err="1"/>
              <a:t>is</a:t>
            </a:r>
            <a:r>
              <a:rPr lang="it-IT" dirty="0"/>
              <a:t> </a:t>
            </a:r>
            <a:r>
              <a:rPr lang="it-IT" dirty="0" err="1"/>
              <a:t>still</a:t>
            </a:r>
            <a:endParaRPr lang="it-IT" dirty="0"/>
          </a:p>
          <a:p>
            <a:pPr marL="457200" indent="-457200">
              <a:buFont typeface="+mj-lt"/>
              <a:buAutoNum type="arabicPeriod"/>
            </a:pPr>
            <a:r>
              <a:rPr lang="it-IT" b="1" dirty="0">
                <a:solidFill>
                  <a:schemeClr val="tx1"/>
                </a:solidFill>
              </a:rPr>
              <a:t>Can </a:t>
            </a:r>
            <a:r>
              <a:rPr lang="it-IT" b="1" dirty="0" err="1">
                <a:solidFill>
                  <a:schemeClr val="tx1"/>
                </a:solidFill>
              </a:rPr>
              <a:t>you</a:t>
            </a:r>
            <a:r>
              <a:rPr lang="it-IT" b="1" dirty="0">
                <a:solidFill>
                  <a:schemeClr val="tx1"/>
                </a:solidFill>
              </a:rPr>
              <a:t> </a:t>
            </a:r>
            <a:r>
              <a:rPr lang="it-IT" b="1" dirty="0" err="1">
                <a:solidFill>
                  <a:schemeClr val="tx1"/>
                </a:solidFill>
              </a:rPr>
              <a:t>move</a:t>
            </a:r>
            <a:r>
              <a:rPr lang="it-IT" b="1" dirty="0">
                <a:solidFill>
                  <a:schemeClr val="tx1"/>
                </a:solidFill>
              </a:rPr>
              <a:t> </a:t>
            </a:r>
            <a:r>
              <a:rPr lang="it-IT" b="1" dirty="0" err="1">
                <a:solidFill>
                  <a:schemeClr val="tx1"/>
                </a:solidFill>
              </a:rPr>
              <a:t>your</a:t>
            </a:r>
            <a:r>
              <a:rPr lang="it-IT" b="1" dirty="0">
                <a:solidFill>
                  <a:schemeClr val="tx1"/>
                </a:solidFill>
              </a:rPr>
              <a:t> robot </a:t>
            </a:r>
            <a:r>
              <a:rPr lang="it-IT" b="1" dirty="0" err="1">
                <a:solidFill>
                  <a:schemeClr val="tx1"/>
                </a:solidFill>
              </a:rPr>
              <a:t>when</a:t>
            </a:r>
            <a:r>
              <a:rPr lang="it-IT" b="1" dirty="0">
                <a:solidFill>
                  <a:schemeClr val="tx1"/>
                </a:solidFill>
              </a:rPr>
              <a:t> </a:t>
            </a:r>
            <a:r>
              <a:rPr lang="it-IT" b="1" dirty="0" err="1">
                <a:solidFill>
                  <a:schemeClr val="tx1"/>
                </a:solidFill>
              </a:rPr>
              <a:t>you</a:t>
            </a:r>
            <a:r>
              <a:rPr lang="it-IT" b="1" dirty="0">
                <a:solidFill>
                  <a:schemeClr val="tx1"/>
                </a:solidFill>
              </a:rPr>
              <a:t> calibrate </a:t>
            </a:r>
            <a:r>
              <a:rPr lang="it-IT" b="1" dirty="0" err="1">
                <a:solidFill>
                  <a:schemeClr val="tx1"/>
                </a:solidFill>
              </a:rPr>
              <a:t>your</a:t>
            </a:r>
            <a:r>
              <a:rPr lang="it-IT" b="1" dirty="0">
                <a:solidFill>
                  <a:schemeClr val="tx1"/>
                </a:solidFill>
              </a:rPr>
              <a:t> </a:t>
            </a:r>
            <a:r>
              <a:rPr lang="it-IT" b="1" dirty="0" err="1">
                <a:solidFill>
                  <a:schemeClr val="tx1"/>
                </a:solidFill>
              </a:rPr>
              <a:t>gyro</a:t>
            </a:r>
            <a:r>
              <a:rPr lang="it-IT" b="1" dirty="0">
                <a:solidFill>
                  <a:schemeClr val="tx1"/>
                </a:solidFill>
              </a:rPr>
              <a:t>?</a:t>
            </a:r>
          </a:p>
          <a:p>
            <a:pPr marL="460375" lvl="1" indent="0">
              <a:buNone/>
            </a:pPr>
            <a:r>
              <a:rPr lang="it-IT" dirty="0" err="1"/>
              <a:t>Ans</a:t>
            </a:r>
            <a:r>
              <a:rPr lang="it-IT" dirty="0"/>
              <a:t>. No!!  </a:t>
            </a:r>
            <a:r>
              <a:rPr lang="it-IT" dirty="0" err="1"/>
              <a:t>Keep</a:t>
            </a:r>
            <a:r>
              <a:rPr lang="it-IT" dirty="0"/>
              <a:t> the robot </a:t>
            </a:r>
            <a:r>
              <a:rPr lang="it-IT" dirty="0" err="1"/>
              <a:t>still</a:t>
            </a:r>
            <a:r>
              <a:rPr lang="it-IT" dirty="0"/>
              <a:t>.</a:t>
            </a:r>
          </a:p>
          <a:p>
            <a:pPr marL="457200" indent="-457200">
              <a:buFont typeface="+mj-lt"/>
              <a:buAutoNum type="arabicPeriod"/>
            </a:pPr>
            <a:r>
              <a:rPr lang="it-IT" b="1" dirty="0">
                <a:solidFill>
                  <a:schemeClr val="tx1"/>
                </a:solidFill>
              </a:rPr>
              <a:t>Do </a:t>
            </a:r>
            <a:r>
              <a:rPr lang="it-IT" b="1" dirty="0" err="1">
                <a:solidFill>
                  <a:schemeClr val="tx1"/>
                </a:solidFill>
              </a:rPr>
              <a:t>you</a:t>
            </a:r>
            <a:r>
              <a:rPr lang="it-IT" b="1" dirty="0">
                <a:solidFill>
                  <a:schemeClr val="tx1"/>
                </a:solidFill>
              </a:rPr>
              <a:t> </a:t>
            </a:r>
            <a:r>
              <a:rPr lang="it-IT" b="1" dirty="0" err="1">
                <a:solidFill>
                  <a:schemeClr val="tx1"/>
                </a:solidFill>
              </a:rPr>
              <a:t>need</a:t>
            </a:r>
            <a:r>
              <a:rPr lang="it-IT" b="1" dirty="0">
                <a:solidFill>
                  <a:schemeClr val="tx1"/>
                </a:solidFill>
              </a:rPr>
              <a:t> to calibrate </a:t>
            </a:r>
            <a:r>
              <a:rPr lang="it-IT" b="1" dirty="0" err="1">
                <a:solidFill>
                  <a:schemeClr val="tx1"/>
                </a:solidFill>
              </a:rPr>
              <a:t>your</a:t>
            </a:r>
            <a:r>
              <a:rPr lang="it-IT" b="1" dirty="0">
                <a:solidFill>
                  <a:schemeClr val="tx1"/>
                </a:solidFill>
              </a:rPr>
              <a:t> </a:t>
            </a:r>
            <a:r>
              <a:rPr lang="it-IT" b="1" dirty="0" err="1">
                <a:solidFill>
                  <a:schemeClr val="tx1"/>
                </a:solidFill>
              </a:rPr>
              <a:t>gryo</a:t>
            </a:r>
            <a:r>
              <a:rPr lang="it-IT" b="1" dirty="0">
                <a:solidFill>
                  <a:schemeClr val="tx1"/>
                </a:solidFill>
              </a:rPr>
              <a:t> </a:t>
            </a:r>
            <a:r>
              <a:rPr lang="it-IT" b="1" dirty="0" err="1">
                <a:solidFill>
                  <a:schemeClr val="tx1"/>
                </a:solidFill>
              </a:rPr>
              <a:t>before</a:t>
            </a:r>
            <a:r>
              <a:rPr lang="it-IT" b="1" dirty="0">
                <a:solidFill>
                  <a:schemeClr val="tx1"/>
                </a:solidFill>
              </a:rPr>
              <a:t> </a:t>
            </a:r>
            <a:r>
              <a:rPr lang="it-IT" b="1" dirty="0" err="1">
                <a:solidFill>
                  <a:schemeClr val="tx1"/>
                </a:solidFill>
              </a:rPr>
              <a:t>every</a:t>
            </a:r>
            <a:r>
              <a:rPr lang="it-IT" b="1" dirty="0">
                <a:solidFill>
                  <a:schemeClr val="tx1"/>
                </a:solidFill>
              </a:rPr>
              <a:t> </a:t>
            </a:r>
            <a:r>
              <a:rPr lang="it-IT" b="1" dirty="0" err="1">
                <a:solidFill>
                  <a:schemeClr val="tx1"/>
                </a:solidFill>
              </a:rPr>
              <a:t>move</a:t>
            </a:r>
            <a:r>
              <a:rPr lang="it-IT" b="1" dirty="0">
                <a:solidFill>
                  <a:schemeClr val="tx1"/>
                </a:solidFill>
              </a:rPr>
              <a:t>?</a:t>
            </a:r>
          </a:p>
          <a:p>
            <a:pPr marL="460375" lvl="1" indent="0">
              <a:buNone/>
            </a:pPr>
            <a:r>
              <a:rPr lang="it-IT" dirty="0" err="1"/>
              <a:t>Ans</a:t>
            </a:r>
            <a:r>
              <a:rPr lang="it-IT" dirty="0"/>
              <a:t>. No. Once </a:t>
            </a:r>
            <a:r>
              <a:rPr lang="it-IT" dirty="0" err="1"/>
              <a:t>before</a:t>
            </a:r>
            <a:r>
              <a:rPr lang="it-IT" dirty="0"/>
              <a:t> </a:t>
            </a:r>
            <a:r>
              <a:rPr lang="it-IT" dirty="0" err="1"/>
              <a:t>you</a:t>
            </a:r>
            <a:r>
              <a:rPr lang="it-IT" dirty="0"/>
              <a:t> </a:t>
            </a:r>
            <a:r>
              <a:rPr lang="it-IT" dirty="0" err="1"/>
              <a:t>run</a:t>
            </a:r>
            <a:r>
              <a:rPr lang="it-IT" dirty="0"/>
              <a:t> </a:t>
            </a:r>
            <a:r>
              <a:rPr lang="it-IT" dirty="0" err="1"/>
              <a:t>your</a:t>
            </a:r>
            <a:r>
              <a:rPr lang="it-IT" dirty="0"/>
              <a:t> </a:t>
            </a:r>
            <a:r>
              <a:rPr lang="it-IT" dirty="0" err="1"/>
              <a:t>entire</a:t>
            </a:r>
            <a:r>
              <a:rPr lang="it-IT" dirty="0"/>
              <a:t> </a:t>
            </a:r>
            <a:r>
              <a:rPr lang="it-IT" dirty="0" err="1"/>
              <a:t>program</a:t>
            </a:r>
            <a:endParaRPr lang="it-IT" dirty="0"/>
          </a:p>
          <a:p>
            <a:pPr marL="457200" indent="-457200">
              <a:buFont typeface="+mj-lt"/>
              <a:buAutoNum type="arabicPeriod"/>
            </a:pPr>
            <a:r>
              <a:rPr lang="it-IT" b="1" dirty="0" err="1">
                <a:solidFill>
                  <a:schemeClr val="tx1"/>
                </a:solidFill>
              </a:rPr>
              <a:t>Why</a:t>
            </a:r>
            <a:r>
              <a:rPr lang="it-IT" b="1" dirty="0">
                <a:solidFill>
                  <a:schemeClr val="tx1"/>
                </a:solidFill>
              </a:rPr>
              <a:t> </a:t>
            </a:r>
            <a:r>
              <a:rPr lang="it-IT" b="1" dirty="0" err="1">
                <a:solidFill>
                  <a:schemeClr val="tx1"/>
                </a:solidFill>
              </a:rPr>
              <a:t>might</a:t>
            </a:r>
            <a:r>
              <a:rPr lang="it-IT" b="1" dirty="0">
                <a:solidFill>
                  <a:schemeClr val="tx1"/>
                </a:solidFill>
              </a:rPr>
              <a:t> </a:t>
            </a:r>
            <a:r>
              <a:rPr lang="it-IT" b="1" dirty="0" err="1">
                <a:solidFill>
                  <a:schemeClr val="tx1"/>
                </a:solidFill>
              </a:rPr>
              <a:t>it</a:t>
            </a:r>
            <a:r>
              <a:rPr lang="it-IT" b="1" dirty="0">
                <a:solidFill>
                  <a:schemeClr val="tx1"/>
                </a:solidFill>
              </a:rPr>
              <a:t> be </a:t>
            </a:r>
            <a:r>
              <a:rPr lang="it-IT" b="1" dirty="0" err="1">
                <a:solidFill>
                  <a:schemeClr val="tx1"/>
                </a:solidFill>
              </a:rPr>
              <a:t>important</a:t>
            </a:r>
            <a:r>
              <a:rPr lang="it-IT" b="1" dirty="0">
                <a:solidFill>
                  <a:schemeClr val="tx1"/>
                </a:solidFill>
              </a:rPr>
              <a:t> to </a:t>
            </a:r>
            <a:r>
              <a:rPr lang="it-IT" b="1" dirty="0" err="1">
                <a:solidFill>
                  <a:schemeClr val="tx1"/>
                </a:solidFill>
              </a:rPr>
              <a:t>consider</a:t>
            </a:r>
            <a:r>
              <a:rPr lang="it-IT" b="1" dirty="0">
                <a:solidFill>
                  <a:schemeClr val="tx1"/>
                </a:solidFill>
              </a:rPr>
              <a:t> multiple </a:t>
            </a:r>
            <a:r>
              <a:rPr lang="it-IT" b="1" dirty="0" err="1">
                <a:solidFill>
                  <a:schemeClr val="tx1"/>
                </a:solidFill>
              </a:rPr>
              <a:t>solutions</a:t>
            </a:r>
            <a:r>
              <a:rPr lang="it-IT" b="1" dirty="0">
                <a:solidFill>
                  <a:schemeClr val="tx1"/>
                </a:solidFill>
              </a:rPr>
              <a:t> to a </a:t>
            </a:r>
            <a:r>
              <a:rPr lang="it-IT" b="1" dirty="0" err="1">
                <a:solidFill>
                  <a:schemeClr val="tx1"/>
                </a:solidFill>
              </a:rPr>
              <a:t>problem</a:t>
            </a:r>
            <a:r>
              <a:rPr lang="it-IT" b="1" dirty="0">
                <a:solidFill>
                  <a:schemeClr val="tx1"/>
                </a:solidFill>
              </a:rPr>
              <a:t>?</a:t>
            </a:r>
          </a:p>
          <a:p>
            <a:pPr marL="460375" lvl="1" indent="0">
              <a:buNone/>
            </a:pPr>
            <a:r>
              <a:rPr lang="it-IT" dirty="0" err="1"/>
              <a:t>Ans</a:t>
            </a:r>
            <a:r>
              <a:rPr lang="it-IT" dirty="0"/>
              <a:t>. In </a:t>
            </a:r>
            <a:r>
              <a:rPr lang="it-IT" dirty="0" err="1"/>
              <a:t>robotics</a:t>
            </a:r>
            <a:r>
              <a:rPr lang="it-IT" dirty="0"/>
              <a:t>, </a:t>
            </a:r>
            <a:r>
              <a:rPr lang="it-IT" dirty="0" err="1"/>
              <a:t>there</a:t>
            </a:r>
            <a:r>
              <a:rPr lang="it-IT" dirty="0"/>
              <a:t> are multiple ways to solve a </a:t>
            </a:r>
            <a:r>
              <a:rPr lang="it-IT" dirty="0" err="1"/>
              <a:t>problem</a:t>
            </a:r>
            <a:r>
              <a:rPr lang="it-IT" dirty="0"/>
              <a:t> and </a:t>
            </a:r>
            <a:r>
              <a:rPr lang="it-IT" dirty="0" err="1"/>
              <a:t>there</a:t>
            </a:r>
            <a:r>
              <a:rPr lang="it-IT" dirty="0"/>
              <a:t> </a:t>
            </a:r>
            <a:r>
              <a:rPr lang="it-IT" dirty="0" err="1"/>
              <a:t>might</a:t>
            </a:r>
            <a:r>
              <a:rPr lang="it-IT" dirty="0"/>
              <a:t> be </a:t>
            </a:r>
            <a:r>
              <a:rPr lang="it-IT" dirty="0" err="1"/>
              <a:t>tradeoffs</a:t>
            </a:r>
            <a:r>
              <a:rPr lang="it-IT" dirty="0"/>
              <a:t> </a:t>
            </a:r>
            <a:r>
              <a:rPr lang="it-IT" dirty="0" err="1"/>
              <a:t>between</a:t>
            </a:r>
            <a:r>
              <a:rPr lang="it-IT" dirty="0"/>
              <a:t> the </a:t>
            </a:r>
            <a:r>
              <a:rPr lang="it-IT" dirty="0" err="1"/>
              <a:t>solutions</a:t>
            </a:r>
            <a:r>
              <a:rPr lang="it-IT" dirty="0"/>
              <a:t> (e.g. </a:t>
            </a:r>
            <a:r>
              <a:rPr lang="it-IT" dirty="0" err="1"/>
              <a:t>how</a:t>
            </a:r>
            <a:r>
              <a:rPr lang="it-IT" dirty="0"/>
              <a:t> long the code </a:t>
            </a:r>
            <a:r>
              <a:rPr lang="it-IT" dirty="0" err="1"/>
              <a:t>takes</a:t>
            </a:r>
            <a:r>
              <a:rPr lang="it-IT" dirty="0"/>
              <a:t> to </a:t>
            </a:r>
            <a:r>
              <a:rPr lang="it-IT" dirty="0" err="1"/>
              <a:t>run</a:t>
            </a:r>
            <a:r>
              <a:rPr lang="it-IT" dirty="0"/>
              <a:t> the code, can </a:t>
            </a:r>
            <a:r>
              <a:rPr lang="it-IT" dirty="0" err="1"/>
              <a:t>you</a:t>
            </a:r>
            <a:r>
              <a:rPr lang="it-IT" dirty="0"/>
              <a:t> use </a:t>
            </a:r>
            <a:r>
              <a:rPr lang="it-IT" dirty="0" err="1"/>
              <a:t>both</a:t>
            </a:r>
            <a:r>
              <a:rPr lang="it-IT" dirty="0"/>
              <a:t> rate and angle </a:t>
            </a:r>
            <a:r>
              <a:rPr lang="it-IT" dirty="0" err="1"/>
              <a:t>readings</a:t>
            </a:r>
            <a:r>
              <a:rPr lang="it-IT" dirty="0"/>
              <a:t>?)</a:t>
            </a:r>
          </a:p>
          <a:p>
            <a:pPr marL="460375" lvl="1" indent="0">
              <a:buNone/>
            </a:pPr>
            <a:endParaRPr lang="it-IT" dirty="0"/>
          </a:p>
          <a:p>
            <a:pPr marL="460375" lvl="1" indent="0">
              <a:buNone/>
            </a:pPr>
            <a:r>
              <a:rPr lang="it-IT" sz="2400" b="1" i="1" dirty="0">
                <a:solidFill>
                  <a:srgbClr val="FF0000"/>
                </a:solidFill>
              </a:rPr>
              <a:t>Update: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Gyro</a:t>
            </a:r>
            <a:r>
              <a:rPr lang="it-IT" sz="2400" b="1" i="1" dirty="0">
                <a:solidFill>
                  <a:srgbClr val="FF0000"/>
                </a:solidFill>
              </a:rPr>
              <a:t> Sensor </a:t>
            </a:r>
            <a:r>
              <a:rPr lang="it-IT" sz="2400" b="1" i="1" dirty="0" err="1">
                <a:solidFill>
                  <a:srgbClr val="FF0000"/>
                </a:solidFill>
              </a:rPr>
              <a:t>Revisited</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for </a:t>
            </a:r>
            <a:r>
              <a:rPr lang="it-IT" sz="2400" b="1" i="1" dirty="0" err="1">
                <a:solidFill>
                  <a:srgbClr val="FF0000"/>
                </a:solidFill>
              </a:rPr>
              <a:t>important</a:t>
            </a:r>
            <a:r>
              <a:rPr lang="it-IT" sz="2400" b="1" i="1" dirty="0">
                <a:solidFill>
                  <a:srgbClr val="FF0000"/>
                </a:solidFill>
              </a:rPr>
              <a:t> </a:t>
            </a:r>
            <a:r>
              <a:rPr lang="it-IT" sz="2400" b="1" i="1" dirty="0" err="1">
                <a:solidFill>
                  <a:srgbClr val="FF0000"/>
                </a:solidFill>
              </a:rPr>
              <a:t>updates</a:t>
            </a:r>
            <a:r>
              <a:rPr lang="it-IT" sz="2400" b="1" i="1" dirty="0">
                <a:solidFill>
                  <a:srgbClr val="FF0000"/>
                </a:solidFill>
              </a:rPr>
              <a:t> (8/6/2017) </a:t>
            </a:r>
            <a:r>
              <a:rPr lang="it-IT" sz="2400" b="1" i="1" dirty="0" err="1">
                <a:solidFill>
                  <a:srgbClr val="FF0000"/>
                </a:solidFill>
              </a:rPr>
              <a:t>after</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complete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The </a:t>
            </a:r>
            <a:r>
              <a:rPr lang="it-IT" sz="2400" b="1" i="1" dirty="0" err="1">
                <a:solidFill>
                  <a:srgbClr val="FF0000"/>
                </a:solidFill>
              </a:rPr>
              <a:t>strategies</a:t>
            </a:r>
            <a:r>
              <a:rPr lang="it-IT" sz="2400" b="1" i="1" dirty="0">
                <a:solidFill>
                  <a:srgbClr val="FF0000"/>
                </a:solidFill>
              </a:rPr>
              <a:t> in </a:t>
            </a:r>
            <a:r>
              <a:rPr lang="it-IT" sz="2400" b="1" i="1" dirty="0" err="1">
                <a:solidFill>
                  <a:srgbClr val="FF0000"/>
                </a:solidFill>
              </a:rPr>
              <a:t>this</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a:t>
            </a:r>
            <a:r>
              <a:rPr lang="it-IT" sz="2400" b="1" i="1" dirty="0" err="1">
                <a:solidFill>
                  <a:srgbClr val="FF0000"/>
                </a:solidFill>
              </a:rPr>
              <a:t>will</a:t>
            </a:r>
            <a:r>
              <a:rPr lang="it-IT" sz="2400" b="1" i="1" dirty="0">
                <a:solidFill>
                  <a:srgbClr val="FF0000"/>
                </a:solidFill>
              </a:rPr>
              <a:t> </a:t>
            </a:r>
            <a:r>
              <a:rPr lang="it-IT" sz="2400" b="1" i="1" dirty="0" err="1">
                <a:solidFill>
                  <a:srgbClr val="FF0000"/>
                </a:solidFill>
              </a:rPr>
              <a:t>not</a:t>
            </a:r>
            <a:r>
              <a:rPr lang="it-IT" sz="2400" b="1" i="1" dirty="0">
                <a:solidFill>
                  <a:srgbClr val="FF0000"/>
                </a:solidFill>
              </a:rPr>
              <a:t> work on </a:t>
            </a:r>
            <a:r>
              <a:rPr lang="it-IT" sz="2400" b="1" i="1" dirty="0" err="1">
                <a:solidFill>
                  <a:srgbClr val="FF0000"/>
                </a:solidFill>
              </a:rPr>
              <a:t>newer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sensors</a:t>
            </a:r>
            <a:r>
              <a:rPr lang="it-IT" sz="2400" b="1" i="1" dirty="0">
                <a:solidFill>
                  <a:srgbClr val="FF0000"/>
                </a:solidFill>
              </a:rPr>
              <a:t>. </a:t>
            </a:r>
            <a:r>
              <a:rPr lang="it-IT" sz="2400" b="1" i="1" dirty="0" err="1">
                <a:solidFill>
                  <a:srgbClr val="FF0000"/>
                </a:solidFill>
              </a:rPr>
              <a:t>Please</a:t>
            </a:r>
            <a:r>
              <a:rPr lang="it-IT" sz="2400" b="1" i="1" dirty="0">
                <a:solidFill>
                  <a:srgbClr val="FF0000"/>
                </a:solidFill>
              </a:rPr>
              <a:t> </a:t>
            </a:r>
            <a:r>
              <a:rPr lang="it-IT" sz="2400" b="1" i="1" dirty="0" err="1">
                <a:solidFill>
                  <a:srgbClr val="FF0000"/>
                </a:solidFill>
              </a:rPr>
              <a:t>read</a:t>
            </a:r>
            <a:r>
              <a:rPr lang="it-IT" sz="2400" b="1" i="1" dirty="0">
                <a:solidFill>
                  <a:srgbClr val="FF0000"/>
                </a:solidFill>
              </a:rPr>
              <a:t> the </a:t>
            </a:r>
            <a:r>
              <a:rPr lang="it-IT" sz="2400" b="1" i="1" dirty="0" err="1">
                <a:solidFill>
                  <a:srgbClr val="FF0000"/>
                </a:solidFill>
              </a:rPr>
              <a:t>next</a:t>
            </a:r>
            <a:r>
              <a:rPr lang="it-IT" sz="2400" b="1" i="1" dirty="0">
                <a:solidFill>
                  <a:srgbClr val="FF0000"/>
                </a:solidFill>
              </a:rPr>
              <a:t> </a:t>
            </a:r>
            <a:r>
              <a:rPr lang="it-IT" sz="2400" b="1" i="1" dirty="0" err="1">
                <a:solidFill>
                  <a:srgbClr val="FF0000"/>
                </a:solidFill>
              </a:rPr>
              <a:t>lesson</a:t>
            </a:r>
            <a:r>
              <a:rPr lang="it-IT" sz="2400" b="1" i="1" dirty="0">
                <a:solidFill>
                  <a:srgbClr val="FF0000"/>
                </a:solidFill>
              </a:rPr>
              <a:t> to </a:t>
            </a:r>
            <a:r>
              <a:rPr lang="it-IT" sz="2400" b="1" i="1" dirty="0" err="1">
                <a:solidFill>
                  <a:srgbClr val="FF0000"/>
                </a:solidFill>
              </a:rPr>
              <a:t>find</a:t>
            </a:r>
            <a:r>
              <a:rPr lang="it-IT" sz="2400" b="1" i="1" dirty="0">
                <a:solidFill>
                  <a:srgbClr val="FF0000"/>
                </a:solidFill>
              </a:rPr>
              <a:t> out </a:t>
            </a:r>
            <a:r>
              <a:rPr lang="it-IT" sz="2400" b="1" i="1" dirty="0" err="1">
                <a:solidFill>
                  <a:srgbClr val="FF0000"/>
                </a:solidFill>
              </a:rPr>
              <a:t>if</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 </a:t>
            </a:r>
            <a:r>
              <a:rPr lang="it-IT" sz="2400" b="1" i="1" dirty="0" err="1">
                <a:solidFill>
                  <a:srgbClr val="FF0000"/>
                </a:solidFill>
              </a:rPr>
              <a:t>is</a:t>
            </a:r>
            <a:r>
              <a:rPr lang="it-IT" sz="2400" b="1" i="1" dirty="0">
                <a:solidFill>
                  <a:srgbClr val="FF0000"/>
                </a:solidFill>
              </a:rPr>
              <a:t> a </a:t>
            </a:r>
            <a:r>
              <a:rPr lang="it-IT" sz="2400" b="1" i="1" dirty="0" err="1">
                <a:solidFill>
                  <a:srgbClr val="FF0000"/>
                </a:solidFill>
              </a:rPr>
              <a:t>newer</a:t>
            </a:r>
            <a:r>
              <a:rPr lang="it-IT" sz="2400" b="1" i="1" dirty="0">
                <a:solidFill>
                  <a:srgbClr val="FF0000"/>
                </a:solidFill>
              </a:rPr>
              <a:t> model and </a:t>
            </a:r>
            <a:r>
              <a:rPr lang="it-IT" sz="2400" b="1" i="1" dirty="0" err="1">
                <a:solidFill>
                  <a:srgbClr val="FF0000"/>
                </a:solidFill>
              </a:rPr>
              <a:t>what</a:t>
            </a:r>
            <a:r>
              <a:rPr lang="it-IT" sz="2400" b="1" i="1" dirty="0">
                <a:solidFill>
                  <a:srgbClr val="FF0000"/>
                </a:solidFill>
              </a:rPr>
              <a:t> </a:t>
            </a:r>
            <a:r>
              <a:rPr lang="it-IT" sz="2400" b="1" i="1" dirty="0" err="1">
                <a:solidFill>
                  <a:srgbClr val="FF0000"/>
                </a:solidFill>
              </a:rPr>
              <a:t>alternatives</a:t>
            </a:r>
            <a:r>
              <a:rPr lang="it-IT" sz="2400" b="1" i="1" dirty="0">
                <a:solidFill>
                  <a:srgbClr val="FF0000"/>
                </a:solidFill>
              </a:rPr>
              <a:t> </a:t>
            </a:r>
            <a:r>
              <a:rPr lang="it-IT" sz="2400" b="1" i="1" dirty="0" err="1">
                <a:solidFill>
                  <a:srgbClr val="FF0000"/>
                </a:solidFill>
              </a:rPr>
              <a:t>you</a:t>
            </a:r>
            <a:r>
              <a:rPr lang="it-IT" sz="2400" b="1" i="1" dirty="0">
                <a:solidFill>
                  <a:srgbClr val="FF0000"/>
                </a:solidFill>
              </a:rPr>
              <a:t> </a:t>
            </a:r>
            <a:r>
              <a:rPr lang="it-IT" sz="2400" b="1" i="1" dirty="0" err="1">
                <a:solidFill>
                  <a:srgbClr val="FF0000"/>
                </a:solidFill>
              </a:rPr>
              <a:t>have</a:t>
            </a:r>
            <a:r>
              <a:rPr lang="it-IT" sz="2400" b="1" i="1" dirty="0">
                <a:solidFill>
                  <a:srgbClr val="FF0000"/>
                </a:solidFill>
              </a:rPr>
              <a:t> to </a:t>
            </a:r>
            <a:r>
              <a:rPr lang="it-IT" sz="2400" b="1" i="1" dirty="0" err="1">
                <a:solidFill>
                  <a:srgbClr val="FF0000"/>
                </a:solidFill>
              </a:rPr>
              <a:t>reclaibrate</a:t>
            </a:r>
            <a:r>
              <a:rPr lang="it-IT" sz="2400" b="1" i="1" dirty="0">
                <a:solidFill>
                  <a:srgbClr val="FF0000"/>
                </a:solidFill>
              </a:rPr>
              <a:t> </a:t>
            </a:r>
            <a:r>
              <a:rPr lang="it-IT" sz="2400" b="1" i="1" dirty="0" err="1">
                <a:solidFill>
                  <a:srgbClr val="FF0000"/>
                </a:solidFill>
              </a:rPr>
              <a:t>your</a:t>
            </a:r>
            <a:r>
              <a:rPr lang="it-IT" sz="2400" b="1" i="1" dirty="0">
                <a:solidFill>
                  <a:srgbClr val="FF0000"/>
                </a:solidFill>
              </a:rPr>
              <a:t> </a:t>
            </a:r>
            <a:r>
              <a:rPr lang="it-IT" sz="2400" b="1" i="1" dirty="0" err="1">
                <a:solidFill>
                  <a:srgbClr val="FF0000"/>
                </a:solidFill>
              </a:rPr>
              <a:t>gyro</a:t>
            </a:r>
            <a:r>
              <a:rPr lang="it-IT" sz="2400" b="1" i="1" dirty="0">
                <a:solidFill>
                  <a:srgbClr val="FF0000"/>
                </a:solidFill>
              </a:rPr>
              <a:t> </a:t>
            </a:r>
            <a:r>
              <a:rPr lang="it-IT" sz="2400" b="1" i="1" dirty="0" err="1">
                <a:solidFill>
                  <a:srgbClr val="FF0000"/>
                </a:solidFill>
              </a:rPr>
              <a:t>sensor</a:t>
            </a:r>
            <a:r>
              <a:rPr lang="it-IT" sz="2400" b="1" i="1" dirty="0">
                <a:solidFill>
                  <a:srgbClr val="FF0000"/>
                </a:solidFill>
              </a:rPr>
              <a:t>.</a:t>
            </a:r>
          </a:p>
          <a:p>
            <a:pPr marL="460375" lvl="1" indent="0">
              <a:buNone/>
            </a:pPr>
            <a:endParaRPr lang="it-IT" dirty="0"/>
          </a:p>
        </p:txBody>
      </p:sp>
      <p:sp>
        <p:nvSpPr>
          <p:cNvPr id="3" name="Date Placeholder 2"/>
          <p:cNvSpPr>
            <a:spLocks noGrp="1"/>
          </p:cNvSpPr>
          <p:nvPr>
            <p:ph type="dt" sz="half" idx="10"/>
          </p:nvPr>
        </p:nvSpPr>
        <p:spPr/>
        <p:txBody>
          <a:bodyPr/>
          <a:lstStyle/>
          <a:p>
            <a:fld id="{F9D1C0A9-2B1B-9943-A35C-2A04CA207E70}"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26160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tutorial was written by Sanjay </a:t>
            </a:r>
            <a:r>
              <a:rPr lang="en-US" dirty="0" err="1"/>
              <a:t>Seshan</a:t>
            </a:r>
            <a:r>
              <a:rPr lang="en-US" dirty="0"/>
              <a:t> and Arvind </a:t>
            </a:r>
            <a:r>
              <a:rPr lang="en-US" dirty="0" err="1"/>
              <a:t>Seshan</a:t>
            </a:r>
            <a:r>
              <a:rPr lang="en-US" dirty="0"/>
              <a:t> </a:t>
            </a:r>
            <a:r>
              <a:rPr lang="en-US"/>
              <a:t>and uses </a:t>
            </a:r>
            <a:r>
              <a:rPr lang="en-US" dirty="0"/>
              <a:t>code shared by Hoosier </a:t>
            </a:r>
            <a:r>
              <a:rPr lang="en-US" dirty="0" err="1"/>
              <a:t>Girlz</a:t>
            </a:r>
            <a:r>
              <a:rPr lang="en-US" dirty="0"/>
              <a:t> (http://</a:t>
            </a:r>
            <a:r>
              <a:rPr lang="en-US" dirty="0" err="1"/>
              <a:t>www.fllhoosiergirlz.com</a:t>
            </a:r>
            <a:r>
              <a:rPr lang="en-US" dirty="0"/>
              <a:t>)</a:t>
            </a:r>
          </a:p>
          <a:p>
            <a:r>
              <a:rPr lang="en-US" dirty="0"/>
              <a:t>More lessons at www.ev3lessons.com</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Date Placeholder 6"/>
          <p:cNvSpPr>
            <a:spLocks noGrp="1"/>
          </p:cNvSpPr>
          <p:nvPr>
            <p:ph type="dt" sz="half" idx="10"/>
          </p:nvPr>
        </p:nvSpPr>
        <p:spPr/>
        <p:txBody>
          <a:bodyPr/>
          <a:lstStyle/>
          <a:p>
            <a:fld id="{CD848738-2DDE-9B42-91A4-B9D48A936005}" type="datetime1">
              <a:rPr lang="en-US" smtClean="0"/>
              <a:t>7/17/19</a:t>
            </a:fld>
            <a:endParaRPr lang="en-US"/>
          </a:p>
        </p:txBody>
      </p:sp>
      <p:sp>
        <p:nvSpPr>
          <p:cNvPr id="8" name="Slide Number Placeholder 7"/>
          <p:cNvSpPr>
            <a:spLocks noGrp="1"/>
          </p:cNvSpPr>
          <p:nvPr>
            <p:ph type="sldNum" sz="quarter" idx="12"/>
          </p:nvPr>
        </p:nvSpPr>
        <p:spPr/>
        <p:txBody>
          <a:bodyPr/>
          <a:lstStyle/>
          <a:p>
            <a:fld id="{4382A7F7-08BF-4252-8141-63FB96055BBB}" type="slidenum">
              <a:rPr lang="en-US" smtClean="0"/>
              <a:t>13</a:t>
            </a:fld>
            <a:endParaRPr lang="en-US"/>
          </a:p>
        </p:txBody>
      </p:sp>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70000" lnSpcReduction="20000"/>
          </a:bodyPr>
          <a:lstStyle/>
          <a:p>
            <a:pPr marL="457200" indent="-457200">
              <a:buFont typeface="+mj-lt"/>
              <a:buAutoNum type="arabicPeriod"/>
            </a:pPr>
            <a:r>
              <a:rPr lang="en-US" dirty="0"/>
              <a:t>Learn what the Gyro Sensor does</a:t>
            </a:r>
          </a:p>
          <a:p>
            <a:pPr marL="457200" indent="-457200">
              <a:buFont typeface="+mj-lt"/>
              <a:buAutoNum type="arabicPeriod"/>
            </a:pPr>
            <a:r>
              <a:rPr lang="en-US" dirty="0"/>
              <a:t>Learn about 2 common problems with using the gyro sensor (drift and lag)</a:t>
            </a:r>
          </a:p>
          <a:p>
            <a:pPr marL="457200" indent="-457200">
              <a:buFont typeface="+mj-lt"/>
              <a:buAutoNum type="arabicPeriod"/>
            </a:pPr>
            <a:r>
              <a:rPr lang="en-US" dirty="0"/>
              <a:t>Learn what “drift” means</a:t>
            </a:r>
          </a:p>
          <a:p>
            <a:pPr marL="457200" indent="-457200">
              <a:buFont typeface="+mj-lt"/>
              <a:buAutoNum type="arabicPeriod"/>
            </a:pPr>
            <a:r>
              <a:rPr lang="en-US" dirty="0"/>
              <a:t>Learn how to correct for drift with a gyro “calibration” technique</a:t>
            </a:r>
          </a:p>
          <a:p>
            <a:pPr marL="457200" indent="-457200">
              <a:buFont typeface="+mj-lt"/>
              <a:buAutoNum type="arabicPeriod"/>
            </a:pPr>
            <a:r>
              <a:rPr lang="en-US" dirty="0"/>
              <a:t>Understand why it is important to consider multiple solutions to a problem such as gyro drift</a:t>
            </a:r>
          </a:p>
          <a:p>
            <a:pPr marL="0" indent="0">
              <a:buNone/>
            </a:pPr>
            <a:r>
              <a:rPr lang="en-US" dirty="0"/>
              <a:t>Prerequisites: Data wires, Loops, Logic &amp; Comparison Blocks</a:t>
            </a:r>
          </a:p>
          <a:p>
            <a:pPr marL="0" lvl="1" indent="0">
              <a:spcBef>
                <a:spcPts val="2000"/>
              </a:spcBef>
              <a:buClr>
                <a:schemeClr val="bg1">
                  <a:lumMod val="65000"/>
                </a:schemeClr>
              </a:buClr>
              <a:buNone/>
            </a:pPr>
            <a:r>
              <a:rPr lang="it-IT" sz="2600" b="1" i="1" dirty="0">
                <a:solidFill>
                  <a:srgbClr val="FF0000"/>
                </a:solidFill>
              </a:rPr>
              <a:t>Update: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Gyro</a:t>
            </a:r>
            <a:r>
              <a:rPr lang="it-IT" sz="2600" b="1" i="1" dirty="0">
                <a:solidFill>
                  <a:srgbClr val="FF0000"/>
                </a:solidFill>
              </a:rPr>
              <a:t> Sensor </a:t>
            </a:r>
            <a:r>
              <a:rPr lang="it-IT" sz="2600" b="1" i="1" dirty="0" err="1">
                <a:solidFill>
                  <a:srgbClr val="FF0000"/>
                </a:solidFill>
              </a:rPr>
              <a:t>Revisited</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for </a:t>
            </a:r>
            <a:r>
              <a:rPr lang="it-IT" sz="2600" b="1" i="1" dirty="0" err="1">
                <a:solidFill>
                  <a:srgbClr val="FF0000"/>
                </a:solidFill>
              </a:rPr>
              <a:t>important</a:t>
            </a:r>
            <a:r>
              <a:rPr lang="it-IT" sz="2600" b="1" i="1" dirty="0">
                <a:solidFill>
                  <a:srgbClr val="FF0000"/>
                </a:solidFill>
              </a:rPr>
              <a:t> </a:t>
            </a:r>
            <a:r>
              <a:rPr lang="it-IT" sz="2600" b="1" i="1" dirty="0" err="1">
                <a:solidFill>
                  <a:srgbClr val="FF0000"/>
                </a:solidFill>
              </a:rPr>
              <a:t>updates</a:t>
            </a:r>
            <a:r>
              <a:rPr lang="it-IT" sz="2600" b="1" i="1" dirty="0">
                <a:solidFill>
                  <a:srgbClr val="FF0000"/>
                </a:solidFill>
              </a:rPr>
              <a:t> (8/6/2017) </a:t>
            </a:r>
            <a:r>
              <a:rPr lang="it-IT" sz="2600" b="1" i="1" dirty="0" err="1">
                <a:solidFill>
                  <a:srgbClr val="FF0000"/>
                </a:solidFill>
              </a:rPr>
              <a:t>after</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complete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The </a:t>
            </a:r>
            <a:r>
              <a:rPr lang="it-IT" sz="2600" b="1" i="1" dirty="0" err="1">
                <a:solidFill>
                  <a:srgbClr val="FF0000"/>
                </a:solidFill>
              </a:rPr>
              <a:t>strategies</a:t>
            </a:r>
            <a:r>
              <a:rPr lang="it-IT" sz="2600" b="1" i="1" dirty="0">
                <a:solidFill>
                  <a:srgbClr val="FF0000"/>
                </a:solidFill>
              </a:rPr>
              <a:t> in </a:t>
            </a:r>
            <a:r>
              <a:rPr lang="it-IT" sz="2600" b="1" i="1" dirty="0" err="1">
                <a:solidFill>
                  <a:srgbClr val="FF0000"/>
                </a:solidFill>
              </a:rPr>
              <a:t>this</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a:t>
            </a:r>
            <a:r>
              <a:rPr lang="it-IT" sz="2600" b="1" i="1" dirty="0" err="1">
                <a:solidFill>
                  <a:srgbClr val="FF0000"/>
                </a:solidFill>
              </a:rPr>
              <a:t>will</a:t>
            </a:r>
            <a:r>
              <a:rPr lang="it-IT" sz="2600" b="1" i="1" dirty="0">
                <a:solidFill>
                  <a:srgbClr val="FF0000"/>
                </a:solidFill>
              </a:rPr>
              <a:t> </a:t>
            </a:r>
            <a:r>
              <a:rPr lang="it-IT" sz="2600" b="1" i="1" dirty="0" err="1">
                <a:solidFill>
                  <a:srgbClr val="FF0000"/>
                </a:solidFill>
              </a:rPr>
              <a:t>not</a:t>
            </a:r>
            <a:r>
              <a:rPr lang="it-IT" sz="2600" b="1" i="1" dirty="0">
                <a:solidFill>
                  <a:srgbClr val="FF0000"/>
                </a:solidFill>
              </a:rPr>
              <a:t> work on </a:t>
            </a:r>
            <a:r>
              <a:rPr lang="it-IT" sz="2600" b="1" i="1" dirty="0" err="1">
                <a:solidFill>
                  <a:srgbClr val="FF0000"/>
                </a:solidFill>
              </a:rPr>
              <a:t>newer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sensors</a:t>
            </a:r>
            <a:r>
              <a:rPr lang="it-IT" sz="2600" b="1" i="1" dirty="0">
                <a:solidFill>
                  <a:srgbClr val="FF0000"/>
                </a:solidFill>
              </a:rPr>
              <a:t>. </a:t>
            </a:r>
            <a:r>
              <a:rPr lang="it-IT" sz="2600" b="1" i="1" dirty="0" err="1">
                <a:solidFill>
                  <a:srgbClr val="FF0000"/>
                </a:solidFill>
              </a:rPr>
              <a:t>Please</a:t>
            </a:r>
            <a:r>
              <a:rPr lang="it-IT" sz="2600" b="1" i="1" dirty="0">
                <a:solidFill>
                  <a:srgbClr val="FF0000"/>
                </a:solidFill>
              </a:rPr>
              <a:t> </a:t>
            </a:r>
            <a:r>
              <a:rPr lang="it-IT" sz="2600" b="1" i="1" dirty="0" err="1">
                <a:solidFill>
                  <a:srgbClr val="FF0000"/>
                </a:solidFill>
              </a:rPr>
              <a:t>read</a:t>
            </a:r>
            <a:r>
              <a:rPr lang="it-IT" sz="2600" b="1" i="1" dirty="0">
                <a:solidFill>
                  <a:srgbClr val="FF0000"/>
                </a:solidFill>
              </a:rPr>
              <a:t> the </a:t>
            </a:r>
            <a:r>
              <a:rPr lang="it-IT" sz="2600" b="1" i="1" dirty="0" err="1">
                <a:solidFill>
                  <a:srgbClr val="FF0000"/>
                </a:solidFill>
              </a:rPr>
              <a:t>next</a:t>
            </a:r>
            <a:r>
              <a:rPr lang="it-IT" sz="2600" b="1" i="1" dirty="0">
                <a:solidFill>
                  <a:srgbClr val="FF0000"/>
                </a:solidFill>
              </a:rPr>
              <a:t> </a:t>
            </a:r>
            <a:r>
              <a:rPr lang="it-IT" sz="2600" b="1" i="1" dirty="0" err="1">
                <a:solidFill>
                  <a:srgbClr val="FF0000"/>
                </a:solidFill>
              </a:rPr>
              <a:t>lesson</a:t>
            </a:r>
            <a:r>
              <a:rPr lang="it-IT" sz="2600" b="1" i="1" dirty="0">
                <a:solidFill>
                  <a:srgbClr val="FF0000"/>
                </a:solidFill>
              </a:rPr>
              <a:t> to </a:t>
            </a:r>
            <a:r>
              <a:rPr lang="it-IT" sz="2600" b="1" i="1" dirty="0" err="1">
                <a:solidFill>
                  <a:srgbClr val="FF0000"/>
                </a:solidFill>
              </a:rPr>
              <a:t>find</a:t>
            </a:r>
            <a:r>
              <a:rPr lang="it-IT" sz="2600" b="1" i="1" dirty="0">
                <a:solidFill>
                  <a:srgbClr val="FF0000"/>
                </a:solidFill>
              </a:rPr>
              <a:t> out </a:t>
            </a:r>
            <a:r>
              <a:rPr lang="it-IT" sz="2600" b="1" i="1" dirty="0" err="1">
                <a:solidFill>
                  <a:srgbClr val="FF0000"/>
                </a:solidFill>
              </a:rPr>
              <a:t>if</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 </a:t>
            </a:r>
            <a:r>
              <a:rPr lang="it-IT" sz="2600" b="1" i="1" dirty="0" err="1">
                <a:solidFill>
                  <a:srgbClr val="FF0000"/>
                </a:solidFill>
              </a:rPr>
              <a:t>is</a:t>
            </a:r>
            <a:r>
              <a:rPr lang="it-IT" sz="2600" b="1" i="1" dirty="0">
                <a:solidFill>
                  <a:srgbClr val="FF0000"/>
                </a:solidFill>
              </a:rPr>
              <a:t> a </a:t>
            </a:r>
            <a:r>
              <a:rPr lang="it-IT" sz="2600" b="1" i="1" dirty="0" err="1">
                <a:solidFill>
                  <a:srgbClr val="FF0000"/>
                </a:solidFill>
              </a:rPr>
              <a:t>newer</a:t>
            </a:r>
            <a:r>
              <a:rPr lang="it-IT" sz="2600" b="1" i="1" dirty="0">
                <a:solidFill>
                  <a:srgbClr val="FF0000"/>
                </a:solidFill>
              </a:rPr>
              <a:t> model and </a:t>
            </a:r>
            <a:r>
              <a:rPr lang="it-IT" sz="2600" b="1" i="1" dirty="0" err="1">
                <a:solidFill>
                  <a:srgbClr val="FF0000"/>
                </a:solidFill>
              </a:rPr>
              <a:t>what</a:t>
            </a:r>
            <a:r>
              <a:rPr lang="it-IT" sz="2600" b="1" i="1" dirty="0">
                <a:solidFill>
                  <a:srgbClr val="FF0000"/>
                </a:solidFill>
              </a:rPr>
              <a:t> </a:t>
            </a:r>
            <a:r>
              <a:rPr lang="it-IT" sz="2600" b="1" i="1" dirty="0" err="1">
                <a:solidFill>
                  <a:srgbClr val="FF0000"/>
                </a:solidFill>
              </a:rPr>
              <a:t>alternatives</a:t>
            </a:r>
            <a:r>
              <a:rPr lang="it-IT" sz="2600" b="1" i="1" dirty="0">
                <a:solidFill>
                  <a:srgbClr val="FF0000"/>
                </a:solidFill>
              </a:rPr>
              <a:t> </a:t>
            </a:r>
            <a:r>
              <a:rPr lang="it-IT" sz="2600" b="1" i="1" dirty="0" err="1">
                <a:solidFill>
                  <a:srgbClr val="FF0000"/>
                </a:solidFill>
              </a:rPr>
              <a:t>you</a:t>
            </a:r>
            <a:r>
              <a:rPr lang="it-IT" sz="2600" b="1" i="1" dirty="0">
                <a:solidFill>
                  <a:srgbClr val="FF0000"/>
                </a:solidFill>
              </a:rPr>
              <a:t> </a:t>
            </a:r>
            <a:r>
              <a:rPr lang="it-IT" sz="2600" b="1" i="1" dirty="0" err="1">
                <a:solidFill>
                  <a:srgbClr val="FF0000"/>
                </a:solidFill>
              </a:rPr>
              <a:t>have</a:t>
            </a:r>
            <a:r>
              <a:rPr lang="it-IT" sz="2600" b="1" i="1" dirty="0">
                <a:solidFill>
                  <a:srgbClr val="FF0000"/>
                </a:solidFill>
              </a:rPr>
              <a:t> to </a:t>
            </a:r>
            <a:r>
              <a:rPr lang="it-IT" sz="2600" b="1" i="1" dirty="0" err="1">
                <a:solidFill>
                  <a:srgbClr val="FF0000"/>
                </a:solidFill>
              </a:rPr>
              <a:t>reclaibrate</a:t>
            </a:r>
            <a:r>
              <a:rPr lang="it-IT" sz="2600" b="1" i="1" dirty="0">
                <a:solidFill>
                  <a:srgbClr val="FF0000"/>
                </a:solidFill>
              </a:rPr>
              <a:t> </a:t>
            </a:r>
            <a:r>
              <a:rPr lang="it-IT" sz="2600" b="1" i="1" dirty="0" err="1">
                <a:solidFill>
                  <a:srgbClr val="FF0000"/>
                </a:solidFill>
              </a:rPr>
              <a:t>your</a:t>
            </a:r>
            <a:r>
              <a:rPr lang="it-IT" sz="2600" b="1" i="1" dirty="0">
                <a:solidFill>
                  <a:srgbClr val="FF0000"/>
                </a:solidFill>
              </a:rPr>
              <a:t> </a:t>
            </a:r>
            <a:r>
              <a:rPr lang="it-IT" sz="2600" b="1" i="1" dirty="0" err="1">
                <a:solidFill>
                  <a:srgbClr val="FF0000"/>
                </a:solidFill>
              </a:rPr>
              <a:t>gyro</a:t>
            </a:r>
            <a:r>
              <a:rPr lang="it-IT" sz="2600" b="1" i="1" dirty="0">
                <a:solidFill>
                  <a:srgbClr val="FF0000"/>
                </a:solidFill>
              </a:rPr>
              <a:t> </a:t>
            </a:r>
            <a:r>
              <a:rPr lang="it-IT" sz="2600" b="1" i="1" dirty="0" err="1">
                <a:solidFill>
                  <a:srgbClr val="FF0000"/>
                </a:solidFill>
              </a:rPr>
              <a:t>sensor</a:t>
            </a:r>
            <a:r>
              <a:rPr lang="it-IT" sz="2600" b="1" i="1"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Lesson Objectives</a:t>
            </a:r>
          </a:p>
        </p:txBody>
      </p:sp>
      <p:sp>
        <p:nvSpPr>
          <p:cNvPr id="3" name="Date Placeholder 2"/>
          <p:cNvSpPr>
            <a:spLocks noGrp="1"/>
          </p:cNvSpPr>
          <p:nvPr>
            <p:ph type="dt" sz="half" idx="10"/>
          </p:nvPr>
        </p:nvSpPr>
        <p:spPr/>
        <p:txBody>
          <a:bodyPr/>
          <a:lstStyle/>
          <a:p>
            <a:fld id="{504049EF-DCAF-B14F-ACA0-1EE592A878A0}" type="datetime1">
              <a:rPr lang="en-US" smtClean="0"/>
              <a:t>7/17/19</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Gyro sensor detects rotational motion</a:t>
            </a:r>
          </a:p>
          <a:p>
            <a:r>
              <a:rPr lang="en-US" dirty="0"/>
              <a:t>The sensor measures the rate of rotation in degrees per second (rate)</a:t>
            </a:r>
          </a:p>
          <a:p>
            <a:r>
              <a:rPr lang="en-US" dirty="0"/>
              <a:t>It also keeps track of the total rotational angle and therefore lets you measure how far your robot has turned (angle)</a:t>
            </a:r>
          </a:p>
          <a:p>
            <a:r>
              <a:rPr lang="en-US" dirty="0"/>
              <a:t>The accuracy of the sensor is ±3 degrees for 90 degree turn</a:t>
            </a:r>
          </a:p>
          <a:p>
            <a:endParaRPr lang="en-US" dirty="0"/>
          </a:p>
        </p:txBody>
      </p:sp>
      <p:sp>
        <p:nvSpPr>
          <p:cNvPr id="2" name="Footer Placeholder 1"/>
          <p:cNvSpPr>
            <a:spLocks noGrp="1"/>
          </p:cNvSpPr>
          <p:nvPr>
            <p:ph type="ftr" sz="quarter" idx="11"/>
          </p:nvPr>
        </p:nvSpPr>
        <p:spPr/>
        <p:txBody>
          <a:bodyPr/>
          <a:lstStyle/>
          <a:p>
            <a:r>
              <a:rPr lang="sk-SK"/>
              <a:t>© 2016 EV3Lessons.com</a:t>
            </a:r>
            <a:endParaRPr lang="en-US"/>
          </a:p>
        </p:txBody>
      </p:sp>
      <p:sp>
        <p:nvSpPr>
          <p:cNvPr id="6" name="Title 5"/>
          <p:cNvSpPr>
            <a:spLocks noGrp="1"/>
          </p:cNvSpPr>
          <p:nvPr>
            <p:ph type="title"/>
          </p:nvPr>
        </p:nvSpPr>
        <p:spPr/>
        <p:txBody>
          <a:bodyPr/>
          <a:lstStyle/>
          <a:p>
            <a:r>
              <a:rPr lang="en-US" dirty="0"/>
              <a:t>What is the Gyro Sensor?</a:t>
            </a:r>
          </a:p>
        </p:txBody>
      </p:sp>
      <p:sp>
        <p:nvSpPr>
          <p:cNvPr id="3" name="Date Placeholder 2"/>
          <p:cNvSpPr>
            <a:spLocks noGrp="1"/>
          </p:cNvSpPr>
          <p:nvPr>
            <p:ph type="dt" sz="half" idx="10"/>
          </p:nvPr>
        </p:nvSpPr>
        <p:spPr/>
        <p:txBody>
          <a:bodyPr/>
          <a:lstStyle/>
          <a:p>
            <a:fld id="{7CAD3490-3091-EB47-9335-B171F325E32C}" type="datetime1">
              <a:rPr lang="en-US" smtClean="0"/>
              <a:t>7/17/19</a:t>
            </a:fld>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23718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There are 2 common Gyro issues – drift and lag</a:t>
            </a:r>
          </a:p>
          <a:p>
            <a:pPr lvl="1"/>
            <a:r>
              <a:rPr lang="en-US" dirty="0"/>
              <a:t>Drift – readings keep changing even when the robot is still</a:t>
            </a:r>
          </a:p>
          <a:p>
            <a:pPr lvl="1"/>
            <a:r>
              <a:rPr lang="en-US" dirty="0"/>
              <a:t>Lag – readings are delayed</a:t>
            </a:r>
          </a:p>
          <a:p>
            <a:r>
              <a:rPr lang="en-US" dirty="0"/>
              <a:t>In this lesson, we focus on the first problem: drift. </a:t>
            </a:r>
          </a:p>
          <a:p>
            <a:pPr lvl="1"/>
            <a:r>
              <a:rPr lang="en-US" dirty="0"/>
              <a:t>We will cover lag in the Gyro Turn lesson</a:t>
            </a:r>
          </a:p>
          <a:p>
            <a:r>
              <a:rPr lang="en-US" dirty="0"/>
              <a:t>Solution to drift: gyro calibration</a:t>
            </a:r>
          </a:p>
          <a:p>
            <a:pPr lvl="1"/>
            <a:r>
              <a:rPr lang="en-US" dirty="0"/>
              <a:t>The source of the drift problem is that the gyro must “learn” what is still.</a:t>
            </a:r>
          </a:p>
          <a:p>
            <a:pPr lvl="1"/>
            <a:r>
              <a:rPr lang="en-US" dirty="0"/>
              <a:t>For a color sensor, you have to “teach” the robot what is black and white</a:t>
            </a:r>
          </a:p>
          <a:p>
            <a:pPr lvl="1"/>
            <a:r>
              <a:rPr lang="en-US" dirty="0"/>
              <a:t>For your gyro, you need to calibrate the sensor to understand what is “still”</a:t>
            </a:r>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dirty="0"/>
          </a:p>
        </p:txBody>
      </p:sp>
      <p:sp>
        <p:nvSpPr>
          <p:cNvPr id="2" name="Title 1"/>
          <p:cNvSpPr>
            <a:spLocks noGrp="1"/>
          </p:cNvSpPr>
          <p:nvPr>
            <p:ph type="title"/>
          </p:nvPr>
        </p:nvSpPr>
        <p:spPr/>
        <p:txBody>
          <a:bodyPr/>
          <a:lstStyle/>
          <a:p>
            <a:r>
              <a:rPr lang="en-US"/>
              <a:t>Gyro Sensor Problems</a:t>
            </a:r>
            <a:endParaRPr lang="en-US" dirty="0"/>
          </a:p>
        </p:txBody>
      </p:sp>
      <p:sp>
        <p:nvSpPr>
          <p:cNvPr id="5" name="Date Placeholder 4"/>
          <p:cNvSpPr>
            <a:spLocks noGrp="1"/>
          </p:cNvSpPr>
          <p:nvPr>
            <p:ph type="dt" sz="half" idx="10"/>
          </p:nvPr>
        </p:nvSpPr>
        <p:spPr/>
        <p:txBody>
          <a:bodyPr/>
          <a:lstStyle/>
          <a:p>
            <a:fld id="{39D0E7D0-5543-9F4E-93A0-E7A4BCDF0F3E}" type="datetime1">
              <a:rPr lang="en-US" smtClean="0"/>
              <a:t>7/17/19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243152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37486"/>
            <a:ext cx="8245474" cy="4373563"/>
          </a:xfrm>
        </p:spPr>
        <p:txBody>
          <a:bodyPr>
            <a:normAutofit/>
          </a:bodyPr>
          <a:lstStyle/>
          <a:p>
            <a:pPr marL="342900" indent="-342900">
              <a:buFont typeface="Arial"/>
              <a:buChar char="•"/>
            </a:pPr>
            <a:r>
              <a:rPr lang="en-US" sz="2800" dirty="0"/>
              <a:t>The gyro auto-calibrates when the robot is turned on or the gyro wire is connected. If the robot is moving during calibration, the gyro “learns” the wrong value for “still” – this causes drift!</a:t>
            </a:r>
          </a:p>
          <a:p>
            <a:pPr marL="342900" indent="-342900">
              <a:buFont typeface="Arial"/>
              <a:buChar char="•"/>
            </a:pPr>
            <a:r>
              <a:rPr lang="en-US" sz="2800" dirty="0"/>
              <a:t>Unfortunately, there is no gyro calibration block. There a few ways to make the sensor recalibrate.</a:t>
            </a:r>
          </a:p>
          <a:p>
            <a:endParaRPr lang="en-US" sz="2800"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Gyro Calibration to Solve Problem 1: Lag</a:t>
            </a:r>
          </a:p>
        </p:txBody>
      </p:sp>
      <p:sp>
        <p:nvSpPr>
          <p:cNvPr id="5" name="Date Placeholder 4"/>
          <p:cNvSpPr>
            <a:spLocks noGrp="1"/>
          </p:cNvSpPr>
          <p:nvPr>
            <p:ph type="dt" sz="half" idx="10"/>
          </p:nvPr>
        </p:nvSpPr>
        <p:spPr/>
        <p:txBody>
          <a:bodyPr/>
          <a:lstStyle/>
          <a:p>
            <a:fld id="{AC895C39-8ECF-0843-A8DF-609EDBCEAE0B}" type="datetime1">
              <a:rPr lang="en-US" smtClean="0"/>
              <a:t>7/17/19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193030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342900" indent="-342900">
              <a:buFont typeface="Arial"/>
              <a:buChar char="•"/>
            </a:pPr>
            <a:r>
              <a:rPr lang="en-US" u="sng" dirty="0">
                <a:solidFill>
                  <a:srgbClr val="FF0000"/>
                </a:solidFill>
              </a:rPr>
              <a:t>Keep the robot still </a:t>
            </a:r>
            <a:r>
              <a:rPr lang="en-US" dirty="0"/>
              <a:t>when you calibrate the gyro</a:t>
            </a:r>
          </a:p>
          <a:p>
            <a:pPr marL="342900" indent="-342900">
              <a:buFont typeface="Arial"/>
              <a:buChar char="•"/>
            </a:pPr>
            <a:r>
              <a:rPr lang="en-US" dirty="0"/>
              <a:t>You </a:t>
            </a:r>
            <a:r>
              <a:rPr lang="en-US" u="sng" dirty="0">
                <a:solidFill>
                  <a:srgbClr val="FF0000"/>
                </a:solidFill>
              </a:rPr>
              <a:t>should not have not have to run this every time </a:t>
            </a:r>
            <a:r>
              <a:rPr lang="en-US" dirty="0"/>
              <a:t>you need to read the gyro</a:t>
            </a:r>
          </a:p>
          <a:p>
            <a:pPr marL="342900" indent="-342900">
              <a:buFont typeface="Arial"/>
              <a:buChar char="•"/>
            </a:pPr>
            <a:r>
              <a:rPr lang="en-US" dirty="0"/>
              <a:t>You should </a:t>
            </a:r>
            <a:r>
              <a:rPr lang="en-US" u="sng" dirty="0">
                <a:solidFill>
                  <a:srgbClr val="FF0000"/>
                </a:solidFill>
              </a:rPr>
              <a:t>calibrate in a separate program</a:t>
            </a:r>
            <a:r>
              <a:rPr lang="en-US" dirty="0">
                <a:solidFill>
                  <a:srgbClr val="FF0000"/>
                </a:solidFill>
              </a:rPr>
              <a:t> </a:t>
            </a:r>
            <a:r>
              <a:rPr lang="en-US" dirty="0"/>
              <a:t>and run it once before you run your code</a:t>
            </a:r>
          </a:p>
          <a:p>
            <a:pPr marL="342900" indent="-342900">
              <a:buFont typeface="Arial"/>
              <a:buChar char="•"/>
            </a:pPr>
            <a:r>
              <a:rPr lang="it-IT" b="1" i="1" dirty="0">
                <a:solidFill>
                  <a:srgbClr val="FF0000"/>
                </a:solidFill>
              </a:rPr>
              <a:t>Update: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Gyro</a:t>
            </a:r>
            <a:r>
              <a:rPr lang="it-IT" b="1" i="1" dirty="0">
                <a:solidFill>
                  <a:srgbClr val="FF0000"/>
                </a:solidFill>
              </a:rPr>
              <a:t> Sensor </a:t>
            </a:r>
            <a:r>
              <a:rPr lang="it-IT" b="1" i="1" dirty="0" err="1">
                <a:solidFill>
                  <a:srgbClr val="FF0000"/>
                </a:solidFill>
              </a:rPr>
              <a:t>Revisited</a:t>
            </a:r>
            <a:r>
              <a:rPr lang="it-IT" b="1" i="1" dirty="0">
                <a:solidFill>
                  <a:srgbClr val="FF0000"/>
                </a:solidFill>
              </a:rPr>
              <a:t>” </a:t>
            </a:r>
            <a:r>
              <a:rPr lang="it-IT" b="1" i="1" dirty="0" err="1">
                <a:solidFill>
                  <a:srgbClr val="FF0000"/>
                </a:solidFill>
              </a:rPr>
              <a:t>lesson</a:t>
            </a:r>
            <a:r>
              <a:rPr lang="it-IT" b="1" i="1" dirty="0">
                <a:solidFill>
                  <a:srgbClr val="FF0000"/>
                </a:solidFill>
              </a:rPr>
              <a:t> for </a:t>
            </a:r>
            <a:r>
              <a:rPr lang="it-IT" b="1" i="1" dirty="0" err="1">
                <a:solidFill>
                  <a:srgbClr val="FF0000"/>
                </a:solidFill>
              </a:rPr>
              <a:t>important</a:t>
            </a:r>
            <a:r>
              <a:rPr lang="it-IT" b="1" i="1" dirty="0">
                <a:solidFill>
                  <a:srgbClr val="FF0000"/>
                </a:solidFill>
              </a:rPr>
              <a:t> </a:t>
            </a:r>
            <a:r>
              <a:rPr lang="it-IT" b="1" i="1" dirty="0" err="1">
                <a:solidFill>
                  <a:srgbClr val="FF0000"/>
                </a:solidFill>
              </a:rPr>
              <a:t>updates</a:t>
            </a:r>
            <a:r>
              <a:rPr lang="it-IT" b="1" i="1" dirty="0">
                <a:solidFill>
                  <a:srgbClr val="FF0000"/>
                </a:solidFill>
              </a:rPr>
              <a:t> (8/6/2017) </a:t>
            </a:r>
            <a:r>
              <a:rPr lang="it-IT" b="1" i="1" dirty="0" err="1">
                <a:solidFill>
                  <a:srgbClr val="FF0000"/>
                </a:solidFill>
              </a:rPr>
              <a:t>after</a:t>
            </a:r>
            <a:r>
              <a:rPr lang="it-IT" b="1" i="1" dirty="0">
                <a:solidFill>
                  <a:srgbClr val="FF0000"/>
                </a:solidFill>
              </a:rPr>
              <a:t> </a:t>
            </a:r>
            <a:r>
              <a:rPr lang="it-IT" b="1" i="1" dirty="0" err="1">
                <a:solidFill>
                  <a:srgbClr val="FF0000"/>
                </a:solidFill>
              </a:rPr>
              <a:t>you</a:t>
            </a:r>
            <a:r>
              <a:rPr lang="it-IT" b="1" i="1" dirty="0">
                <a:solidFill>
                  <a:srgbClr val="FF0000"/>
                </a:solidFill>
              </a:rPr>
              <a:t> complete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The </a:t>
            </a:r>
            <a:r>
              <a:rPr lang="it-IT" b="1" i="1" dirty="0" err="1">
                <a:solidFill>
                  <a:srgbClr val="FF0000"/>
                </a:solidFill>
              </a:rPr>
              <a:t>strategies</a:t>
            </a:r>
            <a:r>
              <a:rPr lang="it-IT" b="1" i="1" dirty="0">
                <a:solidFill>
                  <a:srgbClr val="FF0000"/>
                </a:solidFill>
              </a:rPr>
              <a:t> in </a:t>
            </a:r>
            <a:r>
              <a:rPr lang="it-IT" b="1" i="1" dirty="0" err="1">
                <a:solidFill>
                  <a:srgbClr val="FF0000"/>
                </a:solidFill>
              </a:rPr>
              <a:t>this</a:t>
            </a:r>
            <a:r>
              <a:rPr lang="it-IT" b="1" i="1" dirty="0">
                <a:solidFill>
                  <a:srgbClr val="FF0000"/>
                </a:solidFill>
              </a:rPr>
              <a:t> </a:t>
            </a:r>
            <a:r>
              <a:rPr lang="it-IT" b="1" i="1" dirty="0" err="1">
                <a:solidFill>
                  <a:srgbClr val="FF0000"/>
                </a:solidFill>
              </a:rPr>
              <a:t>lesson</a:t>
            </a:r>
            <a:r>
              <a:rPr lang="it-IT" b="1" i="1" dirty="0">
                <a:solidFill>
                  <a:srgbClr val="FF0000"/>
                </a:solidFill>
              </a:rPr>
              <a:t> </a:t>
            </a:r>
            <a:r>
              <a:rPr lang="it-IT" b="1" i="1" dirty="0" err="1">
                <a:solidFill>
                  <a:srgbClr val="FF0000"/>
                </a:solidFill>
              </a:rPr>
              <a:t>will</a:t>
            </a:r>
            <a:r>
              <a:rPr lang="it-IT" b="1" i="1" dirty="0">
                <a:solidFill>
                  <a:srgbClr val="FF0000"/>
                </a:solidFill>
              </a:rPr>
              <a:t> </a:t>
            </a:r>
            <a:r>
              <a:rPr lang="it-IT" b="1" i="1" dirty="0" err="1">
                <a:solidFill>
                  <a:srgbClr val="FF0000"/>
                </a:solidFill>
              </a:rPr>
              <a:t>not</a:t>
            </a:r>
            <a:r>
              <a:rPr lang="it-IT" b="1" i="1" dirty="0">
                <a:solidFill>
                  <a:srgbClr val="FF0000"/>
                </a:solidFill>
              </a:rPr>
              <a:t> work on </a:t>
            </a:r>
            <a:r>
              <a:rPr lang="it-IT" b="1" i="1" dirty="0" err="1">
                <a:solidFill>
                  <a:srgbClr val="FF0000"/>
                </a:solidFill>
              </a:rPr>
              <a:t>newer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sensors</a:t>
            </a:r>
            <a:r>
              <a:rPr lang="it-IT" b="1" i="1" dirty="0">
                <a:solidFill>
                  <a:srgbClr val="FF0000"/>
                </a:solidFill>
              </a:rPr>
              <a:t>. </a:t>
            </a:r>
            <a:r>
              <a:rPr lang="it-IT" b="1" i="1" dirty="0" err="1">
                <a:solidFill>
                  <a:srgbClr val="FF0000"/>
                </a:solidFill>
              </a:rPr>
              <a:t>Please</a:t>
            </a:r>
            <a:r>
              <a:rPr lang="it-IT" b="1" i="1" dirty="0">
                <a:solidFill>
                  <a:srgbClr val="FF0000"/>
                </a:solidFill>
              </a:rPr>
              <a:t> </a:t>
            </a:r>
            <a:r>
              <a:rPr lang="it-IT" b="1" i="1" dirty="0" err="1">
                <a:solidFill>
                  <a:srgbClr val="FF0000"/>
                </a:solidFill>
              </a:rPr>
              <a:t>read</a:t>
            </a:r>
            <a:r>
              <a:rPr lang="it-IT" b="1" i="1" dirty="0">
                <a:solidFill>
                  <a:srgbClr val="FF0000"/>
                </a:solidFill>
              </a:rPr>
              <a:t> the </a:t>
            </a:r>
            <a:r>
              <a:rPr lang="it-IT" b="1" i="1" dirty="0" err="1">
                <a:solidFill>
                  <a:srgbClr val="FF0000"/>
                </a:solidFill>
              </a:rPr>
              <a:t>next</a:t>
            </a:r>
            <a:r>
              <a:rPr lang="it-IT" b="1" i="1" dirty="0">
                <a:solidFill>
                  <a:srgbClr val="FF0000"/>
                </a:solidFill>
              </a:rPr>
              <a:t> </a:t>
            </a:r>
            <a:r>
              <a:rPr lang="it-IT" b="1" i="1" dirty="0" err="1">
                <a:solidFill>
                  <a:srgbClr val="FF0000"/>
                </a:solidFill>
              </a:rPr>
              <a:t>lesson</a:t>
            </a:r>
            <a:r>
              <a:rPr lang="it-IT" b="1" i="1" dirty="0">
                <a:solidFill>
                  <a:srgbClr val="FF0000"/>
                </a:solidFill>
              </a:rPr>
              <a:t> to </a:t>
            </a:r>
            <a:r>
              <a:rPr lang="it-IT" b="1" i="1" dirty="0" err="1">
                <a:solidFill>
                  <a:srgbClr val="FF0000"/>
                </a:solidFill>
              </a:rPr>
              <a:t>find</a:t>
            </a:r>
            <a:r>
              <a:rPr lang="it-IT" b="1" i="1" dirty="0">
                <a:solidFill>
                  <a:srgbClr val="FF0000"/>
                </a:solidFill>
              </a:rPr>
              <a:t> out </a:t>
            </a:r>
            <a:r>
              <a:rPr lang="it-IT" b="1" i="1" dirty="0" err="1">
                <a:solidFill>
                  <a:srgbClr val="FF0000"/>
                </a:solidFill>
              </a:rPr>
              <a:t>if</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sensor</a:t>
            </a:r>
            <a:r>
              <a:rPr lang="it-IT" b="1" i="1" dirty="0">
                <a:solidFill>
                  <a:srgbClr val="FF0000"/>
                </a:solidFill>
              </a:rPr>
              <a:t> </a:t>
            </a:r>
            <a:r>
              <a:rPr lang="it-IT" b="1" i="1" dirty="0" err="1">
                <a:solidFill>
                  <a:srgbClr val="FF0000"/>
                </a:solidFill>
              </a:rPr>
              <a:t>is</a:t>
            </a:r>
            <a:r>
              <a:rPr lang="it-IT" b="1" i="1" dirty="0">
                <a:solidFill>
                  <a:srgbClr val="FF0000"/>
                </a:solidFill>
              </a:rPr>
              <a:t> a </a:t>
            </a:r>
            <a:r>
              <a:rPr lang="it-IT" b="1" i="1" dirty="0" err="1">
                <a:solidFill>
                  <a:srgbClr val="FF0000"/>
                </a:solidFill>
              </a:rPr>
              <a:t>newer</a:t>
            </a:r>
            <a:r>
              <a:rPr lang="it-IT" b="1" i="1" dirty="0">
                <a:solidFill>
                  <a:srgbClr val="FF0000"/>
                </a:solidFill>
              </a:rPr>
              <a:t> model and </a:t>
            </a:r>
            <a:r>
              <a:rPr lang="it-IT" b="1" i="1" dirty="0" err="1">
                <a:solidFill>
                  <a:srgbClr val="FF0000"/>
                </a:solidFill>
              </a:rPr>
              <a:t>what</a:t>
            </a:r>
            <a:r>
              <a:rPr lang="it-IT" b="1" i="1" dirty="0">
                <a:solidFill>
                  <a:srgbClr val="FF0000"/>
                </a:solidFill>
              </a:rPr>
              <a:t> </a:t>
            </a:r>
            <a:r>
              <a:rPr lang="it-IT" b="1" i="1" dirty="0" err="1">
                <a:solidFill>
                  <a:srgbClr val="FF0000"/>
                </a:solidFill>
              </a:rPr>
              <a:t>alternatives</a:t>
            </a:r>
            <a:r>
              <a:rPr lang="it-IT" b="1" i="1" dirty="0">
                <a:solidFill>
                  <a:srgbClr val="FF0000"/>
                </a:solidFill>
              </a:rPr>
              <a:t> </a:t>
            </a:r>
            <a:r>
              <a:rPr lang="it-IT" b="1" i="1" dirty="0" err="1">
                <a:solidFill>
                  <a:srgbClr val="FF0000"/>
                </a:solidFill>
              </a:rPr>
              <a:t>you</a:t>
            </a:r>
            <a:r>
              <a:rPr lang="it-IT" b="1" i="1" dirty="0">
                <a:solidFill>
                  <a:srgbClr val="FF0000"/>
                </a:solidFill>
              </a:rPr>
              <a:t> </a:t>
            </a:r>
            <a:r>
              <a:rPr lang="it-IT" b="1" i="1" dirty="0" err="1">
                <a:solidFill>
                  <a:srgbClr val="FF0000"/>
                </a:solidFill>
              </a:rPr>
              <a:t>have</a:t>
            </a:r>
            <a:r>
              <a:rPr lang="it-IT" b="1" i="1" dirty="0">
                <a:solidFill>
                  <a:srgbClr val="FF0000"/>
                </a:solidFill>
              </a:rPr>
              <a:t> to </a:t>
            </a:r>
            <a:r>
              <a:rPr lang="it-IT" b="1" i="1" dirty="0" err="1">
                <a:solidFill>
                  <a:srgbClr val="FF0000"/>
                </a:solidFill>
              </a:rPr>
              <a:t>reclaibrate</a:t>
            </a:r>
            <a:r>
              <a:rPr lang="it-IT" b="1" i="1" dirty="0">
                <a:solidFill>
                  <a:srgbClr val="FF0000"/>
                </a:solidFill>
              </a:rPr>
              <a:t> </a:t>
            </a:r>
            <a:r>
              <a:rPr lang="it-IT" b="1" i="1" dirty="0" err="1">
                <a:solidFill>
                  <a:srgbClr val="FF0000"/>
                </a:solidFill>
              </a:rPr>
              <a:t>your</a:t>
            </a:r>
            <a:r>
              <a:rPr lang="it-IT" b="1" i="1" dirty="0">
                <a:solidFill>
                  <a:srgbClr val="FF0000"/>
                </a:solidFill>
              </a:rPr>
              <a:t> </a:t>
            </a:r>
            <a:r>
              <a:rPr lang="it-IT" b="1" i="1" dirty="0" err="1">
                <a:solidFill>
                  <a:srgbClr val="FF0000"/>
                </a:solidFill>
              </a:rPr>
              <a:t>gyro</a:t>
            </a:r>
            <a:r>
              <a:rPr lang="it-IT" b="1" i="1" dirty="0">
                <a:solidFill>
                  <a:srgbClr val="FF0000"/>
                </a:solidFill>
              </a:rPr>
              <a:t> </a:t>
            </a:r>
            <a:r>
              <a:rPr lang="it-IT" b="1" i="1" dirty="0" err="1">
                <a:solidFill>
                  <a:srgbClr val="FF0000"/>
                </a:solidFill>
              </a:rPr>
              <a:t>sensor</a:t>
            </a:r>
            <a:r>
              <a:rPr lang="it-IT" b="1" i="1" dirty="0">
                <a:solidFill>
                  <a:srgbClr val="FF0000"/>
                </a:solidFill>
              </a:rPr>
              <a:t>.</a:t>
            </a:r>
          </a:p>
          <a:p>
            <a:pPr marL="342900" indent="-342900">
              <a:buFont typeface="Arial"/>
              <a:buChar char="•"/>
            </a:pPr>
            <a:endParaRPr lang="en-US" dirty="0"/>
          </a:p>
          <a:p>
            <a:endParaRPr lang="en-US" dirty="0"/>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IMPORTANT NOTES</a:t>
            </a:r>
          </a:p>
        </p:txBody>
      </p:sp>
      <p:sp>
        <p:nvSpPr>
          <p:cNvPr id="5" name="Date Placeholder 4"/>
          <p:cNvSpPr>
            <a:spLocks noGrp="1"/>
          </p:cNvSpPr>
          <p:nvPr>
            <p:ph type="dt" sz="half" idx="10"/>
          </p:nvPr>
        </p:nvSpPr>
        <p:spPr/>
        <p:txBody>
          <a:bodyPr/>
          <a:lstStyle/>
          <a:p>
            <a:fld id="{3653A55C-FE01-F548-B391-70A4C4A8BBBD}" type="datetime1">
              <a:rPr lang="en-US" smtClean="0"/>
              <a:t>7/17/19</a:t>
            </a:fld>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10602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1</a:t>
            </a:r>
          </a:p>
        </p:txBody>
      </p:sp>
      <p:sp>
        <p:nvSpPr>
          <p:cNvPr id="7" name="TextBox 6"/>
          <p:cNvSpPr txBox="1"/>
          <p:nvPr/>
        </p:nvSpPr>
        <p:spPr>
          <a:xfrm>
            <a:off x="666750" y="1886995"/>
            <a:ext cx="3607392" cy="1232245"/>
          </a:xfrm>
          <a:prstGeom prst="rect">
            <a:avLst/>
          </a:prstGeom>
          <a:solidFill>
            <a:schemeClr val="accent2">
              <a:lumMod val="60000"/>
              <a:lumOff val="40000"/>
            </a:schemeClr>
          </a:solidFill>
        </p:spPr>
        <p:txBody>
          <a:bodyPr wrap="square" rtlCol="0">
            <a:spAutoFit/>
          </a:bodyPr>
          <a:lstStyle/>
          <a:p>
            <a:r>
              <a:rPr lang="en-US" dirty="0">
                <a:solidFill>
                  <a:srgbClr val="000000"/>
                </a:solidFill>
              </a:rPr>
              <a:t>The gyro recalibrates when it switches modes. So, a “rate” reading followed by an “angle” reading calibrates the gyro. </a:t>
            </a:r>
          </a:p>
        </p:txBody>
      </p:sp>
      <p:sp>
        <p:nvSpPr>
          <p:cNvPr id="8" name="TextBox 7"/>
          <p:cNvSpPr txBox="1"/>
          <p:nvPr/>
        </p:nvSpPr>
        <p:spPr>
          <a:xfrm>
            <a:off x="4458948" y="1918912"/>
            <a:ext cx="3731304" cy="1200329"/>
          </a:xfrm>
          <a:prstGeom prst="rect">
            <a:avLst/>
          </a:prstGeom>
          <a:solidFill>
            <a:schemeClr val="accent4">
              <a:lumMod val="60000"/>
              <a:lumOff val="40000"/>
            </a:schemeClr>
          </a:solidFill>
        </p:spPr>
        <p:txBody>
          <a:bodyPr wrap="square" rtlCol="0">
            <a:spAutoFit/>
          </a:bodyPr>
          <a:lstStyle/>
          <a:p>
            <a:r>
              <a:rPr lang="en-US" dirty="0">
                <a:solidFill>
                  <a:srgbClr val="3366FF"/>
                </a:solidFill>
              </a:rPr>
              <a:t>Second, add a wait block to give the sensor a bit of time to fully reset. Our measurements show that 0.1 seconds is sufficient.</a:t>
            </a:r>
          </a:p>
        </p:txBody>
      </p:sp>
      <p:sp>
        <p:nvSpPr>
          <p:cNvPr id="9" name="TextBox 8"/>
          <p:cNvSpPr txBox="1"/>
          <p:nvPr/>
        </p:nvSpPr>
        <p:spPr>
          <a:xfrm>
            <a:off x="6061810" y="3543337"/>
            <a:ext cx="2796439"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“angle” modes of the gyro. Using the “rate” or “rate and angle” mode will cause the gyro to recalibrate. </a:t>
            </a:r>
          </a:p>
        </p:txBody>
      </p:sp>
      <p:pic>
        <p:nvPicPr>
          <p:cNvPr id="10" name="Picture 9" descr="Screenshot 2015-02-28 14.41.35.png"/>
          <p:cNvPicPr>
            <a:picLocks noChangeAspect="1"/>
          </p:cNvPicPr>
          <p:nvPr/>
        </p:nvPicPr>
        <p:blipFill rotWithShape="1">
          <a:blip r:embed="rId2" cstate="email">
            <a:extLst>
              <a:ext uri="{28A0092B-C50C-407E-A947-70E740481C1C}">
                <a14:useLocalDpi xmlns:a14="http://schemas.microsoft.com/office/drawing/2010/main" val="0"/>
              </a:ext>
            </a:extLst>
          </a:blip>
          <a:srcRect t="34641" r="33535"/>
          <a:stretch/>
        </p:blipFill>
        <p:spPr>
          <a:xfrm>
            <a:off x="0" y="3269553"/>
            <a:ext cx="6061810" cy="3502722"/>
          </a:xfrm>
          <a:prstGeom prst="rect">
            <a:avLst/>
          </a:prstGeom>
        </p:spPr>
      </p:pic>
      <p:sp>
        <p:nvSpPr>
          <p:cNvPr id="3" name="Date Placeholder 2"/>
          <p:cNvSpPr>
            <a:spLocks noGrp="1"/>
          </p:cNvSpPr>
          <p:nvPr>
            <p:ph type="dt" sz="half" idx="10"/>
          </p:nvPr>
        </p:nvSpPr>
        <p:spPr/>
        <p:txBody>
          <a:bodyPr/>
          <a:lstStyle/>
          <a:p>
            <a:fld id="{C70C6FD9-D304-D74F-9512-2875B01280D3}"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21300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lstStyle/>
          <a:p>
            <a:r>
              <a:rPr lang="en-US" dirty="0"/>
              <a:t>Calibration: Strategy 2</a:t>
            </a:r>
          </a:p>
        </p:txBody>
      </p:sp>
      <p:sp>
        <p:nvSpPr>
          <p:cNvPr id="11" name="TextBox 10"/>
          <p:cNvSpPr txBox="1"/>
          <p:nvPr/>
        </p:nvSpPr>
        <p:spPr>
          <a:xfrm>
            <a:off x="549801" y="2100862"/>
            <a:ext cx="2484548" cy="1477328"/>
          </a:xfrm>
          <a:prstGeom prst="rect">
            <a:avLst/>
          </a:prstGeom>
          <a:solidFill>
            <a:schemeClr val="accent2">
              <a:lumMod val="60000"/>
              <a:lumOff val="40000"/>
            </a:schemeClr>
          </a:solidFill>
        </p:spPr>
        <p:txBody>
          <a:bodyPr wrap="square" rtlCol="0">
            <a:spAutoFit/>
          </a:bodyPr>
          <a:lstStyle/>
          <a:p>
            <a:r>
              <a:rPr lang="en-US" dirty="0">
                <a:solidFill>
                  <a:srgbClr val="000000"/>
                </a:solidFill>
              </a:rPr>
              <a:t>This version of the calibration leaves the gyro in </a:t>
            </a:r>
            <a:r>
              <a:rPr lang="en-US" dirty="0" err="1">
                <a:solidFill>
                  <a:srgbClr val="000000"/>
                </a:solidFill>
              </a:rPr>
              <a:t>rate+angle</a:t>
            </a:r>
            <a:r>
              <a:rPr lang="en-US" dirty="0">
                <a:solidFill>
                  <a:srgbClr val="000000"/>
                </a:solidFill>
              </a:rPr>
              <a:t> mode. This is useful if you use the rate output. </a:t>
            </a:r>
          </a:p>
        </p:txBody>
      </p:sp>
      <p:sp>
        <p:nvSpPr>
          <p:cNvPr id="12" name="TextBox 11"/>
          <p:cNvSpPr txBox="1"/>
          <p:nvPr/>
        </p:nvSpPr>
        <p:spPr>
          <a:xfrm>
            <a:off x="3400148" y="2107630"/>
            <a:ext cx="4188102" cy="923330"/>
          </a:xfrm>
          <a:prstGeom prst="rect">
            <a:avLst/>
          </a:prstGeom>
          <a:solidFill>
            <a:schemeClr val="accent4">
              <a:lumMod val="60000"/>
              <a:lumOff val="40000"/>
            </a:schemeClr>
          </a:solidFill>
        </p:spPr>
        <p:txBody>
          <a:bodyPr wrap="square" rtlCol="0">
            <a:spAutoFit/>
          </a:bodyPr>
          <a:lstStyle/>
          <a:p>
            <a:r>
              <a:rPr lang="en-US" dirty="0">
                <a:solidFill>
                  <a:srgbClr val="3366FF"/>
                </a:solidFill>
              </a:rPr>
              <a:t>The downside of this version is that it takes longer (about 3 seconds). Also, you cannot use gyro reset anymore!</a:t>
            </a:r>
          </a:p>
        </p:txBody>
      </p:sp>
      <p:pic>
        <p:nvPicPr>
          <p:cNvPr id="13" name="Picture 12" descr="Screenshot 2015-02-28 14.42.41.png"/>
          <p:cNvPicPr>
            <a:picLocks noChangeAspect="1"/>
          </p:cNvPicPr>
          <p:nvPr/>
        </p:nvPicPr>
        <p:blipFill rotWithShape="1">
          <a:blip r:embed="rId2" cstate="email">
            <a:extLst>
              <a:ext uri="{28A0092B-C50C-407E-A947-70E740481C1C}">
                <a14:useLocalDpi xmlns:a14="http://schemas.microsoft.com/office/drawing/2010/main" val="0"/>
              </a:ext>
            </a:extLst>
          </a:blip>
          <a:srcRect t="34831" r="34549"/>
          <a:stretch/>
        </p:blipFill>
        <p:spPr>
          <a:xfrm>
            <a:off x="0" y="3645122"/>
            <a:ext cx="5984875" cy="3069080"/>
          </a:xfrm>
          <a:prstGeom prst="rect">
            <a:avLst/>
          </a:prstGeom>
        </p:spPr>
      </p:pic>
      <p:sp>
        <p:nvSpPr>
          <p:cNvPr id="14" name="TextBox 13"/>
          <p:cNvSpPr txBox="1"/>
          <p:nvPr/>
        </p:nvSpPr>
        <p:spPr>
          <a:xfrm>
            <a:off x="6061810" y="3297882"/>
            <a:ext cx="2875270" cy="3416320"/>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that in the rest of your program, you should only use the “rate + angle” modes of the gyro. Using the "angle" or “rate” mode will cause the gyro to recalibrate. Also, ***DO NOT*** use the gyro reset - this forces the gyro into angle mode which will cause a long 3 second recalibration.</a:t>
            </a:r>
          </a:p>
        </p:txBody>
      </p:sp>
      <p:sp>
        <p:nvSpPr>
          <p:cNvPr id="3" name="Date Placeholder 2"/>
          <p:cNvSpPr>
            <a:spLocks noGrp="1"/>
          </p:cNvSpPr>
          <p:nvPr>
            <p:ph type="dt" sz="half" idx="10"/>
          </p:nvPr>
        </p:nvSpPr>
        <p:spPr/>
        <p:txBody>
          <a:bodyPr/>
          <a:lstStyle/>
          <a:p>
            <a:fld id="{3BFCB8D7-3BA4-784B-89B8-D4F821C20023}"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56461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4163" y="2133600"/>
            <a:ext cx="8574087" cy="4303432"/>
          </a:xfrm>
        </p:spPr>
        <p:txBody>
          <a:bodyPr>
            <a:normAutofit fontScale="77500" lnSpcReduction="20000"/>
          </a:bodyPr>
          <a:lstStyle/>
          <a:p>
            <a:r>
              <a:rPr lang="it-IT" dirty="0" err="1"/>
              <a:t>Having</a:t>
            </a:r>
            <a:r>
              <a:rPr lang="it-IT" dirty="0"/>
              <a:t> a </a:t>
            </a:r>
            <a:r>
              <a:rPr lang="it-IT" dirty="0" err="1"/>
              <a:t>fixed</a:t>
            </a:r>
            <a:r>
              <a:rPr lang="it-IT" dirty="0"/>
              <a:t> time </a:t>
            </a:r>
            <a:r>
              <a:rPr lang="it-IT" dirty="0" err="1"/>
              <a:t>wait</a:t>
            </a:r>
            <a:r>
              <a:rPr lang="it-IT" dirty="0"/>
              <a:t> for the </a:t>
            </a:r>
            <a:r>
              <a:rPr lang="it-IT" dirty="0" err="1"/>
              <a:t>gyro</a:t>
            </a:r>
            <a:r>
              <a:rPr lang="it-IT" dirty="0"/>
              <a:t> to calibrate </a:t>
            </a:r>
            <a:r>
              <a:rPr lang="it-IT" dirty="0" err="1"/>
              <a:t>may</a:t>
            </a:r>
            <a:r>
              <a:rPr lang="it-IT" dirty="0"/>
              <a:t> </a:t>
            </a:r>
            <a:r>
              <a:rPr lang="it-IT" dirty="0" err="1"/>
              <a:t>not</a:t>
            </a:r>
            <a:r>
              <a:rPr lang="it-IT" dirty="0"/>
              <a:t> </a:t>
            </a:r>
            <a:r>
              <a:rPr lang="it-IT" dirty="0" err="1"/>
              <a:t>always</a:t>
            </a:r>
            <a:r>
              <a:rPr lang="it-IT" dirty="0"/>
              <a:t> work. </a:t>
            </a:r>
          </a:p>
          <a:p>
            <a:r>
              <a:rPr lang="it-IT" dirty="0"/>
              <a:t>The </a:t>
            </a:r>
            <a:r>
              <a:rPr lang="it-IT" dirty="0" err="1"/>
              <a:t>gyro</a:t>
            </a:r>
            <a:r>
              <a:rPr lang="it-IT" dirty="0"/>
              <a:t> </a:t>
            </a:r>
            <a:r>
              <a:rPr lang="it-IT" dirty="0" err="1"/>
              <a:t>returns</a:t>
            </a:r>
            <a:r>
              <a:rPr lang="it-IT" dirty="0"/>
              <a:t> “</a:t>
            </a:r>
            <a:r>
              <a:rPr lang="it-IT" dirty="0" err="1"/>
              <a:t>Not</a:t>
            </a:r>
            <a:r>
              <a:rPr lang="it-IT" dirty="0"/>
              <a:t> a </a:t>
            </a:r>
            <a:r>
              <a:rPr lang="it-IT" dirty="0" err="1"/>
              <a:t>Number</a:t>
            </a:r>
            <a:r>
              <a:rPr lang="it-IT" dirty="0"/>
              <a:t>” (</a:t>
            </a:r>
            <a:r>
              <a:rPr lang="it-IT" dirty="0" err="1"/>
              <a:t>NaN</a:t>
            </a:r>
            <a:r>
              <a:rPr lang="it-IT" dirty="0"/>
              <a:t>) </a:t>
            </a:r>
            <a:r>
              <a:rPr lang="it-IT" dirty="0" err="1"/>
              <a:t>until</a:t>
            </a:r>
            <a:r>
              <a:rPr lang="it-IT" dirty="0"/>
              <a:t> </a:t>
            </a:r>
            <a:r>
              <a:rPr lang="it-IT" dirty="0" err="1"/>
              <a:t>it</a:t>
            </a:r>
            <a:r>
              <a:rPr lang="it-IT" dirty="0"/>
              <a:t> </a:t>
            </a:r>
            <a:r>
              <a:rPr lang="it-IT" dirty="0" err="1"/>
              <a:t>has</a:t>
            </a:r>
            <a:r>
              <a:rPr lang="it-IT" dirty="0"/>
              <a:t> </a:t>
            </a:r>
            <a:r>
              <a:rPr lang="it-IT" dirty="0" err="1"/>
              <a:t>actually</a:t>
            </a:r>
            <a:r>
              <a:rPr lang="it-IT" dirty="0"/>
              <a:t> reset and </a:t>
            </a:r>
            <a:r>
              <a:rPr lang="it-IT" dirty="0" err="1"/>
              <a:t>NaNs</a:t>
            </a:r>
            <a:r>
              <a:rPr lang="it-IT" dirty="0"/>
              <a:t> are </a:t>
            </a:r>
            <a:r>
              <a:rPr lang="it-IT" dirty="0" err="1"/>
              <a:t>not</a:t>
            </a:r>
            <a:r>
              <a:rPr lang="it-IT" dirty="0"/>
              <a:t> &gt;, =, or &lt; </a:t>
            </a:r>
            <a:r>
              <a:rPr lang="it-IT" dirty="0" err="1"/>
              <a:t>any</a:t>
            </a:r>
            <a:r>
              <a:rPr lang="it-IT" dirty="0"/>
              <a:t> </a:t>
            </a:r>
            <a:r>
              <a:rPr lang="it-IT" dirty="0" err="1"/>
              <a:t>number</a:t>
            </a:r>
            <a:r>
              <a:rPr lang="it-IT" dirty="0"/>
              <a:t>.  </a:t>
            </a:r>
            <a:r>
              <a:rPr lang="it-IT" dirty="0" err="1"/>
              <a:t>This</a:t>
            </a:r>
            <a:r>
              <a:rPr lang="it-IT" dirty="0"/>
              <a:t> </a:t>
            </a:r>
            <a:r>
              <a:rPr lang="it-IT" dirty="0" err="1"/>
              <a:t>is</a:t>
            </a:r>
            <a:r>
              <a:rPr lang="it-IT" dirty="0"/>
              <a:t> </a:t>
            </a:r>
            <a:r>
              <a:rPr lang="it-IT" dirty="0" err="1"/>
              <a:t>because</a:t>
            </a:r>
            <a:r>
              <a:rPr lang="it-IT" dirty="0"/>
              <a:t> </a:t>
            </a:r>
            <a:r>
              <a:rPr lang="it-IT" dirty="0" err="1"/>
              <a:t>they</a:t>
            </a:r>
            <a:r>
              <a:rPr lang="it-IT" dirty="0"/>
              <a:t> are </a:t>
            </a:r>
            <a:r>
              <a:rPr lang="it-IT" dirty="0" err="1"/>
              <a:t>not</a:t>
            </a:r>
            <a:r>
              <a:rPr lang="it-IT" dirty="0"/>
              <a:t> </a:t>
            </a:r>
            <a:r>
              <a:rPr lang="it-IT" dirty="0" err="1"/>
              <a:t>numbers</a:t>
            </a:r>
            <a:r>
              <a:rPr lang="it-IT" dirty="0"/>
              <a:t>  </a:t>
            </a:r>
          </a:p>
          <a:p>
            <a:r>
              <a:rPr lang="en-US" dirty="0"/>
              <a:t>The only way you can know when it is fully reset is to make sure you are getting back a real number, instead of a Not-a-Number value</a:t>
            </a:r>
          </a:p>
          <a:p>
            <a:pPr lvl="1"/>
            <a:r>
              <a:rPr lang="en-US" dirty="0"/>
              <a:t>STEP 1: Recalibrate the gyro</a:t>
            </a:r>
          </a:p>
          <a:p>
            <a:pPr lvl="1"/>
            <a:r>
              <a:rPr lang="en-US" dirty="0"/>
              <a:t>STEP 2: start a loop</a:t>
            </a:r>
          </a:p>
          <a:p>
            <a:pPr lvl="1"/>
            <a:r>
              <a:rPr lang="en-US" dirty="0"/>
              <a:t>STEP 3: read angle</a:t>
            </a:r>
          </a:p>
          <a:p>
            <a:pPr lvl="1"/>
            <a:r>
              <a:rPr lang="it-IT" dirty="0"/>
              <a:t>STEP 4: </a:t>
            </a:r>
            <a:r>
              <a:rPr lang="it-IT" dirty="0" err="1"/>
              <a:t>check</a:t>
            </a:r>
            <a:r>
              <a:rPr lang="it-IT" dirty="0"/>
              <a:t> angle &gt;= 0</a:t>
            </a:r>
          </a:p>
          <a:p>
            <a:pPr lvl="1"/>
            <a:r>
              <a:rPr lang="it-IT" dirty="0"/>
              <a:t>STEP 5: </a:t>
            </a:r>
            <a:r>
              <a:rPr lang="it-IT" dirty="0" err="1"/>
              <a:t>check</a:t>
            </a:r>
            <a:r>
              <a:rPr lang="it-IT" dirty="0"/>
              <a:t> angle &lt; 0</a:t>
            </a:r>
          </a:p>
          <a:p>
            <a:pPr lvl="1"/>
            <a:r>
              <a:rPr lang="it-IT" dirty="0"/>
              <a:t>STEP 6: OR </a:t>
            </a:r>
            <a:r>
              <a:rPr lang="it-IT" dirty="0" err="1"/>
              <a:t>outputs</a:t>
            </a:r>
            <a:r>
              <a:rPr lang="it-IT" dirty="0"/>
              <a:t> of </a:t>
            </a:r>
            <a:r>
              <a:rPr lang="it-IT" dirty="0" err="1"/>
              <a:t>steps</a:t>
            </a:r>
            <a:r>
              <a:rPr lang="it-IT" dirty="0"/>
              <a:t> 4 &amp; 5</a:t>
            </a:r>
          </a:p>
          <a:p>
            <a:pPr lvl="1"/>
            <a:r>
              <a:rPr lang="it-IT" dirty="0"/>
              <a:t>STEP 7: </a:t>
            </a:r>
            <a:r>
              <a:rPr lang="it-IT" dirty="0" err="1"/>
              <a:t>If</a:t>
            </a:r>
            <a:r>
              <a:rPr lang="it-IT" dirty="0"/>
              <a:t> the output of </a:t>
            </a:r>
            <a:r>
              <a:rPr lang="it-IT" dirty="0" err="1"/>
              <a:t>step</a:t>
            </a:r>
            <a:r>
              <a:rPr lang="it-IT" dirty="0"/>
              <a:t> 6 </a:t>
            </a:r>
            <a:r>
              <a:rPr lang="it-IT" dirty="0" err="1"/>
              <a:t>is</a:t>
            </a:r>
            <a:r>
              <a:rPr lang="it-IT" dirty="0"/>
              <a:t> </a:t>
            </a:r>
            <a:r>
              <a:rPr lang="it-IT" dirty="0" err="1"/>
              <a:t>true</a:t>
            </a:r>
            <a:r>
              <a:rPr lang="it-IT" dirty="0"/>
              <a:t>, exit </a:t>
            </a:r>
            <a:r>
              <a:rPr lang="it-IT" dirty="0" err="1"/>
              <a:t>loop</a:t>
            </a:r>
            <a:endParaRPr lang="it-IT" dirty="0"/>
          </a:p>
          <a:p>
            <a:r>
              <a:rPr lang="it-IT" dirty="0"/>
              <a:t>At </a:t>
            </a:r>
            <a:r>
              <a:rPr lang="it-IT" dirty="0" err="1"/>
              <a:t>this</a:t>
            </a:r>
            <a:r>
              <a:rPr lang="it-IT" dirty="0"/>
              <a:t> </a:t>
            </a:r>
            <a:r>
              <a:rPr lang="it-IT" dirty="0" err="1"/>
              <a:t>point</a:t>
            </a:r>
            <a:r>
              <a:rPr lang="it-IT" dirty="0"/>
              <a:t>, the </a:t>
            </a:r>
            <a:r>
              <a:rPr lang="it-IT" dirty="0" err="1"/>
              <a:t>sensor</a:t>
            </a:r>
            <a:r>
              <a:rPr lang="it-IT" dirty="0"/>
              <a:t> </a:t>
            </a:r>
            <a:r>
              <a:rPr lang="it-IT" dirty="0" err="1"/>
              <a:t>drift</a:t>
            </a:r>
            <a:r>
              <a:rPr lang="it-IT" dirty="0"/>
              <a:t> </a:t>
            </a:r>
            <a:r>
              <a:rPr lang="it-IT" dirty="0" err="1"/>
              <a:t>should</a:t>
            </a:r>
            <a:r>
              <a:rPr lang="it-IT" dirty="0"/>
              <a:t> be </a:t>
            </a:r>
            <a:r>
              <a:rPr lang="it-IT" dirty="0" err="1"/>
              <a:t>gone</a:t>
            </a:r>
            <a:r>
              <a:rPr lang="it-IT" dirty="0"/>
              <a:t>.  </a:t>
            </a:r>
          </a:p>
        </p:txBody>
      </p:sp>
      <p:sp>
        <p:nvSpPr>
          <p:cNvPr id="4" name="Footer Placeholder 3"/>
          <p:cNvSpPr>
            <a:spLocks noGrp="1"/>
          </p:cNvSpPr>
          <p:nvPr>
            <p:ph type="ftr" sz="quarter" idx="11"/>
          </p:nvPr>
        </p:nvSpPr>
        <p:spPr/>
        <p:txBody>
          <a:bodyPr/>
          <a:lstStyle/>
          <a:p>
            <a:r>
              <a:rPr lang="sk-SK"/>
              <a:t>© 2016 EV3Lessons.com</a:t>
            </a:r>
            <a:endParaRPr lang="en-US"/>
          </a:p>
        </p:txBody>
      </p:sp>
      <p:sp>
        <p:nvSpPr>
          <p:cNvPr id="2" name="Title 1"/>
          <p:cNvSpPr>
            <a:spLocks noGrp="1"/>
          </p:cNvSpPr>
          <p:nvPr>
            <p:ph type="title"/>
          </p:nvPr>
        </p:nvSpPr>
        <p:spPr/>
        <p:txBody>
          <a:bodyPr>
            <a:normAutofit/>
          </a:bodyPr>
          <a:lstStyle/>
          <a:p>
            <a:r>
              <a:rPr lang="en-US" dirty="0"/>
              <a:t>Strategy 3: </a:t>
            </a:r>
            <a:r>
              <a:rPr lang="en-US" dirty="0" err="1"/>
              <a:t>Pseudocode</a:t>
            </a:r>
            <a:endParaRPr lang="en-US" dirty="0"/>
          </a:p>
        </p:txBody>
      </p:sp>
      <p:sp>
        <p:nvSpPr>
          <p:cNvPr id="3" name="Date Placeholder 2"/>
          <p:cNvSpPr>
            <a:spLocks noGrp="1"/>
          </p:cNvSpPr>
          <p:nvPr>
            <p:ph type="dt" sz="half" idx="10"/>
          </p:nvPr>
        </p:nvSpPr>
        <p:spPr/>
        <p:txBody>
          <a:bodyPr/>
          <a:lstStyle/>
          <a:p>
            <a:fld id="{9C72BE0A-9816-CC47-B76D-60C66374C0D1}" type="datetime1">
              <a:rPr lang="en-US" smtClean="0"/>
              <a:t>7/17/19</a:t>
            </a:fld>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619936565"/>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2982</TotalTime>
  <Words>1251</Words>
  <Application>Microsoft Macintosh PowerPoint</Application>
  <PresentationFormat>On-screen Show (4:3)</PresentationFormat>
  <Paragraphs>116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 Neue</vt:lpstr>
      <vt:lpstr>Wingdings</vt:lpstr>
      <vt:lpstr>advanced</vt:lpstr>
      <vt:lpstr>Using the Gyro Sensor  and Dealing with Drift</vt:lpstr>
      <vt:lpstr>Lesson Objectives</vt:lpstr>
      <vt:lpstr>What is the Gyro Sensor?</vt:lpstr>
      <vt:lpstr>Gyro Sensor Problems</vt:lpstr>
      <vt:lpstr>Gyro Calibration to Solve Problem 1: Lag</vt:lpstr>
      <vt:lpstr>IMPORTANT NOTES</vt:lpstr>
      <vt:lpstr>Calibration: Strategy 1</vt:lpstr>
      <vt:lpstr>Calibration: Strategy 2</vt:lpstr>
      <vt:lpstr>Strategy 3: Pseudocode</vt:lpstr>
      <vt:lpstr>Strategy 3 Solution</vt:lpstr>
      <vt:lpstr>Strategy 4 Solution</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17</cp:revision>
  <dcterms:created xsi:type="dcterms:W3CDTF">2014-10-28T21:59:38Z</dcterms:created>
  <dcterms:modified xsi:type="dcterms:W3CDTF">2019-07-17T12:06:59Z</dcterms:modified>
</cp:coreProperties>
</file>