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13"/>
  </p:notesMasterIdLst>
  <p:handoutMasterIdLst>
    <p:handoutMasterId r:id="rId14"/>
  </p:handoutMasterIdLst>
  <p:sldIdLst>
    <p:sldId id="289" r:id="rId2"/>
    <p:sldId id="300" r:id="rId3"/>
    <p:sldId id="306" r:id="rId4"/>
    <p:sldId id="308" r:id="rId5"/>
    <p:sldId id="303" r:id="rId6"/>
    <p:sldId id="305" r:id="rId7"/>
    <p:sldId id="310" r:id="rId8"/>
    <p:sldId id="304" r:id="rId9"/>
    <p:sldId id="309" r:id="rId10"/>
    <p:sldId id="31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15" autoAdjust="0"/>
    <p:restoredTop sz="94640"/>
  </p:normalViewPr>
  <p:slideViewPr>
    <p:cSldViewPr snapToGrid="0" snapToObjects="1">
      <p:cViewPr varScale="1">
        <p:scale>
          <a:sx n="68" d="100"/>
          <a:sy n="68" d="100"/>
        </p:scale>
        <p:origin x="84" y="1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4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8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3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71313"/>
            <a:ext cx="7772400" cy="274320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2725"/>
            <a:ext cx="7593330" cy="486595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0FB8-B8D8-1F4E-8861-D84753FE4A86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805" y="6272785"/>
            <a:ext cx="2230646" cy="3952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65613" y="549140"/>
            <a:ext cx="7012773" cy="2384343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654488" y="4473490"/>
            <a:ext cx="38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</a:t>
            </a:r>
            <a:r>
              <a:rPr lang="en-US"/>
              <a:t>Arvind Seshan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0891" y="4902890"/>
            <a:ext cx="1536320" cy="9542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4E48-91B0-6B4A-8444-F2FDFBAE5990}" type="datetime1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AA48-CB24-E64F-848D-A1D113AAAF21}" type="datetime1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AE95-B0D4-8C43-A0BD-280497894608}" type="datetime1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 cstate="email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427F93-6E45-C240-BB01-2E8BA11545D6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/>
              <a:t>© 2017 EV3Lessons.com, Last Edit 4/04/2017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E53D-E52E-B542-A6D9-D8609D5B38DB}" type="datetime1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8D6D-B077-3548-B485-DDBC59FEFD53}" type="datetime1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F9846C-C1A8-B94A-B7A0-AB1E862A98F5}" type="datetime1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81BA-1E11-1E42-8339-62CF020324EE}" type="datetime1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53A4-1489-D047-B87A-354303E0181E}" type="datetime1">
              <a:rPr lang="en-US" smtClean="0"/>
              <a:t>7/10/2019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23B0-9EBE-9149-A474-8C448F38366D}" type="datetime1">
              <a:rPr lang="en-US" smtClean="0"/>
              <a:t>7/10/2019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ABE485-BE15-EF44-83EB-C74E1DF66D7B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0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2386" y="3429001"/>
            <a:ext cx="7593330" cy="775936"/>
          </a:xfrm>
        </p:spPr>
        <p:txBody>
          <a:bodyPr/>
          <a:lstStyle/>
          <a:p>
            <a:pPr algn="ctr"/>
            <a:r>
              <a:rPr lang="ru-RU" sz="3600" dirty="0"/>
              <a:t>Сравнение датчика цвета </a:t>
            </a:r>
            <a:br>
              <a:rPr lang="ru-RU" sz="3600" dirty="0"/>
            </a:br>
            <a:r>
              <a:rPr lang="en-US" sz="3600" dirty="0"/>
              <a:t>EV3 &amp; </a:t>
            </a:r>
            <a:r>
              <a:rPr lang="en-US" sz="3600" dirty="0" err="1"/>
              <a:t>HITechnic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892040" y="484632"/>
            <a:ext cx="3883250" cy="1609344"/>
          </a:xfrm>
        </p:spPr>
        <p:txBody>
          <a:bodyPr>
            <a:normAutofit/>
          </a:bodyPr>
          <a:lstStyle/>
          <a:p>
            <a:r>
              <a:rPr lang="ru-RU" dirty="0"/>
              <a:t>Полученные уроки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892040" y="2252991"/>
            <a:ext cx="3883250" cy="3919209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ru-RU" sz="1600" b="1" dirty="0"/>
              <a:t>Позиция</a:t>
            </a:r>
            <a:r>
              <a:rPr lang="en-US" sz="1600" b="1" dirty="0"/>
              <a:t>: </a:t>
            </a:r>
            <a:r>
              <a:rPr lang="ru-RU" sz="1600" dirty="0"/>
              <a:t>Датчик </a:t>
            </a:r>
            <a:r>
              <a:rPr lang="en-US" sz="1600" dirty="0"/>
              <a:t>EV3 </a:t>
            </a:r>
            <a:r>
              <a:rPr lang="ru-RU" sz="1600" dirty="0"/>
              <a:t>работает лучше всего, когда закреплен горизонтально и близко к цели. Если вам нужно определить цвет на дальнем расстоянии</a:t>
            </a:r>
            <a:r>
              <a:rPr lang="en-US" sz="1600" dirty="0"/>
              <a:t>, </a:t>
            </a:r>
            <a:r>
              <a:rPr lang="ru-RU" sz="1600" dirty="0"/>
              <a:t>датчик цвета </a:t>
            </a:r>
            <a:r>
              <a:rPr lang="en-US" sz="1600" dirty="0" err="1"/>
              <a:t>HiTechnic</a:t>
            </a:r>
            <a:r>
              <a:rPr lang="en-US" sz="1600" dirty="0"/>
              <a:t> </a:t>
            </a:r>
            <a:r>
              <a:rPr lang="ru-RU" sz="1600" dirty="0"/>
              <a:t>будет лучше</a:t>
            </a:r>
            <a:r>
              <a:rPr lang="en-US" sz="1600" dirty="0"/>
              <a:t>.</a:t>
            </a:r>
          </a:p>
          <a:p>
            <a:pPr>
              <a:lnSpc>
                <a:spcPct val="70000"/>
              </a:lnSpc>
            </a:pPr>
            <a:r>
              <a:rPr lang="ru-RU" sz="1600" b="1" dirty="0"/>
              <a:t>Число распознаваемых цветов</a:t>
            </a:r>
            <a:r>
              <a:rPr lang="en-US" sz="1600" dirty="0"/>
              <a:t>: </a:t>
            </a:r>
            <a:r>
              <a:rPr lang="ru-RU" sz="1600" dirty="0"/>
              <a:t>В режиме цвета</a:t>
            </a:r>
            <a:r>
              <a:rPr lang="en-US" sz="1600" dirty="0"/>
              <a:t>, </a:t>
            </a:r>
            <a:r>
              <a:rPr lang="ru-RU" sz="1600" dirty="0"/>
              <a:t>датчик цвета </a:t>
            </a:r>
            <a:r>
              <a:rPr lang="en-US" sz="1600" dirty="0" err="1"/>
              <a:t>HiTecnic</a:t>
            </a:r>
            <a:r>
              <a:rPr lang="en-US" sz="1600" dirty="0"/>
              <a:t> </a:t>
            </a:r>
            <a:r>
              <a:rPr lang="ru-RU" sz="1600" dirty="0"/>
              <a:t>распознает больше цветов</a:t>
            </a:r>
            <a:endParaRPr lang="en-US" sz="1600" dirty="0"/>
          </a:p>
          <a:p>
            <a:pPr>
              <a:lnSpc>
                <a:spcPct val="70000"/>
              </a:lnSpc>
            </a:pPr>
            <a:r>
              <a:rPr lang="ru-RU" sz="1600" b="1" dirty="0"/>
              <a:t>Режимы</a:t>
            </a:r>
            <a:r>
              <a:rPr lang="en-US" sz="1600" b="1" dirty="0"/>
              <a:t>: </a:t>
            </a:r>
            <a:r>
              <a:rPr lang="ru-RU" sz="1600" dirty="0"/>
              <a:t>Датчик цвета </a:t>
            </a:r>
            <a:r>
              <a:rPr lang="en-US" sz="1600" dirty="0" err="1"/>
              <a:t>HiTechnic</a:t>
            </a:r>
            <a:r>
              <a:rPr lang="en-US" sz="1600" dirty="0"/>
              <a:t> </a:t>
            </a:r>
            <a:r>
              <a:rPr lang="ru-RU" sz="1600" dirty="0"/>
              <a:t>предлагает дополнительные режимы, включая  режим </a:t>
            </a:r>
            <a:r>
              <a:rPr lang="en-US" sz="1600" dirty="0"/>
              <a:t>RGB </a:t>
            </a:r>
            <a:r>
              <a:rPr lang="ru-RU" sz="1600" dirty="0"/>
              <a:t>и </a:t>
            </a:r>
            <a:r>
              <a:rPr lang="en-US" sz="1600" dirty="0"/>
              <a:t>Raw. </a:t>
            </a:r>
            <a:r>
              <a:rPr lang="ru-RU" sz="1600" dirty="0"/>
              <a:t>Чтобы получить режим </a:t>
            </a:r>
            <a:r>
              <a:rPr lang="en-US" sz="1600" dirty="0"/>
              <a:t>RGB </a:t>
            </a:r>
            <a:r>
              <a:rPr lang="ru-RU" sz="1600" dirty="0"/>
              <a:t>для датчика цвета </a:t>
            </a:r>
            <a:r>
              <a:rPr lang="en-US" sz="1600" dirty="0"/>
              <a:t>EV3, </a:t>
            </a:r>
            <a:r>
              <a:rPr lang="ru-RU" sz="1600" dirty="0"/>
              <a:t>вы должны установить блок от </a:t>
            </a:r>
            <a:r>
              <a:rPr lang="en-US" sz="1600" dirty="0"/>
              <a:t>David </a:t>
            </a:r>
            <a:r>
              <a:rPr lang="en-US" sz="1600" dirty="0" err="1"/>
              <a:t>Gilday</a:t>
            </a:r>
            <a:r>
              <a:rPr lang="en-US" sz="1600" dirty="0"/>
              <a:t>.</a:t>
            </a:r>
          </a:p>
          <a:p>
            <a:pPr>
              <a:lnSpc>
                <a:spcPct val="70000"/>
              </a:lnSpc>
            </a:pPr>
            <a:r>
              <a:rPr lang="ru-RU" sz="1600" b="1" dirty="0"/>
              <a:t>Освещение</a:t>
            </a:r>
            <a:r>
              <a:rPr lang="en-US" sz="1600" b="1" dirty="0"/>
              <a:t>: </a:t>
            </a:r>
            <a:r>
              <a:rPr lang="ru-RU" sz="1600" dirty="0"/>
              <a:t>Оба датчика </a:t>
            </a:r>
            <a:r>
              <a:rPr lang="en-US" sz="1600" dirty="0"/>
              <a:t>Both the sensors were not great in sunlight.</a:t>
            </a:r>
          </a:p>
          <a:p>
            <a:pPr>
              <a:lnSpc>
                <a:spcPct val="70000"/>
              </a:lnSpc>
            </a:pPr>
            <a:r>
              <a:rPr lang="ru-RU" sz="1600" b="1" dirty="0"/>
              <a:t>Лего цвета</a:t>
            </a:r>
            <a:r>
              <a:rPr lang="en-US" sz="1600" b="1" dirty="0"/>
              <a:t>: </a:t>
            </a:r>
            <a:r>
              <a:rPr lang="ru-RU" sz="1600" dirty="0"/>
              <a:t>В целом, мы думаем, что датчик цвета </a:t>
            </a:r>
            <a:r>
              <a:rPr lang="en-US" sz="1600" dirty="0"/>
              <a:t>EV3 </a:t>
            </a:r>
            <a:r>
              <a:rPr lang="ru-RU" sz="1600" dirty="0"/>
              <a:t>более точен в определении Лего цветов</a:t>
            </a:r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272785"/>
            <a:ext cx="4745736" cy="365125"/>
          </a:xfrm>
        </p:spPr>
        <p:txBody>
          <a:bodyPr>
            <a:normAutofit/>
          </a:bodyPr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fld id="{DE42E464-3EB8-43C8-8768-9E2AD4F497B7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Image result for learning ico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050" y="1828800"/>
            <a:ext cx="345376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79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был сделан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ru-RU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разницу между датчиками</a:t>
            </a:r>
            <a:r>
              <a:rPr lang="en-US" dirty="0"/>
              <a:t> EV3 </a:t>
            </a:r>
            <a:r>
              <a:rPr lang="ru-RU" dirty="0"/>
              <a:t>и </a:t>
            </a:r>
            <a:r>
              <a:rPr lang="en-US" dirty="0" err="1"/>
              <a:t>HiTechnic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1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Датчик цвета </a:t>
            </a:r>
            <a:r>
              <a:rPr lang="en-US" dirty="0"/>
              <a:t>EV3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757948"/>
            <a:ext cx="3023419" cy="3291840"/>
          </a:xfrm>
        </p:spPr>
        <p:txBody>
          <a:bodyPr>
            <a:normAutofit/>
          </a:bodyPr>
          <a:lstStyle/>
          <a:p>
            <a:r>
              <a:rPr lang="ru-RU" dirty="0"/>
              <a:t>Цифровой датчик обнаруживает интенсивность цвета</a:t>
            </a:r>
            <a:endParaRPr lang="en-US" dirty="0"/>
          </a:p>
          <a:p>
            <a:r>
              <a:rPr lang="ru-RU" dirty="0"/>
              <a:t>Режим </a:t>
            </a:r>
            <a:r>
              <a:rPr lang="en-US" dirty="0"/>
              <a:t>Color</a:t>
            </a:r>
            <a:r>
              <a:rPr lang="ru-RU" dirty="0"/>
              <a:t> </a:t>
            </a:r>
            <a:r>
              <a:rPr lang="mr-IN" dirty="0"/>
              <a:t>–</a:t>
            </a:r>
            <a:r>
              <a:rPr lang="en-US" dirty="0"/>
              <a:t> 7 </a:t>
            </a:r>
            <a:r>
              <a:rPr lang="ru-RU" dirty="0"/>
              <a:t>цветов</a:t>
            </a:r>
            <a:r>
              <a:rPr lang="en-US" dirty="0"/>
              <a:t>, </a:t>
            </a:r>
            <a:r>
              <a:rPr lang="ru-RU" dirty="0"/>
              <a:t>нет цвета</a:t>
            </a:r>
            <a:endParaRPr lang="en-US" dirty="0"/>
          </a:p>
          <a:p>
            <a:r>
              <a:rPr lang="ru-RU" dirty="0"/>
              <a:t>Режимы яркости отраженного света и яркости внешнего освещения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800600" y="2069239"/>
            <a:ext cx="3657600" cy="640080"/>
          </a:xfrm>
        </p:spPr>
        <p:txBody>
          <a:bodyPr/>
          <a:lstStyle/>
          <a:p>
            <a:r>
              <a:rPr lang="ru-RU" dirty="0"/>
              <a:t>Датчик цвета </a:t>
            </a:r>
            <a:r>
              <a:rPr lang="en-US" dirty="0" err="1"/>
              <a:t>HiTechnic</a:t>
            </a:r>
            <a:r>
              <a:rPr lang="en-US" dirty="0"/>
              <a:t> V.2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2391168" cy="3291840"/>
          </a:xfrm>
        </p:spPr>
        <p:txBody>
          <a:bodyPr>
            <a:normAutofit/>
          </a:bodyPr>
          <a:lstStyle/>
          <a:p>
            <a:r>
              <a:rPr lang="ru-RU" dirty="0"/>
              <a:t>Единственный светодиод освещает цель</a:t>
            </a:r>
            <a:endParaRPr lang="en-US" dirty="0"/>
          </a:p>
          <a:p>
            <a:r>
              <a:rPr lang="ru-RU" dirty="0"/>
              <a:t>Режим </a:t>
            </a:r>
            <a:r>
              <a:rPr lang="en-US" dirty="0"/>
              <a:t>Color </a:t>
            </a:r>
            <a:r>
              <a:rPr lang="ru-RU" dirty="0"/>
              <a:t>- </a:t>
            </a:r>
            <a:r>
              <a:rPr lang="en-US" dirty="0"/>
              <a:t>18 </a:t>
            </a:r>
            <a:r>
              <a:rPr lang="ru-RU" dirty="0"/>
              <a:t>цветов</a:t>
            </a:r>
            <a:endParaRPr lang="en-US" dirty="0"/>
          </a:p>
          <a:p>
            <a:r>
              <a:rPr lang="ru-RU" i="1" dirty="0"/>
              <a:t>Режим </a:t>
            </a:r>
            <a:r>
              <a:rPr lang="en-US" i="1" dirty="0"/>
              <a:t>RGB, Passive </a:t>
            </a:r>
            <a:r>
              <a:rPr lang="ru-RU" i="1" dirty="0"/>
              <a:t>и </a:t>
            </a:r>
            <a:r>
              <a:rPr lang="en-US" i="1" dirty="0"/>
              <a:t>Raw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2017 EV3Lessons.com, Last Edit 4/04/2017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3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они работают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941" y="3827877"/>
            <a:ext cx="1637120" cy="19685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221" y="3783618"/>
            <a:ext cx="862781" cy="19260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346793" y="298670"/>
            <a:ext cx="1511415" cy="15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2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/>
          <a:lstStyle/>
          <a:p>
            <a:r>
              <a:rPr lang="ru-RU" dirty="0"/>
              <a:t>Датчик цвета </a:t>
            </a:r>
            <a:r>
              <a:rPr lang="en-US" dirty="0"/>
              <a:t>EV3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799" y="2743200"/>
            <a:ext cx="3811385" cy="3291840"/>
          </a:xfrm>
        </p:spPr>
        <p:txBody>
          <a:bodyPr>
            <a:normAutofit/>
          </a:bodyPr>
          <a:lstStyle/>
          <a:p>
            <a:r>
              <a:rPr lang="ru-RU" sz="1600" dirty="0"/>
              <a:t>Датчик должен быть установлен под правильным углом к поверхности</a:t>
            </a:r>
            <a:endParaRPr lang="en-US" sz="1600" dirty="0"/>
          </a:p>
          <a:p>
            <a:r>
              <a:rPr lang="ru-RU" sz="1600" dirty="0"/>
              <a:t>По документации</a:t>
            </a:r>
            <a:r>
              <a:rPr lang="en-US" sz="1600" dirty="0"/>
              <a:t> EV3, </a:t>
            </a:r>
            <a:r>
              <a:rPr lang="ru-RU" sz="1600" dirty="0"/>
              <a:t>Датчик цвета лучше всего работает на расстоянии в 4-12мм</a:t>
            </a:r>
            <a:r>
              <a:rPr lang="en-US" sz="1600" dirty="0"/>
              <a:t> </a:t>
            </a:r>
            <a:r>
              <a:rPr lang="ru-RU" sz="1600" dirty="0"/>
              <a:t>(0,5 – 1,5 </a:t>
            </a:r>
            <a:r>
              <a:rPr lang="ru-RU" sz="1600" dirty="0" err="1"/>
              <a:t>лего</a:t>
            </a:r>
            <a:r>
              <a:rPr lang="ru-RU" sz="1600" dirty="0"/>
              <a:t> блока)</a:t>
            </a:r>
            <a:r>
              <a:rPr lang="en-US" sz="1600" dirty="0"/>
              <a:t> </a:t>
            </a:r>
            <a:r>
              <a:rPr lang="ru-RU" sz="1600" dirty="0"/>
              <a:t>от поверхности</a:t>
            </a:r>
            <a:endParaRPr lang="en-US" sz="1600" dirty="0"/>
          </a:p>
          <a:p>
            <a:r>
              <a:rPr lang="ru-RU" sz="1600" dirty="0"/>
              <a:t>Ближе или дальше – значения неточны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/>
          <a:lstStyle/>
          <a:p>
            <a:r>
              <a:rPr lang="ru-RU" dirty="0"/>
              <a:t>Датчик цвета </a:t>
            </a:r>
            <a:r>
              <a:rPr lang="en-US" dirty="0" err="1"/>
              <a:t>HiTechnic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600" dirty="0"/>
              <a:t>Датчик цвета </a:t>
            </a:r>
            <a:r>
              <a:rPr lang="en-US" sz="1600" dirty="0" err="1"/>
              <a:t>HiTechnic</a:t>
            </a:r>
            <a:r>
              <a:rPr lang="en-US" sz="1600" dirty="0"/>
              <a:t> </a:t>
            </a:r>
            <a:r>
              <a:rPr lang="ru-RU" sz="1600" dirty="0"/>
              <a:t>лучше всего работает на расстоянии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ru-RU" sz="1600" dirty="0"/>
              <a:t>Рекомендуется устанавливать датчик под углом</a:t>
            </a:r>
            <a:r>
              <a:rPr lang="en-US" sz="1600" dirty="0"/>
              <a:t> </a:t>
            </a:r>
            <a:r>
              <a:rPr lang="ru-RU" sz="1600" dirty="0"/>
              <a:t>(см. на картинку)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4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Позиция и угол</a:t>
            </a:r>
            <a:endParaRPr lang="en-US" dirty="0"/>
          </a:p>
        </p:txBody>
      </p:sp>
      <p:pic>
        <p:nvPicPr>
          <p:cNvPr id="9" name="Picture 2" descr="/var/folders/kr/845ndwps3qd2hy64vmmnth0h0000gp/T/com.microsoft.Powerpoint/WebArchiveCopyPasteTempFiles/ColorSensorStand2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0509" y="4251960"/>
            <a:ext cx="1754917" cy="19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 flipH="1">
            <a:off x="3998319" y="4711850"/>
            <a:ext cx="1644946" cy="14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7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стандартных режимов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5917367" cy="4050792"/>
          </a:xfrm>
        </p:spPr>
        <p:txBody>
          <a:bodyPr/>
          <a:lstStyle/>
          <a:p>
            <a:r>
              <a:rPr lang="ru-RU" dirty="0"/>
              <a:t>Оба датчика в режиме измерения цвета возвращает номер цвета</a:t>
            </a:r>
            <a:endParaRPr lang="en-US" dirty="0"/>
          </a:p>
          <a:p>
            <a:r>
              <a:rPr lang="ru-RU" dirty="0"/>
              <a:t>Датчик цвета </a:t>
            </a:r>
            <a:r>
              <a:rPr lang="en-US" dirty="0" err="1"/>
              <a:t>HiTechnic</a:t>
            </a:r>
            <a:r>
              <a:rPr lang="en-US" dirty="0"/>
              <a:t> </a:t>
            </a:r>
            <a:r>
              <a:rPr lang="ru-RU" dirty="0"/>
              <a:t>определяет 18 цветов </a:t>
            </a:r>
            <a:r>
              <a:rPr lang="en-US" dirty="0"/>
              <a:t>(</a:t>
            </a:r>
            <a:r>
              <a:rPr lang="ru-RU" dirty="0"/>
              <a:t>значения 0-17</a:t>
            </a:r>
            <a:r>
              <a:rPr lang="en-US" dirty="0"/>
              <a:t>)</a:t>
            </a:r>
          </a:p>
          <a:p>
            <a:r>
              <a:rPr lang="ru-RU" dirty="0"/>
              <a:t>Датчик цвета </a:t>
            </a:r>
            <a:r>
              <a:rPr lang="en-US" dirty="0"/>
              <a:t>EV3 </a:t>
            </a:r>
            <a:r>
              <a:rPr lang="ru-RU" dirty="0"/>
              <a:t>определяет 7 цветов + нет цвета</a:t>
            </a:r>
            <a:r>
              <a:rPr lang="en-US" dirty="0"/>
              <a:t> </a:t>
            </a:r>
            <a:r>
              <a:rPr lang="ru-RU" dirty="0"/>
              <a:t>(0-7)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0751" y="6272785"/>
            <a:ext cx="4745736" cy="365125"/>
          </a:xfrm>
        </p:spPr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911" y="2268514"/>
            <a:ext cx="1352432" cy="1626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0399" y="2719135"/>
            <a:ext cx="1085894" cy="736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52" y="4069289"/>
            <a:ext cx="862781" cy="19260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741" y="4668506"/>
            <a:ext cx="2355067" cy="1211371"/>
          </a:xfrm>
          <a:prstGeom prst="rect">
            <a:avLst/>
          </a:prstGeom>
        </p:spPr>
      </p:pic>
      <p:pic>
        <p:nvPicPr>
          <p:cNvPr id="1026" name="Picture 2" descr="Image result for ev3 color senso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40400" y="4597506"/>
            <a:ext cx="1085894" cy="111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865768" y="5764461"/>
            <a:ext cx="1191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/>
              <a:t>Датчик цвета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2903812" y="5763688"/>
            <a:ext cx="119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/>
              <a:t>датчик цвета </a:t>
            </a:r>
            <a:r>
              <a:rPr lang="en-US" sz="900" dirty="0" err="1"/>
              <a:t>HiTechnic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771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режимов </a:t>
            </a:r>
            <a:r>
              <a:rPr lang="en-US" dirty="0"/>
              <a:t>RGB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6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939216" cy="27188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Чтобы сравнить значения </a:t>
            </a:r>
            <a:r>
              <a:rPr lang="en-US" dirty="0"/>
              <a:t>RGB, </a:t>
            </a:r>
            <a:r>
              <a:rPr lang="ru-RU" dirty="0"/>
              <a:t>мы скачаем блок </a:t>
            </a:r>
            <a:r>
              <a:rPr lang="en-US" dirty="0"/>
              <a:t>EV3 RGB </a:t>
            </a:r>
            <a:r>
              <a:rPr lang="ru-RU" dirty="0"/>
              <a:t>от </a:t>
            </a:r>
            <a:r>
              <a:rPr lang="en-US" dirty="0"/>
              <a:t>David </a:t>
            </a:r>
            <a:r>
              <a:rPr lang="en-US" dirty="0" err="1"/>
              <a:t>Gilday</a:t>
            </a:r>
            <a:endParaRPr lang="en-US" dirty="0"/>
          </a:p>
          <a:p>
            <a:r>
              <a:rPr lang="ru-RU" dirty="0"/>
              <a:t>Датчик цвета </a:t>
            </a:r>
            <a:r>
              <a:rPr lang="en-US" dirty="0" err="1"/>
              <a:t>HiTechnic</a:t>
            </a:r>
            <a:r>
              <a:rPr lang="en-US" dirty="0"/>
              <a:t> </a:t>
            </a:r>
            <a:r>
              <a:rPr lang="ru-RU" dirty="0"/>
              <a:t>определяют значения красного, зеленого, синего и белого</a:t>
            </a:r>
            <a:endParaRPr lang="en-US" dirty="0"/>
          </a:p>
          <a:p>
            <a:r>
              <a:rPr lang="ru-RU" dirty="0"/>
              <a:t>Датчик цвета </a:t>
            </a:r>
            <a:r>
              <a:rPr lang="en-US" dirty="0"/>
              <a:t>EV3 </a:t>
            </a:r>
            <a:r>
              <a:rPr lang="ru-RU" dirty="0"/>
              <a:t>определяет значения красного, зеленого, синего</a:t>
            </a:r>
            <a:endParaRPr lang="en-US" dirty="0"/>
          </a:p>
          <a:p>
            <a:r>
              <a:rPr lang="ru-RU" dirty="0"/>
              <a:t>Белый выход схож с режимом яркости отраженного света датчика цвета </a:t>
            </a:r>
            <a:r>
              <a:rPr lang="en-US" dirty="0"/>
              <a:t>EV3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1929" y="4926259"/>
            <a:ext cx="1085894" cy="736857"/>
          </a:xfrm>
          <a:prstGeom prst="rect">
            <a:avLst/>
          </a:prstGeom>
        </p:spPr>
      </p:pic>
      <p:pic>
        <p:nvPicPr>
          <p:cNvPr id="17" name="Picture 2" descr="Image result for ev3 color sens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566" y="4840274"/>
            <a:ext cx="1085894" cy="111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872" y="4841343"/>
            <a:ext cx="3033556" cy="104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3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1" y="346806"/>
            <a:ext cx="2423955" cy="1136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4186003" cy="4050792"/>
          </a:xfrm>
        </p:spPr>
        <p:txBody>
          <a:bodyPr>
            <a:normAutofit/>
          </a:bodyPr>
          <a:lstStyle/>
          <a:p>
            <a:r>
              <a:rPr lang="ru-RU" dirty="0"/>
              <a:t>В последующих слайдах мы рассмотрим тесты обоих датчиков</a:t>
            </a:r>
            <a:endParaRPr lang="en-US" dirty="0"/>
          </a:p>
          <a:p>
            <a:r>
              <a:rPr lang="ru-RU" dirty="0"/>
              <a:t>Результаты помогут решить какой датчик использовать в определённых условиях</a:t>
            </a:r>
            <a:endParaRPr lang="en-US" dirty="0"/>
          </a:p>
          <a:p>
            <a:r>
              <a:rPr lang="ru-RU" dirty="0"/>
              <a:t>Мы не будем тестировать датчики под разными углами. Они будут установлены по документации.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3533" y="730589"/>
            <a:ext cx="1191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/>
              <a:t>Датчик цвета </a:t>
            </a:r>
            <a:r>
              <a:rPr lang="en-US" sz="900" dirty="0"/>
              <a:t>RGB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6939" y="1862470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/>
              <a:t>датчик цвета </a:t>
            </a:r>
            <a:r>
              <a:rPr lang="en-US" sz="900" dirty="0" err="1"/>
              <a:t>HiTechnic</a:t>
            </a:r>
            <a:r>
              <a:rPr lang="en-US" sz="900" dirty="0"/>
              <a:t> </a:t>
            </a:r>
            <a:r>
              <a:rPr lang="ru-RU" sz="900" dirty="0"/>
              <a:t>режим </a:t>
            </a:r>
            <a:r>
              <a:rPr lang="en-US" sz="900" dirty="0"/>
              <a:t>RGB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991" y="1522894"/>
            <a:ext cx="2101505" cy="10719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79885" y="1384395"/>
            <a:ext cx="119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против</a:t>
            </a:r>
            <a:endParaRPr lang="en-US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5170932" y="2982877"/>
            <a:ext cx="3201342" cy="240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2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Условия освещения</a:t>
            </a:r>
            <a:r>
              <a:rPr lang="en-US" dirty="0"/>
              <a:t>: </a:t>
            </a:r>
            <a:r>
              <a:rPr lang="ru-RU" dirty="0"/>
              <a:t>Внутреннее освещение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8924"/>
            <a:ext cx="7914503" cy="1021758"/>
          </a:xfrm>
        </p:spPr>
        <p:txBody>
          <a:bodyPr>
            <a:noAutofit/>
          </a:bodyPr>
          <a:lstStyle/>
          <a:p>
            <a:r>
              <a:rPr lang="ru-RU" sz="1200" dirty="0"/>
              <a:t>Показания датчиков </a:t>
            </a:r>
            <a:r>
              <a:rPr lang="en-US" sz="1200" dirty="0"/>
              <a:t>EV3 </a:t>
            </a:r>
            <a:r>
              <a:rPr lang="ru-RU" sz="1200" dirty="0"/>
              <a:t>и </a:t>
            </a:r>
            <a:r>
              <a:rPr lang="en-US" sz="1200" dirty="0" err="1"/>
              <a:t>HiTechnic</a:t>
            </a:r>
            <a:r>
              <a:rPr lang="en-US" sz="1200" dirty="0"/>
              <a:t> </a:t>
            </a:r>
            <a:r>
              <a:rPr lang="ru-RU" sz="1200" dirty="0"/>
              <a:t>разные</a:t>
            </a:r>
            <a:endParaRPr lang="en-US" sz="1200" dirty="0"/>
          </a:p>
          <a:p>
            <a:r>
              <a:rPr lang="ru-RU" sz="1200" dirty="0"/>
              <a:t>Значения </a:t>
            </a:r>
            <a:r>
              <a:rPr lang="en-US" sz="1200" dirty="0"/>
              <a:t>RGB </a:t>
            </a:r>
            <a:r>
              <a:rPr lang="ru-RU" sz="1200" dirty="0"/>
              <a:t>датчика цвета </a:t>
            </a:r>
            <a:r>
              <a:rPr lang="en-US" sz="1200" dirty="0"/>
              <a:t>EV3 </a:t>
            </a:r>
            <a:r>
              <a:rPr lang="ru-RU" sz="1200" dirty="0"/>
              <a:t>отличаются от показаний датчика цвета </a:t>
            </a:r>
            <a:r>
              <a:rPr lang="en-US" sz="1200" dirty="0" err="1"/>
              <a:t>HiTechnic</a:t>
            </a:r>
            <a:r>
              <a:rPr lang="en-US" sz="1200" dirty="0"/>
              <a:t>.</a:t>
            </a:r>
            <a:r>
              <a:rPr lang="ru-RU" sz="1200" dirty="0"/>
              <a:t> Возможная причина </a:t>
            </a:r>
            <a:r>
              <a:rPr lang="en-US" sz="1200" dirty="0"/>
              <a:t> </a:t>
            </a:r>
            <a:r>
              <a:rPr lang="ru-RU" sz="1200" dirty="0"/>
              <a:t>в том, что датчик цвета </a:t>
            </a:r>
            <a:r>
              <a:rPr lang="en-US" sz="1200" dirty="0"/>
              <a:t>EV3 </a:t>
            </a:r>
            <a:r>
              <a:rPr lang="ru-RU" sz="1200" dirty="0"/>
              <a:t>был создан для работы с </a:t>
            </a:r>
            <a:r>
              <a:rPr lang="ru-RU" sz="1200" dirty="0" err="1"/>
              <a:t>леговскими</a:t>
            </a:r>
            <a:r>
              <a:rPr lang="ru-RU" sz="1200" dirty="0"/>
              <a:t> цветами</a:t>
            </a:r>
            <a:r>
              <a:rPr lang="en-US" sz="1200" dirty="0"/>
              <a:t>.</a:t>
            </a:r>
          </a:p>
          <a:p>
            <a:r>
              <a:rPr lang="ru-RU" sz="1200" dirty="0"/>
              <a:t>Датчик цвета </a:t>
            </a:r>
            <a:r>
              <a:rPr lang="en-US" sz="1200" dirty="0" err="1"/>
              <a:t>HiTechnic</a:t>
            </a:r>
            <a:r>
              <a:rPr lang="en-US" sz="1200" dirty="0"/>
              <a:t> </a:t>
            </a:r>
            <a:r>
              <a:rPr lang="ru-RU" sz="1200" dirty="0"/>
              <a:t>не точно определяет коричневый цвет Лего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501154"/>
              </p:ext>
            </p:extLst>
          </p:nvPr>
        </p:nvGraphicFramePr>
        <p:xfrm>
          <a:off x="0" y="2857793"/>
          <a:ext cx="9143997" cy="335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382">
                  <a:extLst>
                    <a:ext uri="{9D8B030D-6E8A-4147-A177-3AD203B41FA5}">
                      <a16:colId xmlns:a16="http://schemas.microsoft.com/office/drawing/2014/main" val="11956408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7535557"/>
                    </a:ext>
                  </a:extLst>
                </a:gridCol>
                <a:gridCol w="894938">
                  <a:extLst>
                    <a:ext uri="{9D8B030D-6E8A-4147-A177-3AD203B41FA5}">
                      <a16:colId xmlns:a16="http://schemas.microsoft.com/office/drawing/2014/main" val="1474388230"/>
                    </a:ext>
                  </a:extLst>
                </a:gridCol>
                <a:gridCol w="958800">
                  <a:extLst>
                    <a:ext uri="{9D8B030D-6E8A-4147-A177-3AD203B41FA5}">
                      <a16:colId xmlns:a16="http://schemas.microsoft.com/office/drawing/2014/main" val="3778477250"/>
                    </a:ext>
                  </a:extLst>
                </a:gridCol>
                <a:gridCol w="948359">
                  <a:extLst>
                    <a:ext uri="{9D8B030D-6E8A-4147-A177-3AD203B41FA5}">
                      <a16:colId xmlns:a16="http://schemas.microsoft.com/office/drawing/2014/main" val="2727106529"/>
                    </a:ext>
                  </a:extLst>
                </a:gridCol>
                <a:gridCol w="827255">
                  <a:extLst>
                    <a:ext uri="{9D8B030D-6E8A-4147-A177-3AD203B41FA5}">
                      <a16:colId xmlns:a16="http://schemas.microsoft.com/office/drawing/2014/main" val="3907240979"/>
                    </a:ext>
                  </a:extLst>
                </a:gridCol>
                <a:gridCol w="223932">
                  <a:extLst>
                    <a:ext uri="{9D8B030D-6E8A-4147-A177-3AD203B41FA5}">
                      <a16:colId xmlns:a16="http://schemas.microsoft.com/office/drawing/2014/main" val="3098743955"/>
                    </a:ext>
                  </a:extLst>
                </a:gridCol>
                <a:gridCol w="982494">
                  <a:extLst>
                    <a:ext uri="{9D8B030D-6E8A-4147-A177-3AD203B41FA5}">
                      <a16:colId xmlns:a16="http://schemas.microsoft.com/office/drawing/2014/main" val="754170348"/>
                    </a:ext>
                  </a:extLst>
                </a:gridCol>
                <a:gridCol w="1082884">
                  <a:extLst>
                    <a:ext uri="{9D8B030D-6E8A-4147-A177-3AD203B41FA5}">
                      <a16:colId xmlns:a16="http://schemas.microsoft.com/office/drawing/2014/main" val="984468234"/>
                    </a:ext>
                  </a:extLst>
                </a:gridCol>
                <a:gridCol w="1051418">
                  <a:extLst>
                    <a:ext uri="{9D8B030D-6E8A-4147-A177-3AD203B41FA5}">
                      <a16:colId xmlns:a16="http://schemas.microsoft.com/office/drawing/2014/main" val="3990745486"/>
                    </a:ext>
                  </a:extLst>
                </a:gridCol>
                <a:gridCol w="827255">
                  <a:extLst>
                    <a:ext uri="{9D8B030D-6E8A-4147-A177-3AD203B41FA5}">
                      <a16:colId xmlns:a16="http://schemas.microsoft.com/office/drawing/2014/main" val="4029988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Датчик цвета </a:t>
                      </a:r>
                      <a:r>
                        <a:rPr lang="en-US" sz="1400" dirty="0"/>
                        <a:t>EV3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Датчик цвета </a:t>
                      </a:r>
                      <a:r>
                        <a:rPr lang="en-US" sz="1400" dirty="0" err="1"/>
                        <a:t>HiTechnic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27294"/>
                  </a:ext>
                </a:extLst>
              </a:tr>
              <a:tr h="1710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dirty="0"/>
                        <a:t>Цвет</a:t>
                      </a:r>
                      <a:r>
                        <a:rPr lang="en-US" sz="1200" b="1" i="0" dirty="0"/>
                        <a:t> LEGO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Номер цвета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Красный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Зеленый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Синий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Номер цвета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Красный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Зеленый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Синий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Белый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33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Красный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Желтый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9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Зеленый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1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Синий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8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Черный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9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Коричневый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03650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489" y="1075185"/>
            <a:ext cx="779917" cy="9378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24" y="1075185"/>
            <a:ext cx="394558" cy="8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6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Условия освещения</a:t>
            </a:r>
            <a:r>
              <a:rPr lang="en-US" sz="4000" dirty="0"/>
              <a:t>: </a:t>
            </a:r>
            <a:r>
              <a:rPr lang="ru-RU" sz="4000" dirty="0"/>
              <a:t>Наружное освещение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1383"/>
            <a:ext cx="6712527" cy="780527"/>
          </a:xfrm>
        </p:spPr>
        <p:txBody>
          <a:bodyPr>
            <a:noAutofit/>
          </a:bodyPr>
          <a:lstStyle/>
          <a:p>
            <a:r>
              <a:rPr lang="ru-RU" sz="1400" dirty="0"/>
              <a:t>Ни один датчик не работает правильно при ярком солнце. Они ошибаются в определении почти всех цветов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2017 EV3Lessons.com, Last Edit 4/04/2017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11654"/>
              </p:ext>
            </p:extLst>
          </p:nvPr>
        </p:nvGraphicFramePr>
        <p:xfrm>
          <a:off x="0" y="2458491"/>
          <a:ext cx="9144002" cy="339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785">
                  <a:extLst>
                    <a:ext uri="{9D8B030D-6E8A-4147-A177-3AD203B41FA5}">
                      <a16:colId xmlns:a16="http://schemas.microsoft.com/office/drawing/2014/main" val="1195640874"/>
                    </a:ext>
                  </a:extLst>
                </a:gridCol>
                <a:gridCol w="216131">
                  <a:extLst>
                    <a:ext uri="{9D8B030D-6E8A-4147-A177-3AD203B41FA5}">
                      <a16:colId xmlns:a16="http://schemas.microsoft.com/office/drawing/2014/main" val="2077535557"/>
                    </a:ext>
                  </a:extLst>
                </a:gridCol>
                <a:gridCol w="714764">
                  <a:extLst>
                    <a:ext uri="{9D8B030D-6E8A-4147-A177-3AD203B41FA5}">
                      <a16:colId xmlns:a16="http://schemas.microsoft.com/office/drawing/2014/main" val="1474388230"/>
                    </a:ext>
                  </a:extLst>
                </a:gridCol>
                <a:gridCol w="848029">
                  <a:extLst>
                    <a:ext uri="{9D8B030D-6E8A-4147-A177-3AD203B41FA5}">
                      <a16:colId xmlns:a16="http://schemas.microsoft.com/office/drawing/2014/main" val="3778477250"/>
                    </a:ext>
                  </a:extLst>
                </a:gridCol>
                <a:gridCol w="1073286">
                  <a:extLst>
                    <a:ext uri="{9D8B030D-6E8A-4147-A177-3AD203B41FA5}">
                      <a16:colId xmlns:a16="http://schemas.microsoft.com/office/drawing/2014/main" val="2727106529"/>
                    </a:ext>
                  </a:extLst>
                </a:gridCol>
                <a:gridCol w="826798">
                  <a:extLst>
                    <a:ext uri="{9D8B030D-6E8A-4147-A177-3AD203B41FA5}">
                      <a16:colId xmlns:a16="http://schemas.microsoft.com/office/drawing/2014/main" val="3907240979"/>
                    </a:ext>
                  </a:extLst>
                </a:gridCol>
                <a:gridCol w="226338">
                  <a:extLst>
                    <a:ext uri="{9D8B030D-6E8A-4147-A177-3AD203B41FA5}">
                      <a16:colId xmlns:a16="http://schemas.microsoft.com/office/drawing/2014/main" val="3098743955"/>
                    </a:ext>
                  </a:extLst>
                </a:gridCol>
                <a:gridCol w="1040727">
                  <a:extLst>
                    <a:ext uri="{9D8B030D-6E8A-4147-A177-3AD203B41FA5}">
                      <a16:colId xmlns:a16="http://schemas.microsoft.com/office/drawing/2014/main" val="754170348"/>
                    </a:ext>
                  </a:extLst>
                </a:gridCol>
                <a:gridCol w="931026">
                  <a:extLst>
                    <a:ext uri="{9D8B030D-6E8A-4147-A177-3AD203B41FA5}">
                      <a16:colId xmlns:a16="http://schemas.microsoft.com/office/drawing/2014/main" val="984468234"/>
                    </a:ext>
                  </a:extLst>
                </a:gridCol>
                <a:gridCol w="1143320">
                  <a:extLst>
                    <a:ext uri="{9D8B030D-6E8A-4147-A177-3AD203B41FA5}">
                      <a16:colId xmlns:a16="http://schemas.microsoft.com/office/drawing/2014/main" val="3990745486"/>
                    </a:ext>
                  </a:extLst>
                </a:gridCol>
                <a:gridCol w="826798">
                  <a:extLst>
                    <a:ext uri="{9D8B030D-6E8A-4147-A177-3AD203B41FA5}">
                      <a16:colId xmlns:a16="http://schemas.microsoft.com/office/drawing/2014/main" val="4029988987"/>
                    </a:ext>
                  </a:extLst>
                </a:gridCol>
              </a:tblGrid>
              <a:tr h="3078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Датчик цвета </a:t>
                      </a:r>
                      <a:r>
                        <a:rPr lang="en-US" sz="1400" dirty="0"/>
                        <a:t>EV3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Датчик цвета </a:t>
                      </a:r>
                      <a:r>
                        <a:rPr lang="en-US" sz="1400" dirty="0" err="1"/>
                        <a:t>HiTechnic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27294"/>
                  </a:ext>
                </a:extLst>
              </a:tr>
              <a:tr h="467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dirty="0"/>
                        <a:t>Цвет</a:t>
                      </a:r>
                      <a:r>
                        <a:rPr lang="en-US" sz="1200" b="1" i="0" dirty="0"/>
                        <a:t> LEGO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Номер цвета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Красный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Зеленый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Синий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Номер цвета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Красный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Зеленый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Синий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5122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Белый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339674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Красный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2209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Желтый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93164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Зеленый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12800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Синий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2, 17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12, 55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23, 36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54, 56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86371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Черный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93460"/>
                  </a:ext>
                </a:extLst>
              </a:tr>
              <a:tr h="374546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Коричневый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1, 7, 14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20, 23, 17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11, 12, 12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7, 8, 9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0365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489" y="1075185"/>
            <a:ext cx="779917" cy="9378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24" y="1075185"/>
            <a:ext cx="394558" cy="8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0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5498</TotalTime>
  <Words>763</Words>
  <Application>Microsoft Office PowerPoint</Application>
  <PresentationFormat>Экран (4:3)</PresentationFormat>
  <Paragraphs>227</Paragraphs>
  <Slides>11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</vt:lpstr>
      <vt:lpstr>Helvetica Neue</vt:lpstr>
      <vt:lpstr>Rockwell</vt:lpstr>
      <vt:lpstr>Rockwell Condensed</vt:lpstr>
      <vt:lpstr>Rockwell Extra Bold</vt:lpstr>
      <vt:lpstr>Wingdings</vt:lpstr>
      <vt:lpstr>Wood Type</vt:lpstr>
      <vt:lpstr>Сравнение датчика цвета  EV3 &amp; HITechnic</vt:lpstr>
      <vt:lpstr>На этом занятии</vt:lpstr>
      <vt:lpstr>Как они работают</vt:lpstr>
      <vt:lpstr>Позиция и угол</vt:lpstr>
      <vt:lpstr>Сравнение стандартных режимов</vt:lpstr>
      <vt:lpstr>Сравнение режимов RGB</vt:lpstr>
      <vt:lpstr>Тесты</vt:lpstr>
      <vt:lpstr>Условия освещения: Внутреннее освещение</vt:lpstr>
      <vt:lpstr>Условия освещения: Наружное освещение</vt:lpstr>
      <vt:lpstr>Полученные уроки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Vladimir Abay</cp:lastModifiedBy>
  <cp:revision>238</cp:revision>
  <cp:lastPrinted>2017-02-26T18:36:16Z</cp:lastPrinted>
  <dcterms:created xsi:type="dcterms:W3CDTF">2014-10-28T21:59:38Z</dcterms:created>
  <dcterms:modified xsi:type="dcterms:W3CDTF">2019-07-10T13:10:18Z</dcterms:modified>
</cp:coreProperties>
</file>