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20"/>
  </p:notesMasterIdLst>
  <p:handoutMasterIdLst>
    <p:handoutMasterId r:id="rId21"/>
  </p:handoutMasterIdLst>
  <p:sldIdLst>
    <p:sldId id="412" r:id="rId3"/>
    <p:sldId id="405" r:id="rId4"/>
    <p:sldId id="411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76" r:id="rId14"/>
    <p:sldId id="409" r:id="rId15"/>
    <p:sldId id="410" r:id="rId16"/>
    <p:sldId id="377" r:id="rId17"/>
    <p:sldId id="408" r:id="rId18"/>
    <p:sldId id="40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900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/>
    <p:restoredTop sz="96271" autoAdjust="0"/>
  </p:normalViewPr>
  <p:slideViewPr>
    <p:cSldViewPr snapToGrid="0" snapToObjects="1">
      <p:cViewPr varScale="1">
        <p:scale>
          <a:sx n="103" d="100"/>
          <a:sy n="103" d="100"/>
        </p:scale>
        <p:origin x="24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9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6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68ED-6BCC-6948-B7C3-6D87A88F1303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13670" y="-13853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014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699E-EFFE-ED42-84A4-FC5C156ADCE3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2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DB7C-AD56-D547-9B28-69FD6EE94796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4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3E98-F18B-E842-B0CD-F591BA22E084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40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C0F2-CFD7-E04D-9A8C-E2C03D5A60F4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89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E5CB-9C73-AD4F-8CE6-AD079CF3363B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2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6E11-41CF-1F4F-90EF-A3EE95E44AAD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29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C32F-8F87-C640-A07B-CB0BC1F52B41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7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ABC8-62FE-4440-836B-EA80C357A52E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021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CD0F-3C94-6C4A-A5BC-0D5B3965852D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1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0C37-929D-D942-898C-1844D4DA9B07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4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7E1E-3116-4A4F-8EE4-2B3AEE33CD0B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33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47DF-5057-8D4D-B2CA-6D893F346F02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795E-E309-314D-9ECF-8EE000527A20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28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C075-F4CB-EA4D-A9EA-ED164EAD2093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5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366D-F2C7-9D49-A4B7-D4B2C93F0777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7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AB31-3008-9747-895E-0F20D764CA06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34EF-F4C5-244D-BF60-AC7EA87AEF8A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2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1841-2C34-8244-9230-9FA49FC7A11C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DBCF-2037-2A42-8B68-4B17AB1BF391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0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2E2A-4CFD-554C-B013-A8424A5CD323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06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ABBF-DCD6-6B44-823C-537872FEE131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0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3CE7C84-186E-9042-BA1C-9EEBB2CCE57B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71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46063-AA35-9748-A665-46A0504A1B5C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19" Type="http://schemas.openxmlformats.org/officeDocument/2006/relationships/slideLayout" Target="../slideLayouts/slideLayout6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Urmăritor de linie de bază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0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9" y="152718"/>
            <a:ext cx="8572045" cy="1371600"/>
          </a:xfrm>
        </p:spPr>
        <p:txBody>
          <a:bodyPr/>
          <a:lstStyle/>
          <a:p>
            <a:r>
              <a:rPr lang="ro-RO" dirty="0"/>
              <a:t>Provocarea 1 </a:t>
            </a:r>
            <a:r>
              <a:rPr lang="en-US" dirty="0"/>
              <a:t>Line Follower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37" y="959063"/>
            <a:ext cx="6282021" cy="3838930"/>
          </a:xfrm>
        </p:spPr>
        <p:txBody>
          <a:bodyPr>
            <a:normAutofit fontScale="92500" lnSpcReduction="10000"/>
          </a:bodyPr>
          <a:lstStyle/>
          <a:p>
            <a:r>
              <a:rPr lang="ro-RO" dirty="0">
                <a:solidFill>
                  <a:srgbClr val="FF0000"/>
                </a:solidFill>
              </a:rPr>
              <a:t>Pasul</a:t>
            </a:r>
            <a:r>
              <a:rPr lang="en-US" dirty="0">
                <a:solidFill>
                  <a:srgbClr val="FF0000"/>
                </a:solidFill>
              </a:rPr>
              <a:t> 1: </a:t>
            </a:r>
            <a:r>
              <a:rPr lang="ro-RO" dirty="0"/>
              <a:t>Scrie un program care să urmărească partea DREAPTĂ a liniei</a:t>
            </a:r>
            <a:r>
              <a:rPr lang="en-US" dirty="0"/>
              <a:t>.</a:t>
            </a:r>
          </a:p>
          <a:p>
            <a:r>
              <a:rPr lang="ro-RO" dirty="0"/>
              <a:t>Sfaturi</a:t>
            </a:r>
            <a:r>
              <a:rPr lang="en-US" dirty="0"/>
              <a:t>: </a:t>
            </a:r>
            <a:r>
              <a:rPr lang="ro-RO" dirty="0"/>
              <a:t>Dacă senzorul vede negru, întoarce dreapta</a:t>
            </a:r>
            <a:r>
              <a:rPr lang="en-US" dirty="0"/>
              <a:t>. </a:t>
            </a:r>
            <a:r>
              <a:rPr lang="ro-RO" dirty="0"/>
              <a:t>Dacă senzorul vede alb, întoarce stânga</a:t>
            </a:r>
            <a:r>
              <a:rPr lang="en-US" dirty="0"/>
              <a:t>. U</a:t>
            </a:r>
            <a:r>
              <a:rPr lang="ro-RO" dirty="0"/>
              <a:t>tilizează LOOPS și SWITCHES</a:t>
            </a:r>
            <a:r>
              <a:rPr lang="en-US" dirty="0"/>
              <a:t>!</a:t>
            </a:r>
          </a:p>
          <a:p>
            <a:r>
              <a:rPr lang="ro-RO" dirty="0">
                <a:solidFill>
                  <a:srgbClr val="FF0000"/>
                </a:solidFill>
              </a:rPr>
              <a:t>Pasul</a:t>
            </a:r>
            <a:r>
              <a:rPr lang="en-US" dirty="0">
                <a:solidFill>
                  <a:srgbClr val="FF0000"/>
                </a:solidFill>
              </a:rPr>
              <a:t> 2: </a:t>
            </a:r>
            <a:r>
              <a:rPr lang="ro-RO" dirty="0"/>
              <a:t>Încearcă linii diferite</a:t>
            </a:r>
            <a:r>
              <a:rPr lang="en-US" dirty="0"/>
              <a:t>.</a:t>
            </a:r>
          </a:p>
          <a:p>
            <a:r>
              <a:rPr lang="ro-RO" sz="2400" dirty="0">
                <a:solidFill>
                  <a:srgbClr val="0000FF"/>
                </a:solidFill>
              </a:rPr>
              <a:t>,,Line follower-ul</a:t>
            </a:r>
            <a:r>
              <a:rPr lang="en-US" sz="2400" dirty="0">
                <a:solidFill>
                  <a:srgbClr val="0000FF"/>
                </a:solidFill>
              </a:rPr>
              <a:t>’’</a:t>
            </a:r>
            <a:r>
              <a:rPr lang="ro-RO" sz="2400" dirty="0">
                <a:solidFill>
                  <a:srgbClr val="0000FF"/>
                </a:solidFill>
              </a:rPr>
              <a:t> tău funcționează la fel pe liniile drepte și pe liniile curbe?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ro-RO" dirty="0">
                <a:solidFill>
                  <a:srgbClr val="FF0000"/>
                </a:solidFill>
              </a:rPr>
              <a:t>Pasul</a:t>
            </a:r>
            <a:r>
              <a:rPr lang="en-US" dirty="0">
                <a:solidFill>
                  <a:srgbClr val="FF0000"/>
                </a:solidFill>
              </a:rPr>
              <a:t> 3: </a:t>
            </a:r>
            <a:r>
              <a:rPr lang="ro-RO" dirty="0">
                <a:solidFill>
                  <a:srgbClr val="FF0000"/>
                </a:solidFill>
              </a:rPr>
              <a:t>Dacă nu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ro-RO" dirty="0"/>
              <a:t>în loc să te întorci cu </a:t>
            </a:r>
            <a:r>
              <a:rPr lang="en-US" dirty="0"/>
              <a:t>Steering = 50, </a:t>
            </a:r>
            <a:r>
              <a:rPr lang="ro-RO" dirty="0"/>
              <a:t>încearcă valori mai mici</a:t>
            </a:r>
            <a:r>
              <a:rPr lang="en-US" dirty="0"/>
              <a:t>. </a:t>
            </a:r>
          </a:p>
          <a:p>
            <a:r>
              <a:rPr lang="ro-RO" dirty="0"/>
              <a:t>Este mai bine cu linii curbe acum?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451505" y="1524318"/>
            <a:ext cx="41640" cy="428556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8099641" y="1491616"/>
            <a:ext cx="452149" cy="4318265"/>
          </a:xfrm>
          <a:custGeom>
            <a:avLst/>
            <a:gdLst>
              <a:gd name="connsiteX0" fmla="*/ 326318 w 452149"/>
              <a:gd name="connsiteY0" fmla="*/ 4318265 h 4318265"/>
              <a:gd name="connsiteX1" fmla="*/ 295088 w 452149"/>
              <a:gd name="connsiteY1" fmla="*/ 4172516 h 4318265"/>
              <a:gd name="connsiteX2" fmla="*/ 451240 w 452149"/>
              <a:gd name="connsiteY2" fmla="*/ 3516647 h 4318265"/>
              <a:gd name="connsiteX3" fmla="*/ 211807 w 452149"/>
              <a:gd name="connsiteY3" fmla="*/ 2787903 h 4318265"/>
              <a:gd name="connsiteX4" fmla="*/ 378369 w 452149"/>
              <a:gd name="connsiteY4" fmla="*/ 2090391 h 4318265"/>
              <a:gd name="connsiteX5" fmla="*/ 170166 w 452149"/>
              <a:gd name="connsiteY5" fmla="*/ 1528217 h 4318265"/>
              <a:gd name="connsiteX6" fmla="*/ 388779 w 452149"/>
              <a:gd name="connsiteY6" fmla="*/ 966043 h 4318265"/>
              <a:gd name="connsiteX7" fmla="*/ 14015 w 452149"/>
              <a:gd name="connsiteY7" fmla="*/ 216478 h 4318265"/>
              <a:gd name="connsiteX8" fmla="*/ 76475 w 452149"/>
              <a:gd name="connsiteY8" fmla="*/ 18676 h 4318265"/>
              <a:gd name="connsiteX9" fmla="*/ 45245 w 452149"/>
              <a:gd name="connsiteY9" fmla="*/ 8266 h 4318265"/>
              <a:gd name="connsiteX10" fmla="*/ 45245 w 452149"/>
              <a:gd name="connsiteY10" fmla="*/ 8266 h 431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2149" h="4318265">
                <a:moveTo>
                  <a:pt x="326318" y="4318265"/>
                </a:moveTo>
                <a:cubicBezTo>
                  <a:pt x="300293" y="4312192"/>
                  <a:pt x="274268" y="4306119"/>
                  <a:pt x="295088" y="4172516"/>
                </a:cubicBezTo>
                <a:cubicBezTo>
                  <a:pt x="315908" y="4038913"/>
                  <a:pt x="465120" y="3747416"/>
                  <a:pt x="451240" y="3516647"/>
                </a:cubicBezTo>
                <a:cubicBezTo>
                  <a:pt x="437360" y="3285878"/>
                  <a:pt x="223952" y="3025612"/>
                  <a:pt x="211807" y="2787903"/>
                </a:cubicBezTo>
                <a:cubicBezTo>
                  <a:pt x="199662" y="2550194"/>
                  <a:pt x="385309" y="2300339"/>
                  <a:pt x="378369" y="2090391"/>
                </a:cubicBezTo>
                <a:cubicBezTo>
                  <a:pt x="371429" y="1880443"/>
                  <a:pt x="168431" y="1715608"/>
                  <a:pt x="170166" y="1528217"/>
                </a:cubicBezTo>
                <a:cubicBezTo>
                  <a:pt x="171901" y="1340826"/>
                  <a:pt x="414804" y="1184666"/>
                  <a:pt x="388779" y="966043"/>
                </a:cubicBezTo>
                <a:cubicBezTo>
                  <a:pt x="362754" y="747420"/>
                  <a:pt x="66066" y="374372"/>
                  <a:pt x="14015" y="216478"/>
                </a:cubicBezTo>
                <a:cubicBezTo>
                  <a:pt x="-38036" y="58584"/>
                  <a:pt x="71270" y="53378"/>
                  <a:pt x="76475" y="18676"/>
                </a:cubicBezTo>
                <a:cubicBezTo>
                  <a:pt x="81680" y="-16026"/>
                  <a:pt x="45245" y="8266"/>
                  <a:pt x="45245" y="8266"/>
                </a:cubicBezTo>
                <a:lnTo>
                  <a:pt x="45245" y="8266"/>
                </a:lnTo>
              </a:path>
            </a:pathLst>
          </a:cu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86" y="4866249"/>
            <a:ext cx="2551329" cy="140930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022703" y="5620226"/>
            <a:ext cx="556530" cy="45498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9" idx="7"/>
          </p:cNvCxnSpPr>
          <p:nvPr/>
        </p:nvCxnSpPr>
        <p:spPr>
          <a:xfrm flipH="1">
            <a:off x="4497731" y="3934691"/>
            <a:ext cx="609978" cy="1752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 rot="16200000">
            <a:off x="6949709" y="5464876"/>
            <a:ext cx="948822" cy="1002435"/>
            <a:chOff x="6507213" y="1384746"/>
            <a:chExt cx="1199001" cy="1371767"/>
          </a:xfrm>
        </p:grpSpPr>
        <p:grpSp>
          <p:nvGrpSpPr>
            <p:cNvPr id="13" name="Group 12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 rot="16200000">
            <a:off x="7900777" y="5455610"/>
            <a:ext cx="948822" cy="1002435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605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o-RO" dirty="0"/>
              <a:t>Provocarea </a:t>
            </a:r>
            <a:r>
              <a:rPr lang="en-US" dirty="0"/>
              <a:t>LINE FOLLOWING SOLU</a:t>
            </a:r>
            <a:r>
              <a:rPr lang="ro-RO" dirty="0"/>
              <a:t>ția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Q. </a:t>
            </a:r>
            <a:r>
              <a:rPr lang="ro-RO" sz="2000" dirty="0">
                <a:solidFill>
                  <a:srgbClr val="FF0000"/>
                </a:solidFill>
              </a:rPr>
              <a:t>Acest program urmărește partea dreaptă sau stângă a liniei</a:t>
            </a:r>
            <a:r>
              <a:rPr lang="en-US" sz="2000" dirty="0">
                <a:solidFill>
                  <a:srgbClr val="FF0000"/>
                </a:solidFill>
              </a:rPr>
              <a:t>?</a:t>
            </a:r>
          </a:p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A. </a:t>
            </a:r>
            <a:r>
              <a:rPr lang="ro-RO" sz="2000" dirty="0">
                <a:solidFill>
                  <a:srgbClr val="FF0000"/>
                </a:solidFill>
              </a:rPr>
              <a:t>Robotul urmărește partea dreaptă a liniei.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3524" y="1130414"/>
            <a:ext cx="8298060" cy="4304135"/>
            <a:chOff x="186889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186889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9" name="Oval 8"/>
          <p:cNvSpPr/>
          <p:nvPr/>
        </p:nvSpPr>
        <p:spPr>
          <a:xfrm>
            <a:off x="5624052" y="1717160"/>
            <a:ext cx="1553497" cy="32677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1 SOLU</a:t>
            </a:r>
            <a:r>
              <a:rPr lang="ro-RO" dirty="0"/>
              <a:t>ția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Q. </a:t>
            </a:r>
            <a:r>
              <a:rPr lang="ro-RO" dirty="0">
                <a:solidFill>
                  <a:srgbClr val="FF0000"/>
                </a:solidFill>
              </a:rPr>
              <a:t>Acest ,,line follower</a:t>
            </a:r>
            <a:r>
              <a:rPr lang="en-US" dirty="0">
                <a:solidFill>
                  <a:srgbClr val="FF0000"/>
                </a:solidFill>
              </a:rPr>
              <a:t>’’</a:t>
            </a:r>
            <a:r>
              <a:rPr lang="ro-RO" dirty="0">
                <a:solidFill>
                  <a:srgbClr val="FF0000"/>
                </a:solidFill>
              </a:rPr>
              <a:t> merge la infinit. Cum îl facem să se oprească</a:t>
            </a:r>
            <a:r>
              <a:rPr lang="en-US" dirty="0">
                <a:solidFill>
                  <a:srgbClr val="FF0000"/>
                </a:solidFill>
              </a:rPr>
              <a:t>. How do we make this stop?</a:t>
            </a:r>
          </a:p>
          <a:p>
            <a:pPr marL="342900" indent="-342900" eaLnBrk="1" hangingPunct="1">
              <a:buAutoNum type="alphaUcPeriod"/>
            </a:pPr>
            <a:r>
              <a:rPr lang="ro-RO" dirty="0">
                <a:solidFill>
                  <a:srgbClr val="FF0000"/>
                </a:solidFill>
              </a:rPr>
              <a:t>Schimbă condiția din LOOP.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88848" y="1130414"/>
            <a:ext cx="8298060" cy="4304135"/>
            <a:chOff x="242213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242213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6" name="Oval 5"/>
          <p:cNvSpPr/>
          <p:nvPr/>
        </p:nvSpPr>
        <p:spPr>
          <a:xfrm>
            <a:off x="7226709" y="2545031"/>
            <a:ext cx="1553497" cy="1510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5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83" y="152718"/>
            <a:ext cx="8525392" cy="1371600"/>
          </a:xfrm>
        </p:spPr>
        <p:txBody>
          <a:bodyPr/>
          <a:lstStyle/>
          <a:p>
            <a:r>
              <a:rPr lang="ro-RO" dirty="0"/>
              <a:t>Provocarea 2 </a:t>
            </a:r>
            <a:r>
              <a:rPr lang="en-US" dirty="0"/>
              <a:t>Line follower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5619" y="1764721"/>
            <a:ext cx="79727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</a:t>
            </a:r>
            <a:r>
              <a:rPr lang="ro-RO" sz="2800" dirty="0"/>
              <a:t>ea</a:t>
            </a:r>
            <a:r>
              <a:rPr lang="en-US" sz="2800" dirty="0"/>
              <a:t> 1: </a:t>
            </a:r>
            <a:r>
              <a:rPr lang="ro-RO" sz="2800" dirty="0"/>
              <a:t>Realizează un line follower care să se oprească când apeși pe senzorul de atingere.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Part</a:t>
            </a:r>
            <a:r>
              <a:rPr lang="ro-RO" sz="2800" dirty="0"/>
              <a:t>ea</a:t>
            </a:r>
            <a:r>
              <a:rPr lang="en-US" sz="2800" dirty="0"/>
              <a:t> 2: </a:t>
            </a:r>
            <a:r>
              <a:rPr lang="ro-RO" sz="2800" dirty="0"/>
              <a:t>Realizează un </a:t>
            </a:r>
            <a:r>
              <a:rPr lang="en-US" sz="2800" dirty="0"/>
              <a:t>line follower </a:t>
            </a:r>
            <a:r>
              <a:rPr lang="ro-RO" sz="2800" dirty="0"/>
              <a:t>care se oprește după ce robotul a parcurs o anumită distanță.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65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provocarea</a:t>
            </a:r>
            <a:r>
              <a:rPr lang="en-US" dirty="0"/>
              <a:t> 2 SOLU</a:t>
            </a:r>
            <a:r>
              <a:rPr lang="ro-RO" dirty="0"/>
              <a:t>ția</a:t>
            </a:r>
            <a:r>
              <a:rPr lang="en-US" dirty="0"/>
              <a:t>: </a:t>
            </a:r>
            <a:r>
              <a:rPr lang="en-US" dirty="0" err="1"/>
              <a:t>SEn</a:t>
            </a:r>
            <a:r>
              <a:rPr lang="ro-RO" dirty="0"/>
              <a:t>z</a:t>
            </a:r>
            <a:r>
              <a:rPr lang="en-US" dirty="0"/>
              <a:t>or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pic>
        <p:nvPicPr>
          <p:cNvPr id="4" name="Content Placeholder 3" descr="Screen Shot 2014-08-13 at 7.00.49 PM.pn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" r="2120" b="1626"/>
          <a:stretch/>
        </p:blipFill>
        <p:spPr>
          <a:xfrm>
            <a:off x="0" y="1185863"/>
            <a:ext cx="6288088" cy="4922837"/>
          </a:xfrm>
        </p:spPr>
      </p:pic>
      <p:pic>
        <p:nvPicPr>
          <p:cNvPr id="6" name="Picture 5" descr="Screen Shot 2014-08-13 at 7.03.44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4B4B4B"/>
              </a:clrFrom>
              <a:clrTo>
                <a:srgbClr val="4B4B4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72" l="0" r="100000">
                        <a14:backgroundMark x1="77500" y1="66895" x2="77500" y2="66895"/>
                        <a14:backgroundMark x1="80714" y1="28995" x2="80714" y2="28995"/>
                        <a14:backgroundMark x1="82500" y1="15297" x2="82500" y2="15297"/>
                        <a14:backgroundMark x1="86786" y1="8219" x2="86786" y2="8219"/>
                        <a14:backgroundMark x1="95357" y1="9589" x2="95357" y2="9589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87500" y1="17123" x2="87500" y2="17123"/>
                        <a14:backgroundMark x1="87500" y1="17123" x2="87500" y2="17123"/>
                        <a14:backgroundMark x1="90357" y1="57763" x2="90357" y2="57763"/>
                        <a14:backgroundMark x1="87857" y1="78311" x2="87857" y2="78311"/>
                        <a14:backgroundMark x1="79286" y1="80137" x2="79286" y2="80137"/>
                        <a14:backgroundMark x1="80000" y1="84018" x2="80000" y2="84018"/>
                        <a14:backgroundMark x1="92857" y1="85160" x2="92857" y2="85160"/>
                        <a14:backgroundMark x1="79286" y1="93607" x2="79286" y2="93607"/>
                        <a14:backgroundMark x1="90357" y1="38128" x2="90357" y2="38128"/>
                        <a14:backgroundMark x1="76071" y1="32648" x2="76071" y2="32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13" y="1842751"/>
            <a:ext cx="2560541" cy="400541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236297" y="3845461"/>
            <a:ext cx="989116" cy="297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3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provocarea</a:t>
            </a:r>
            <a:r>
              <a:rPr lang="en-US" dirty="0"/>
              <a:t> 2 SOLU</a:t>
            </a:r>
            <a:r>
              <a:rPr lang="ro-RO" dirty="0"/>
              <a:t>ția</a:t>
            </a:r>
            <a:r>
              <a:rPr lang="en-US" dirty="0"/>
              <a:t>: </a:t>
            </a:r>
            <a:r>
              <a:rPr lang="ro-RO" dirty="0"/>
              <a:t>anumit număr de rotații (distanță)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663"/>
            <a:ext cx="5943600" cy="40433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475730" y="3660791"/>
            <a:ext cx="446578" cy="27442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922308" y="1801038"/>
            <a:ext cx="3079794" cy="3719506"/>
            <a:chOff x="5943128" y="1801038"/>
            <a:chExt cx="3079794" cy="37195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739"/>
            <a:stretch/>
          </p:blipFill>
          <p:spPr>
            <a:xfrm>
              <a:off x="5943128" y="1801038"/>
              <a:ext cx="1656270" cy="371950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63" t="26131" b="54098"/>
            <a:stretch/>
          </p:blipFill>
          <p:spPr>
            <a:xfrm>
              <a:off x="7557758" y="2748403"/>
              <a:ext cx="1465164" cy="872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46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Ghid de discuții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256632"/>
            <a:ext cx="8245474" cy="5101474"/>
          </a:xfrm>
        </p:spPr>
        <p:txBody>
          <a:bodyPr>
            <a:normAutofit fontScale="92500" lnSpcReduction="10000"/>
          </a:bodyPr>
          <a:lstStyle/>
          <a:p>
            <a:r>
              <a:rPr lang="ro-RO" dirty="0"/>
              <a:t>De ce este important ca un robot să urmărească aceeași parte a liniei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  <a:r>
              <a:rPr lang="ro-RO" b="0" dirty="0"/>
              <a:t>Robotul știe doar să verifice doar dacă se află pe linie sau nu.</a:t>
            </a:r>
            <a:r>
              <a:rPr lang="en-US" b="0" dirty="0"/>
              <a:t> </a:t>
            </a:r>
            <a:endParaRPr lang="en-US" dirty="0"/>
          </a:p>
          <a:p>
            <a:r>
              <a:rPr lang="ro-RO" dirty="0"/>
              <a:t>Acesta reprezintă un </a:t>
            </a:r>
            <a:r>
              <a:rPr lang="en-US" dirty="0"/>
              <a:t>line follower</a:t>
            </a:r>
            <a:r>
              <a:rPr lang="ro-RO" dirty="0"/>
              <a:t> de bază</a:t>
            </a:r>
            <a:r>
              <a:rPr lang="en-US" dirty="0"/>
              <a:t>.</a:t>
            </a:r>
            <a:r>
              <a:rPr lang="ro-RO" dirty="0"/>
              <a:t> Care sunt lucrurile care nu sunt așa de bune la acest line follower</a:t>
            </a:r>
            <a:r>
              <a:rPr lang="en-US" dirty="0"/>
              <a:t>? </a:t>
            </a:r>
            <a:r>
              <a:rPr lang="ro-RO" dirty="0"/>
              <a:t>Crezi că acest ,,</a:t>
            </a:r>
            <a:r>
              <a:rPr lang="en-US" dirty="0"/>
              <a:t>line follower</a:t>
            </a:r>
            <a:r>
              <a:rPr lang="ro-RO" dirty="0"/>
              <a:t>-ul</a:t>
            </a:r>
            <a:r>
              <a:rPr lang="en-US" dirty="0"/>
              <a:t>’’</a:t>
            </a:r>
            <a:r>
              <a:rPr lang="ro-RO" dirty="0"/>
              <a:t> poate fi îmbunătățit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  <a:r>
              <a:rPr lang="ro-RO" b="0" dirty="0"/>
              <a:t>Se mișcă mult</a:t>
            </a:r>
            <a:r>
              <a:rPr lang="en-US" b="0" dirty="0"/>
              <a:t>.</a:t>
            </a:r>
            <a:r>
              <a:rPr lang="ro-RO" b="0" dirty="0"/>
              <a:t> Urmăritoare de linie mai line sunt descrise în lecțiile </a:t>
            </a:r>
            <a:r>
              <a:rPr lang="en-US" b="0" dirty="0"/>
              <a:t>Advanced</a:t>
            </a:r>
            <a:r>
              <a:rPr lang="ro-RO" b="0" dirty="0"/>
              <a:t>.</a:t>
            </a:r>
            <a:endParaRPr lang="en-US" dirty="0"/>
          </a:p>
          <a:p>
            <a:r>
              <a:rPr lang="ro-RO" dirty="0"/>
              <a:t>Ce senzor măsoară cât de departe merge robotul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  <a:r>
              <a:rPr lang="ro-RO" b="0" dirty="0"/>
              <a:t>Senzorul de rotație (encoder-ul) utilizat în Provocarea 2. Acest senzor măsoară cât se întorc roțile.</a:t>
            </a:r>
            <a:endParaRPr lang="en-US" dirty="0"/>
          </a:p>
          <a:p>
            <a:r>
              <a:rPr lang="ro-RO" dirty="0"/>
              <a:t>Cum scriem un ,,</a:t>
            </a:r>
            <a:r>
              <a:rPr lang="en-US" dirty="0"/>
              <a:t>line follower’’ </a:t>
            </a:r>
            <a:r>
              <a:rPr lang="ro-RO" dirty="0"/>
              <a:t>care se va opri când vede o altă linie neagră sau o altă culoare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  <a:r>
              <a:rPr lang="ro-RO" b="0" dirty="0"/>
              <a:t>Schimbă condiția de ieșire din LOOP care să folosească snzorul de culoare.</a:t>
            </a:r>
            <a:endParaRPr lang="en-US" b="0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9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144"/>
            <a:ext cx="8245474" cy="4711020"/>
          </a:xfrm>
        </p:spPr>
        <p:txBody>
          <a:bodyPr/>
          <a:lstStyle/>
          <a:p>
            <a:r>
              <a:rPr lang="ro-RO" sz="2000" dirty="0"/>
              <a:t>Această lecție de Mindstorms a fost realizată de </a:t>
            </a:r>
            <a:r>
              <a:rPr lang="en-US" sz="2000" dirty="0"/>
              <a:t>Sanjay </a:t>
            </a:r>
            <a:r>
              <a:rPr lang="en-US" sz="2000" dirty="0" err="1"/>
              <a:t>Seshan</a:t>
            </a:r>
            <a:r>
              <a:rPr lang="en-US" sz="2000" dirty="0"/>
              <a:t> </a:t>
            </a:r>
            <a:r>
              <a:rPr lang="ro-RO" sz="2000" dirty="0"/>
              <a:t>și</a:t>
            </a:r>
            <a:r>
              <a:rPr lang="en-US" sz="2000" dirty="0"/>
              <a:t> Arvind </a:t>
            </a:r>
            <a:r>
              <a:rPr lang="en-US" sz="2000" dirty="0" err="1"/>
              <a:t>Seshan</a:t>
            </a:r>
            <a:r>
              <a:rPr lang="ro-RO" sz="2000" dirty="0"/>
              <a:t>.</a:t>
            </a:r>
          </a:p>
          <a:p>
            <a:r>
              <a:rPr lang="ro-RO" sz="2000" dirty="0"/>
              <a:t>Mai multe lecții sunt disponibile pe ev3lessons.com</a:t>
            </a:r>
          </a:p>
          <a:p>
            <a:r>
              <a:rPr lang="ro-RO" sz="2000" dirty="0"/>
              <a:t>Această lecție a fost tradusă în limba română de echipa de robotică FTC – ROSOPHIA #21455 RO20.</a:t>
            </a:r>
            <a:endParaRPr lang="en-US" sz="2000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2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3412" y="1752600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Învățăm cum oamenii și roboții urmăresc linia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cum facem un robot să urmărească o linie utilizând Modul Culoare pe senzorul de culoare </a:t>
            </a:r>
            <a:r>
              <a:rPr lang="en-US" dirty="0"/>
              <a:t>EV3 </a:t>
            </a:r>
            <a:endParaRPr lang="ro-RO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cum să urmărim o linie până când un senzor este activat.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cum să urmărim o linie pentru o anumită distanță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cum să combinăm senzorii, repetările și comutatoarele.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67" y="152718"/>
            <a:ext cx="8590707" cy="1371600"/>
          </a:xfrm>
        </p:spPr>
        <p:txBody>
          <a:bodyPr/>
          <a:lstStyle/>
          <a:p>
            <a:r>
              <a:rPr lang="ro-RO" dirty="0"/>
              <a:t>Instrucțiunile profesorilor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Slide</a:t>
            </a:r>
            <a:r>
              <a:rPr lang="ro-RO" b="0" dirty="0"/>
              <a:t>-urile</a:t>
            </a:r>
            <a:r>
              <a:rPr lang="en-US" b="0" dirty="0"/>
              <a:t> 4-7 </a:t>
            </a:r>
            <a:r>
              <a:rPr lang="ro-RO" b="0" dirty="0"/>
              <a:t>sunt animate</a:t>
            </a:r>
            <a:r>
              <a:rPr lang="en-US" b="0" dirty="0"/>
              <a:t>.  </a:t>
            </a:r>
            <a:r>
              <a:rPr lang="ro-RO" b="0" dirty="0"/>
              <a:t>Pentru elevii cu o înțelegere mai bună a cum funcționează un urmăritor de linie și cum un om și un robot urmăresc o linie, recomandăm să priviți animația.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Dați fiecărui elev/echipă o copie a fișei de lucru.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Provocarea 1 începe cu slide-ul 1</a:t>
            </a:r>
            <a:r>
              <a:rPr lang="en-US" b="0" dirty="0"/>
              <a:t>0 </a:t>
            </a:r>
            <a:r>
              <a:rPr lang="ro-RO" b="0" dirty="0"/>
              <a:t>și provocarea 2 la s</a:t>
            </a:r>
            <a:r>
              <a:rPr lang="en-US" b="0" dirty="0" err="1"/>
              <a:t>lide</a:t>
            </a:r>
            <a:r>
              <a:rPr lang="ro-RO" b="0" dirty="0"/>
              <a:t>-ul</a:t>
            </a:r>
            <a:r>
              <a:rPr lang="en-US" b="0" dirty="0"/>
              <a:t> 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Ghidul de discuții este la s</a:t>
            </a:r>
            <a:r>
              <a:rPr lang="en-US" b="0" dirty="0" err="1"/>
              <a:t>lide</a:t>
            </a:r>
            <a:r>
              <a:rPr lang="ro-RO" b="0" dirty="0"/>
              <a:t>-ul</a:t>
            </a:r>
            <a:r>
              <a:rPr lang="en-US" b="0" dirty="0"/>
              <a:t> 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Elevii mai avansați pot fi interesați de alte urmăritoare de linii de pe Ev3le</a:t>
            </a:r>
            <a:r>
              <a:rPr lang="en-US" b="0" dirty="0"/>
              <a:t>ssons.com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Urmărește linia pe mijloc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208531" cy="4373563"/>
          </a:xfrm>
        </p:spPr>
        <p:txBody>
          <a:bodyPr/>
          <a:lstStyle/>
          <a:p>
            <a:r>
              <a:rPr lang="ro-RO" dirty="0"/>
              <a:t>Oamenii doresc să urmărească o linie pe mijloc.</a:t>
            </a:r>
            <a:r>
              <a:rPr lang="en-US" dirty="0"/>
              <a:t>  </a:t>
            </a:r>
          </a:p>
          <a:p>
            <a:r>
              <a:rPr lang="ro-RO" dirty="0"/>
              <a:t>Hai să facem și robotul să facă asta utilizând </a:t>
            </a:r>
            <a:r>
              <a:rPr lang="ro-RO" dirty="0">
                <a:solidFill>
                  <a:srgbClr val="FF0000"/>
                </a:solidFill>
              </a:rPr>
              <a:t>senzorul de culoare</a:t>
            </a:r>
            <a:r>
              <a:rPr lang="ro-RO" dirty="0"/>
              <a:t>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o-RO" dirty="0"/>
              <a:t>Ce tip de întrebări putem adresa utilizând acest senzor</a:t>
            </a:r>
            <a:endParaRPr lang="en-US" dirty="0"/>
          </a:p>
          <a:p>
            <a:pPr lvl="1"/>
            <a:r>
              <a:rPr lang="ro-RO" dirty="0"/>
              <a:t>Ești pe linie sau nu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4595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60" y="456126"/>
            <a:ext cx="812763" cy="171845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1" name="Rounded Rectangle 10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78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13047 L 0.01146 0.64608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0" y="1048073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Bent Arrow 39"/>
          <p:cNvSpPr/>
          <p:nvPr/>
        </p:nvSpPr>
        <p:spPr>
          <a:xfrm flipH="1">
            <a:off x="3573538" y="37536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 rot="17100000">
            <a:off x="3528539" y="821707"/>
            <a:ext cx="660559" cy="790597"/>
            <a:chOff x="6310708" y="2223671"/>
            <a:chExt cx="809489" cy="898563"/>
          </a:xfrm>
        </p:grpSpPr>
        <p:sp>
          <p:nvSpPr>
            <p:cNvPr id="42" name="Rounded Rectangle 4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67118" y="3271059"/>
            <a:ext cx="29896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o-RO" dirty="0"/>
              <a:t>Dacă ești pe negru continuă să mergi drept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o-RO" dirty="0"/>
              <a:t>Dacă ești pe alb, întoarce la stânga pentru a reveni la linie.</a:t>
            </a:r>
          </a:p>
          <a:p>
            <a:endParaRPr lang="ro-RO" dirty="0"/>
          </a:p>
          <a:p>
            <a:r>
              <a:rPr lang="ro-RO" dirty="0"/>
              <a:t>Pare că funcționează perfect aici</a:t>
            </a:r>
            <a:r>
              <a:rPr lang="en-US" dirty="0"/>
              <a:t>…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9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579 L -0.11966 -0.1702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2" y="-8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H="1">
            <a:off x="4875089" y="1073047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Bent Arrow 25"/>
          <p:cNvSpPr/>
          <p:nvPr/>
        </p:nvSpPr>
        <p:spPr>
          <a:xfrm flipH="1">
            <a:off x="3791364" y="828343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rot="17100000">
            <a:off x="3926157" y="144364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43179" y="1974355"/>
            <a:ext cx="3857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o-RO" dirty="0"/>
              <a:t>Dacă ești pe negru continuă să mergi drept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o-RO" dirty="0"/>
              <a:t>Dacă ești pe alb, întoarce la stânga pentru a reveni la linie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OH N</a:t>
            </a:r>
            <a:r>
              <a:rPr lang="ro-RO" b="1" dirty="0">
                <a:solidFill>
                  <a:srgbClr val="FF0000"/>
                </a:solidFill>
              </a:rPr>
              <a:t>u</a:t>
            </a:r>
            <a:r>
              <a:rPr lang="en-US" b="1" dirty="0">
                <a:solidFill>
                  <a:srgbClr val="FF0000"/>
                </a:solidFill>
              </a:rPr>
              <a:t>… </a:t>
            </a:r>
            <a:r>
              <a:rPr lang="ro-RO" b="1" dirty="0">
                <a:solidFill>
                  <a:srgbClr val="FF0000"/>
                </a:solidFill>
              </a:rPr>
              <a:t>robotul meu a luat-o razna</a:t>
            </a:r>
            <a:r>
              <a:rPr lang="en-US" b="1" dirty="0">
                <a:solidFill>
                  <a:srgbClr val="FF0000"/>
                </a:solidFill>
              </a:rPr>
              <a:t>….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ro-RO" b="1" dirty="0">
                <a:solidFill>
                  <a:srgbClr val="FF0000"/>
                </a:solidFill>
              </a:rPr>
              <a:t>Când robotul părăsește partea stânga a liniei, programul nu mai funcționează!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2.93259E-6 L -0.05471 -0.083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" y="-4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Urmăritorul de linie</a:t>
            </a:r>
            <a:r>
              <a:rPr lang="en-US" dirty="0"/>
              <a:t>: ROBOT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774873" cy="4373563"/>
          </a:xfrm>
        </p:spPr>
        <p:txBody>
          <a:bodyPr>
            <a:normAutofit fontScale="92500"/>
          </a:bodyPr>
          <a:lstStyle/>
          <a:p>
            <a:r>
              <a:rPr lang="ro-RO" dirty="0"/>
              <a:t>De ce omul poate urmări linia pe mijloc</a:t>
            </a:r>
            <a:r>
              <a:rPr lang="en-US" dirty="0"/>
              <a:t>?: </a:t>
            </a:r>
          </a:p>
          <a:p>
            <a:pPr lvl="1"/>
            <a:r>
              <a:rPr lang="ro-RO" dirty="0"/>
              <a:t>Pentru că pot vedea </a:t>
            </a:r>
            <a:r>
              <a:rPr lang="ro-RO" dirty="0">
                <a:solidFill>
                  <a:srgbClr val="FF0000"/>
                </a:solidFill>
              </a:rPr>
              <a:t>în față</a:t>
            </a:r>
            <a:r>
              <a:rPr lang="ro-RO" dirty="0"/>
              <a:t>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ro-RO" dirty="0"/>
              <a:t>Pot vedea </a:t>
            </a:r>
            <a:r>
              <a:rPr lang="ro-RO" dirty="0">
                <a:solidFill>
                  <a:srgbClr val="FF0000"/>
                </a:solidFill>
              </a:rPr>
              <a:t>toată linia și împrejurimile</a:t>
            </a:r>
            <a:r>
              <a:rPr lang="ro-RO" dirty="0"/>
              <a:t>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ro-RO" dirty="0"/>
              <a:t>Pot vedea </a:t>
            </a:r>
            <a:r>
              <a:rPr lang="ro-RO" dirty="0">
                <a:solidFill>
                  <a:srgbClr val="FF0000"/>
                </a:solidFill>
              </a:rPr>
              <a:t>ambele laturi ale liniei </a:t>
            </a:r>
            <a:r>
              <a:rPr lang="ro-RO" dirty="0"/>
              <a:t>și ce latură au părăsit.</a:t>
            </a:r>
            <a:endParaRPr lang="en-US" dirty="0"/>
          </a:p>
          <a:p>
            <a:endParaRPr lang="en-US" dirty="0"/>
          </a:p>
          <a:p>
            <a:r>
              <a:rPr lang="ro-RO" dirty="0"/>
              <a:t>De ce robotul nu poate face același lucru</a:t>
            </a:r>
            <a:r>
              <a:rPr lang="en-US" dirty="0"/>
              <a:t>?:</a:t>
            </a:r>
          </a:p>
          <a:p>
            <a:pPr lvl="1"/>
            <a:r>
              <a:rPr lang="ro-RO" dirty="0">
                <a:solidFill>
                  <a:srgbClr val="FF0000"/>
                </a:solidFill>
              </a:rPr>
              <a:t>Nu poate spune pe ce parte a liniei e.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ro-RO" dirty="0">
                <a:solidFill>
                  <a:srgbClr val="00B900"/>
                </a:solidFill>
              </a:rPr>
              <a:t>Cum ne asigurăm că robotul e întotdeauna pe o ANUMITĂ parte a liniei</a:t>
            </a:r>
            <a:r>
              <a:rPr lang="en-US" dirty="0">
                <a:solidFill>
                  <a:srgbClr val="00B900"/>
                </a:solidFill>
              </a:rPr>
              <a:t>?</a:t>
            </a:r>
          </a:p>
          <a:p>
            <a:pPr lvl="2"/>
            <a:r>
              <a:rPr lang="ro-RO" dirty="0"/>
              <a:t>În loc de mijloc, robotul poate urmări ,,marginea</a:t>
            </a:r>
            <a:r>
              <a:rPr lang="en-US" dirty="0"/>
              <a:t>’’?</a:t>
            </a:r>
          </a:p>
          <a:p>
            <a:pPr lvl="1"/>
            <a:r>
              <a:rPr lang="en-US" dirty="0"/>
              <a:t>A</a:t>
            </a:r>
            <a:r>
              <a:rPr lang="ro-RO" dirty="0"/>
              <a:t>ș</a:t>
            </a:r>
            <a:r>
              <a:rPr lang="en-US" dirty="0"/>
              <a:t>a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ro-RO" dirty="0"/>
              <a:t>căuta tot timpul aceeași parte a liniei.</a:t>
            </a:r>
            <a:endParaRPr lang="en-US" dirty="0"/>
          </a:p>
          <a:p>
            <a:pPr lvl="1"/>
            <a:r>
              <a:rPr lang="ro-RO" dirty="0"/>
              <a:t>Acum îți voi arăta cum funcționează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34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9918E-6 3.85327E-6 L -0.0349 3.8532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1 -4.71882E-6 L -0.03491 -0.57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ro-RO" sz="2800" dirty="0"/>
              <a:t>Urmărirea liniei de către robot are loc pe marginea liniei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1" y="175260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76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537213" y="1789420"/>
            <a:ext cx="463550" cy="4759325"/>
            <a:chOff x="2145" y="1178"/>
            <a:chExt cx="292" cy="2998"/>
          </a:xfrm>
        </p:grpSpPr>
        <p:grpSp>
          <p:nvGrpSpPr>
            <p:cNvPr id="54288" name="Group 5"/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54292" name="Line 6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3" name="Line 7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9" name="Group 8"/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54290" name="Line 9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1" name="Line 10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4280" name="Rectangle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71174" y="1752600"/>
            <a:ext cx="1101225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1" name="Group 13"/>
          <p:cNvGrpSpPr>
            <a:grpSpLocks/>
          </p:cNvGrpSpPr>
          <p:nvPr/>
        </p:nvGrpSpPr>
        <p:grpSpPr bwMode="auto">
          <a:xfrm>
            <a:off x="7364416" y="184626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54282" name="Group 14"/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54286" name="Line 15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7" name="Line 16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3" name="Group 17"/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54284" name="Line 18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5" name="Line 19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1499325" y="1177925"/>
            <a:ext cx="265970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o-RO" dirty="0">
                <a:solidFill>
                  <a:srgbClr val="000000"/>
                </a:solidFill>
              </a:rPr>
              <a:t>Pe partea stângă a liniei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>
            <p:custDataLst>
              <p:tags r:id="rId6"/>
            </p:custDataLst>
          </p:nvPr>
        </p:nvSpPr>
        <p:spPr>
          <a:xfrm>
            <a:off x="5800665" y="1140795"/>
            <a:ext cx="27494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o-RO" dirty="0">
                <a:solidFill>
                  <a:srgbClr val="000000"/>
                </a:solidFill>
              </a:rPr>
              <a:t>Pe partea dreaptă a liniei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0262" y="1779895"/>
            <a:ext cx="26321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Robotul trebuie să determine în ce parte să se întoarcă când senzorul de culoare vede o culoare diferită.</a:t>
            </a:r>
          </a:p>
          <a:p>
            <a:pPr algn="ctr"/>
            <a:endParaRPr lang="en-US" sz="2400" dirty="0"/>
          </a:p>
          <a:p>
            <a:pPr algn="ctr"/>
            <a:r>
              <a:rPr lang="ro-RO" sz="2400" dirty="0"/>
              <a:t>Răspunsul depinde de pe ce parte a liniei faci urmărirea</a:t>
            </a:r>
            <a:r>
              <a:rPr lang="en-US" sz="2400"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2281" y="2264075"/>
            <a:ext cx="10486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FFFF00"/>
                </a:solidFill>
              </a:rPr>
              <a:t>Dacă este negru, întoarce stânga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ro-RO" dirty="0">
              <a:solidFill>
                <a:srgbClr val="FFFF00"/>
              </a:solidFill>
            </a:endParaRPr>
          </a:p>
          <a:p>
            <a:endParaRPr lang="ro-RO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ro-RO" dirty="0">
                <a:solidFill>
                  <a:srgbClr val="FFFF00"/>
                </a:solidFill>
              </a:rPr>
              <a:t>Dacă este pe alb întoarce dreapta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51068" y="2315322"/>
            <a:ext cx="10486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FFFF00"/>
                </a:solidFill>
              </a:rPr>
              <a:t>Dacă este negru, întoarce dreapta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ro-RO" dirty="0">
              <a:solidFill>
                <a:srgbClr val="FFFF00"/>
              </a:solidFill>
            </a:endParaRPr>
          </a:p>
          <a:p>
            <a:endParaRPr lang="ro-RO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ro-RO" dirty="0">
                <a:solidFill>
                  <a:srgbClr val="FFFF00"/>
                </a:solidFill>
              </a:rPr>
              <a:t>Dacă este pe alb, întoarce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o-RO" dirty="0">
                <a:solidFill>
                  <a:srgbClr val="FFFF00"/>
                </a:solidFill>
              </a:rPr>
              <a:t>stânga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422321" y="5926364"/>
            <a:ext cx="660559" cy="790597"/>
            <a:chOff x="6310708" y="2223671"/>
            <a:chExt cx="809489" cy="898563"/>
          </a:xfrm>
        </p:grpSpPr>
        <p:sp>
          <p:nvSpPr>
            <p:cNvPr id="28" name="Rounded Rectangle 2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68843" y="592636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53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o-RO" dirty="0"/>
              <a:t>Pornirea robotului pe partea corectă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977598" y="12883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56327" name="Group 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flipH="1">
            <a:off x="1218898" y="1248628"/>
            <a:ext cx="914400" cy="3810000"/>
            <a:chOff x="3581400" y="1219200"/>
            <a:chExt cx="914400" cy="3810000"/>
          </a:xfrm>
        </p:grpSpPr>
        <p:cxnSp>
          <p:nvCxnSpPr>
            <p:cNvPr id="26" name="Straight Connector 25"/>
            <p:cNvCxnSpPr/>
            <p:nvPr>
              <p:custDataLst>
                <p:tags r:id="rId14"/>
              </p:custDataLst>
            </p:nvPr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custDataLst>
                <p:tags r:id="rId15"/>
              </p:custDataLst>
            </p:nvPr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custDataLst>
                <p:tags r:id="rId16"/>
              </p:custDataLst>
            </p:nvPr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custDataLst>
                <p:tags r:id="rId17"/>
              </p:custDataLst>
            </p:nvPr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>
              <p:custDataLst>
                <p:tags r:id="rId18"/>
              </p:custDataLst>
            </p:nvPr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>
            <p:custDataLst>
              <p:tags r:id="rId4"/>
            </p:custDataLst>
          </p:nvPr>
        </p:nvSpPr>
        <p:spPr>
          <a:xfrm>
            <a:off x="3018065" y="13027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5"/>
            </p:custDataLst>
          </p:nvPr>
        </p:nvCxnSpPr>
        <p:spPr>
          <a:xfrm rot="16200000" flipV="1">
            <a:off x="3230790" y="1251915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6"/>
            </p:custDataLst>
          </p:nvPr>
        </p:nvCxnSpPr>
        <p:spPr>
          <a:xfrm rot="5400000" flipH="1" flipV="1">
            <a:off x="3148240" y="36077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7"/>
            </p:custDataLst>
          </p:nvPr>
        </p:nvCxnSpPr>
        <p:spPr>
          <a:xfrm rot="10800000">
            <a:off x="3110140" y="44205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8"/>
            </p:custDataLst>
          </p:nvPr>
        </p:nvCxnSpPr>
        <p:spPr>
          <a:xfrm flipV="1">
            <a:off x="3170465" y="1978990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9"/>
            </p:custDataLst>
          </p:nvPr>
        </p:nvCxnSpPr>
        <p:spPr>
          <a:xfrm rot="10800000">
            <a:off x="3119665" y="28076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>
            <p:custDataLst>
              <p:tags r:id="rId10"/>
            </p:custDataLst>
          </p:nvPr>
        </p:nvSpPr>
        <p:spPr>
          <a:xfrm>
            <a:off x="8321674" y="1251914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56" name="Straight Connector 55"/>
          <p:cNvCxnSpPr/>
          <p:nvPr>
            <p:custDataLst>
              <p:tags r:id="rId11"/>
            </p:custDataLst>
          </p:nvPr>
        </p:nvCxnSpPr>
        <p:spPr>
          <a:xfrm flipH="1">
            <a:off x="4984749" y="4452314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12"/>
            </p:custDataLst>
          </p:nvPr>
        </p:nvCxnSpPr>
        <p:spPr>
          <a:xfrm flipH="1">
            <a:off x="5821362" y="4376114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13"/>
            </p:custDataLst>
          </p:nvPr>
        </p:nvCxnSpPr>
        <p:spPr>
          <a:xfrm flipH="1" flipV="1">
            <a:off x="6923087" y="4376114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08665" y="2170649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55671" y="184160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756" y="2313591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907896" y="5125554"/>
            <a:ext cx="660559" cy="790597"/>
            <a:chOff x="6310708" y="2223671"/>
            <a:chExt cx="809489" cy="898563"/>
          </a:xfrm>
        </p:grpSpPr>
        <p:sp>
          <p:nvSpPr>
            <p:cNvPr id="49" name="Rounded Rectangle 4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99065" y="5227128"/>
            <a:ext cx="660559" cy="790597"/>
            <a:chOff x="6310708" y="2223671"/>
            <a:chExt cx="809489" cy="898563"/>
          </a:xfrm>
        </p:grpSpPr>
        <p:sp>
          <p:nvSpPr>
            <p:cNvPr id="68" name="Rounded Rectangle 6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07182" y="5182566"/>
            <a:ext cx="660559" cy="790597"/>
            <a:chOff x="6310708" y="2223671"/>
            <a:chExt cx="809489" cy="898563"/>
          </a:xfrm>
        </p:grpSpPr>
        <p:sp>
          <p:nvSpPr>
            <p:cNvPr id="73" name="Rounded Rectangle 7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4072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6408</TotalTime>
  <Words>1091</Words>
  <Application>Microsoft Office PowerPoint</Application>
  <PresentationFormat>On-screen Show (4:3)</PresentationFormat>
  <Paragraphs>135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Helvetica Neue</vt:lpstr>
      <vt:lpstr>Zapf Dingbats</vt:lpstr>
      <vt:lpstr>beginner</vt:lpstr>
      <vt:lpstr>Custom Design</vt:lpstr>
      <vt:lpstr>Beginner Programming Lesson</vt:lpstr>
      <vt:lpstr>Obiectivele lecției</vt:lpstr>
      <vt:lpstr>Instrucțiunile profesorilor</vt:lpstr>
      <vt:lpstr>Urmărește linia pe mijloc?</vt:lpstr>
      <vt:lpstr>PowerPoint Presentation</vt:lpstr>
      <vt:lpstr>PowerPoint Presentation</vt:lpstr>
      <vt:lpstr>Urmăritorul de linie: ROBOT STYLE</vt:lpstr>
      <vt:lpstr>Urmărirea liniei de către robot are loc pe marginea liniei</vt:lpstr>
      <vt:lpstr>Pornirea robotului pe partea corectă</vt:lpstr>
      <vt:lpstr>Provocarea 1 Line Follower</vt:lpstr>
      <vt:lpstr>Provocarea LINE FOLLOWING SOLUția</vt:lpstr>
      <vt:lpstr>provocarea 1 SOLUția</vt:lpstr>
      <vt:lpstr>Provocarea 2 Line follower</vt:lpstr>
      <vt:lpstr>provocarea 2 SOLUția: SEnzor</vt:lpstr>
      <vt:lpstr>provocarea 2 SOLUția: anumit număr de rotații (distanță)</vt:lpstr>
      <vt:lpstr>Ghid de discuții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Robotica</dc:creator>
  <cp:lastModifiedBy>Robotica</cp:lastModifiedBy>
  <cp:revision>39</cp:revision>
  <dcterms:created xsi:type="dcterms:W3CDTF">2014-08-07T02:19:13Z</dcterms:created>
  <dcterms:modified xsi:type="dcterms:W3CDTF">2023-09-14T13:06:20Z</dcterms:modified>
</cp:coreProperties>
</file>