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8"/>
  </p:notesMasterIdLst>
  <p:handoutMasterIdLst>
    <p:handoutMasterId r:id="rId19"/>
  </p:handoutMasterIdLst>
  <p:sldIdLst>
    <p:sldId id="421" r:id="rId4"/>
    <p:sldId id="418" r:id="rId5"/>
    <p:sldId id="414" r:id="rId6"/>
    <p:sldId id="415" r:id="rId7"/>
    <p:sldId id="416" r:id="rId8"/>
    <p:sldId id="411" r:id="rId9"/>
    <p:sldId id="412" r:id="rId10"/>
    <p:sldId id="419" r:id="rId11"/>
    <p:sldId id="420" r:id="rId12"/>
    <p:sldId id="417" r:id="rId13"/>
    <p:sldId id="330" r:id="rId14"/>
    <p:sldId id="348" r:id="rId15"/>
    <p:sldId id="413" r:id="rId16"/>
    <p:sldId id="4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271" autoAdjust="0"/>
  </p:normalViewPr>
  <p:slideViewPr>
    <p:cSldViewPr snapToGrid="0" snapToObjects="1">
      <p:cViewPr varScale="1">
        <p:scale>
          <a:sx n="80" d="100"/>
          <a:sy n="80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3BA-B3CF-5049-9E4D-B8916281C1A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37E7-53C5-E24D-ADD6-C9062871679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5912-7A37-1A46-A397-24482532ACB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1FD2B-0941-FC4A-BBF1-A878F3F4DFB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7733-8542-A14D-820A-9C7F5370C87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24F9-AC20-2641-8F9A-BF7F52A51EDC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F3C7-EA47-874D-BC42-3580C937300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C8DD-CF8B-3E4F-9DDA-EE8D4E0FAE3B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78E-25D2-6641-8078-53C6AC6BF8FA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DA91-AD5F-B245-9932-1DD5C7DE4434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765B-820F-DA44-B8A4-98654B26395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9D43-A96A-0648-89EA-41B497708097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07FB-0BC7-B944-A142-37461F81A533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7BE2-A6D9-C842-86AA-996A419926E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6963-DD7F-6847-A89D-EF272705C54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D8E3-831A-6242-9FE6-F418D90918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4CCA-9154-074E-A424-1BD460D778F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E594-2023-C941-96BE-3F272ED009B8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B09D-1AD6-C742-936F-EADDC9B7A12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A7EA-4976-3446-8917-BAFBD7645CB0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295-1152-6040-9D94-F74B16BF599E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EBAF-E9AB-D240-ADB3-3EB7FA8C05BF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167-6426-EE46-BF31-958529310DF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E7E-DA70-AA42-A293-DDCF3208C2D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53C-9D55-0D45-A8D0-410EA045567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7143-59EA-1042-A181-1EA9D05B4C0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FAE9-770D-534A-A6B2-C02DE62B92F5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A54-67EA-FE4F-B007-99F48F8D362E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602A5-4004-D546-9C23-137714CCE981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EC7-1F51-7E4E-9987-E0817D3169D8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1DD-FC53-A64D-A61A-1BBDA4C1F052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2E57-03BC-8D49-9B41-185CAF91D2A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6B4-E64B-614A-9E66-67E01DB1DC3C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111D-B5B6-AA4A-BF01-97DDB508605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9611CE-5D41-DA45-AF39-6B554CA772B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DDE0-17C7-9D48-B637-E64A0419237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07/04/2016)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Afișarea textului și a graficelor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en-US" dirty="0"/>
              <a:t>Afișarea unei imagini în modul pixel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6" y="2771086"/>
            <a:ext cx="1302902" cy="1653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9158" y="1759642"/>
            <a:ext cx="332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Pasul</a:t>
            </a:r>
            <a:r>
              <a:rPr lang="en-US" b="1" dirty="0"/>
              <a:t> 1: </a:t>
            </a:r>
          </a:p>
          <a:p>
            <a:r>
              <a:rPr lang="ro-RO" dirty="0"/>
              <a:t>Alege block-ul Display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2:</a:t>
            </a:r>
          </a:p>
          <a:p>
            <a:r>
              <a:rPr lang="ro-RO" dirty="0"/>
              <a:t>Apasă pe </a:t>
            </a:r>
            <a:r>
              <a:rPr lang="en-US" dirty="0"/>
              <a:t>“Select Mode” </a:t>
            </a:r>
            <a:r>
              <a:rPr lang="ro-RO" dirty="0"/>
              <a:t>care are o iconiță cu </a:t>
            </a:r>
            <a:r>
              <a:rPr lang="en-US" dirty="0"/>
              <a:t>folder </a:t>
            </a:r>
            <a:r>
              <a:rPr lang="ro-RO" dirty="0"/>
              <a:t>și alege </a:t>
            </a:r>
            <a:r>
              <a:rPr lang="en-US" dirty="0"/>
              <a:t>“image”</a:t>
            </a:r>
          </a:p>
          <a:p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3: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o cutie goală, sus în dreapta pentru a alege imaginea pe care vrei să-l afișezi.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678" t="15588" b="9412"/>
          <a:stretch/>
        </p:blipFill>
        <p:spPr>
          <a:xfrm>
            <a:off x="377109" y="1708754"/>
            <a:ext cx="4389872" cy="931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861" y="4555717"/>
            <a:ext cx="2782297" cy="196920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6367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52718"/>
            <a:ext cx="8550274" cy="1371600"/>
          </a:xfrm>
        </p:spPr>
        <p:txBody>
          <a:bodyPr>
            <a:normAutofit/>
          </a:bodyPr>
          <a:lstStyle/>
          <a:p>
            <a:r>
              <a:rPr lang="ro-RO" dirty="0"/>
              <a:t>Provocarea 3</a:t>
            </a:r>
            <a:r>
              <a:rPr lang="en-US" dirty="0"/>
              <a:t>: Block-ul DISPLAY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4610"/>
            <a:ext cx="3776430" cy="489250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3366FF"/>
                </a:solidFill>
              </a:rPr>
              <a:t>Po</a:t>
            </a:r>
            <a:r>
              <a:rPr lang="ro-RO" b="0" dirty="0">
                <a:solidFill>
                  <a:srgbClr val="3366FF"/>
                </a:solidFill>
              </a:rPr>
              <a:t>ți</a:t>
            </a:r>
            <a:r>
              <a:rPr lang="en-US" b="0" dirty="0">
                <a:solidFill>
                  <a:srgbClr val="3366FF"/>
                </a:solidFill>
              </a:rPr>
              <a:t> </a:t>
            </a:r>
            <a:r>
              <a:rPr lang="en-US" b="0" dirty="0" err="1">
                <a:solidFill>
                  <a:srgbClr val="3366FF"/>
                </a:solidFill>
              </a:rPr>
              <a:t>afi</a:t>
            </a:r>
            <a:r>
              <a:rPr lang="ro-RO" b="0" dirty="0">
                <a:solidFill>
                  <a:srgbClr val="3366FF"/>
                </a:solidFill>
              </a:rPr>
              <a:t>șa ochi pe ecran în timp ce robotul se mișcă</a:t>
            </a:r>
            <a:r>
              <a:rPr lang="en-US" b="0" dirty="0">
                <a:solidFill>
                  <a:srgbClr val="3366FF"/>
                </a:solidFill>
              </a:rPr>
              <a:t>?  Altern</a:t>
            </a:r>
            <a:r>
              <a:rPr lang="ro-RO" b="0" dirty="0">
                <a:solidFill>
                  <a:srgbClr val="3366FF"/>
                </a:solidFill>
              </a:rPr>
              <a:t>ează tipurile de ochi care privesc spre stânga și spre dreapta.</a:t>
            </a:r>
            <a:endParaRPr lang="en-US" b="0" dirty="0">
              <a:solidFill>
                <a:srgbClr val="3366FF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b="0" dirty="0"/>
              <a:t>U</a:t>
            </a:r>
            <a:r>
              <a:rPr lang="ro-RO" b="0" dirty="0"/>
              <a:t>tilizează block-urile D</a:t>
            </a:r>
            <a:r>
              <a:rPr lang="en-US" b="0" dirty="0" err="1"/>
              <a:t>isplay</a:t>
            </a:r>
            <a:r>
              <a:rPr lang="en-US" b="0" dirty="0"/>
              <a:t>, Motor On </a:t>
            </a:r>
            <a:r>
              <a:rPr lang="ro-RO" b="0" dirty="0"/>
              <a:t>și</a:t>
            </a:r>
            <a:r>
              <a:rPr lang="en-US" b="0" dirty="0"/>
              <a:t> Wait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Fii liber să te distrezi cu această provocare</a:t>
            </a:r>
            <a:r>
              <a:rPr lang="en-US" b="0" dirty="0"/>
              <a:t>!</a:t>
            </a:r>
          </a:p>
          <a:p>
            <a:endParaRPr lang="en-US" b="0" dirty="0"/>
          </a:p>
        </p:txBody>
      </p:sp>
      <p:pic>
        <p:nvPicPr>
          <p:cNvPr id="7" name="Picture 6" descr="Screen Shot 2014-08-08 at 5.44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41425"/>
          <a:stretch/>
        </p:blipFill>
        <p:spPr>
          <a:xfrm>
            <a:off x="4818048" y="1361358"/>
            <a:ext cx="3556001" cy="2509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r="19750"/>
          <a:stretch/>
        </p:blipFill>
        <p:spPr>
          <a:xfrm>
            <a:off x="6827189" y="3684270"/>
            <a:ext cx="1546860" cy="201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0" r="24250"/>
          <a:stretch/>
        </p:blipFill>
        <p:spPr>
          <a:xfrm>
            <a:off x="4775351" y="3684270"/>
            <a:ext cx="1859280" cy="20193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76063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 </a:t>
            </a:r>
            <a:r>
              <a:rPr lang="en-US" dirty="0"/>
              <a:t>3: Solu</a:t>
            </a:r>
            <a:r>
              <a:rPr lang="ro-RO" dirty="0"/>
              <a:t>ția</a:t>
            </a:r>
            <a:endParaRPr lang="en-US" dirty="0"/>
          </a:p>
        </p:txBody>
      </p:sp>
      <p:pic>
        <p:nvPicPr>
          <p:cNvPr id="5" name="Picture 4" descr="Screen Shot 2014-08-08 at 5.44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" r="2924"/>
          <a:stretch/>
        </p:blipFill>
        <p:spPr>
          <a:xfrm>
            <a:off x="552180" y="1693851"/>
            <a:ext cx="8192052" cy="2509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4261" y="3732696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</a:t>
            </a:r>
            <a:r>
              <a:rPr lang="ro-RO" dirty="0"/>
              <a:t> de display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174" y="3853043"/>
            <a:ext cx="12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Porne</a:t>
            </a:r>
            <a:r>
              <a:rPr lang="ro-RO" dirty="0"/>
              <a:t>ște motoarele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8488" y="3753656"/>
            <a:ext cx="160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</a:t>
            </a:r>
            <a:r>
              <a:rPr lang="ro-RO" dirty="0"/>
              <a:t> de așteptare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9051" y="3753656"/>
            <a:ext cx="123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Motoarele se opresc.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55994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Ghid de discuții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De ce ai vrea să stii cum să utilizezi block-ul de display</a:t>
            </a:r>
            <a:r>
              <a:rPr lang="en-US" altLang="en-US" dirty="0"/>
              <a:t>?</a:t>
            </a:r>
          </a:p>
          <a:p>
            <a:pPr lvl="1"/>
            <a:r>
              <a:rPr lang="ro-RO" altLang="en-US" dirty="0"/>
              <a:t>Poate ai vrea să știi valoarea senzorului pe care robotul o vede.</a:t>
            </a:r>
            <a:endParaRPr lang="en-US" altLang="en-US" dirty="0"/>
          </a:p>
          <a:p>
            <a:pPr lvl="1"/>
            <a:r>
              <a:rPr lang="ro-RO" altLang="en-US" dirty="0"/>
              <a:t>Poate vrei să programezi robotul să se oprească când robotul ajunge la linia roșie dar se oprește înainte.</a:t>
            </a:r>
            <a:endParaRPr lang="en-US" altLang="en-US" dirty="0"/>
          </a:p>
          <a:p>
            <a:pPr lvl="2"/>
            <a:r>
              <a:rPr lang="ro-RO" altLang="en-US" dirty="0"/>
              <a:t>Robotul vede acelși lucru ca și tine</a:t>
            </a:r>
            <a:r>
              <a:rPr lang="en-US" altLang="en-US" dirty="0"/>
              <a:t>?</a:t>
            </a:r>
          </a:p>
          <a:p>
            <a:pPr lvl="2"/>
            <a:r>
              <a:rPr lang="ro-RO" altLang="en-US" dirty="0"/>
              <a:t>Poți afișa valoarea pe ecran și să verifici.</a:t>
            </a:r>
            <a:endParaRPr lang="en-US" altLang="en-US" dirty="0"/>
          </a:p>
          <a:p>
            <a:endParaRPr lang="en-US" altLang="en-US" dirty="0"/>
          </a:p>
          <a:p>
            <a:r>
              <a:rPr lang="ro-RO" altLang="en-US" dirty="0"/>
              <a:t>Este un fantastic instrument de depanare a codului. Poți învăța  despre depanarea codului în lecția noastră pe</a:t>
            </a:r>
            <a:r>
              <a:rPr lang="en-US" altLang="en-US" dirty="0"/>
              <a:t> Intermediate.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308539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 dirty="0"/>
              <a:t>Această lecție a fost tradusă în limba română de echipa de robotică FTC – ROSOPHIA #21455 RO20.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/>
              <a:t>Învățăm să utilizăm block-ul Display pentru a afișa text sau imagini.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o-RO" dirty="0"/>
              <a:t>Întelegem de ce block-ul de display este util în programare.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Block-ul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o-RO" b="0" dirty="0"/>
              <a:t>Block-ul Display afișează informații și imagini pe ecran.</a:t>
            </a:r>
          </a:p>
          <a:p>
            <a:pPr marL="342900" indent="-342900">
              <a:buFont typeface="Arial"/>
              <a:buChar char="•"/>
            </a:pPr>
            <a:r>
              <a:rPr lang="ro-RO" b="0" dirty="0"/>
              <a:t>Poți localiza locația și mărimea textului.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o-RO" b="0" dirty="0"/>
              <a:t>Poți utiliza același block pentru a afișa citirile senzorilor și instrucțiunile.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 err="1"/>
              <a:t>Loca</a:t>
            </a:r>
            <a:r>
              <a:rPr lang="ro-RO" b="0" dirty="0"/>
              <a:t>lizat în Tab-ul verde.</a:t>
            </a:r>
            <a:endParaRPr lang="en-US" b="0" dirty="0"/>
          </a:p>
        </p:txBody>
      </p:sp>
      <p:pic>
        <p:nvPicPr>
          <p:cNvPr id="6" name="Picture 5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28" y="2192148"/>
            <a:ext cx="3310225" cy="41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51" y="2686230"/>
            <a:ext cx="3185332" cy="13729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en-US" sz="3000" dirty="0"/>
              <a:t>Mai mult despre block-urile de display</a:t>
            </a:r>
            <a:endParaRPr lang="en-US" altLang="en-US" sz="3000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45474" cy="4802690"/>
          </a:xfrm>
        </p:spPr>
        <p:txBody>
          <a:bodyPr>
            <a:normAutofit/>
          </a:bodyPr>
          <a:lstStyle/>
          <a:p>
            <a:r>
              <a:rPr lang="ro-RO" altLang="en-US" sz="2400" dirty="0"/>
              <a:t>Două moduri de afișaje</a:t>
            </a:r>
            <a:endParaRPr lang="en-US" altLang="en-US" sz="2400" dirty="0"/>
          </a:p>
          <a:p>
            <a:r>
              <a:rPr lang="ro-RO" altLang="en-US" sz="2400" dirty="0"/>
              <a:t>Modul </a:t>
            </a:r>
            <a:r>
              <a:rPr lang="en-US" altLang="en-US" sz="2400" dirty="0"/>
              <a:t>Pixel (U</a:t>
            </a:r>
            <a:r>
              <a:rPr lang="ro-RO" altLang="en-US" sz="2400" dirty="0"/>
              <a:t>tilizează imagini și text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178 pixel</a:t>
            </a:r>
            <a:r>
              <a:rPr lang="ro-RO" altLang="en-US" sz="2200" dirty="0"/>
              <a:t>i stânga și dreapta</a:t>
            </a:r>
            <a:endParaRPr lang="en-US" altLang="en-US" sz="2200" dirty="0"/>
          </a:p>
          <a:p>
            <a:pPr lvl="1"/>
            <a:r>
              <a:rPr lang="en-US" altLang="en-US" sz="2200" dirty="0"/>
              <a:t>128 pixel</a:t>
            </a:r>
            <a:r>
              <a:rPr lang="ro-RO" altLang="en-US" sz="2200" dirty="0"/>
              <a:t>i sus și jos</a:t>
            </a:r>
            <a:endParaRPr lang="en-US" altLang="en-US" sz="2200" dirty="0"/>
          </a:p>
          <a:p>
            <a:r>
              <a:rPr lang="ro-RO" altLang="en-US" sz="2400" dirty="0"/>
              <a:t>Modul </a:t>
            </a:r>
            <a:r>
              <a:rPr lang="en-US" altLang="en-US" sz="2400" dirty="0"/>
              <a:t>Grid (</a:t>
            </a:r>
            <a:r>
              <a:rPr lang="ro-RO" altLang="en-US" sz="2400" dirty="0"/>
              <a:t>Mai ușor de folosit, merge doar cu modul text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200" dirty="0"/>
              <a:t>22 col</a:t>
            </a:r>
            <a:r>
              <a:rPr lang="ro-RO" altLang="en-US" sz="2200" dirty="0"/>
              <a:t>oane de 8 pixeli fiecare</a:t>
            </a:r>
            <a:endParaRPr lang="en-US" altLang="en-US" sz="2200" dirty="0"/>
          </a:p>
          <a:p>
            <a:pPr lvl="1"/>
            <a:r>
              <a:rPr lang="en-US" altLang="en-US" sz="2200" dirty="0"/>
              <a:t>12 r</a:t>
            </a:r>
            <a:r>
              <a:rPr lang="ro-RO" altLang="en-US" sz="2200" dirty="0"/>
              <a:t>ânduri de 10 pixeli fiecare</a:t>
            </a:r>
            <a:endParaRPr lang="en-US" altLang="en-US" sz="2200" dirty="0"/>
          </a:p>
          <a:p>
            <a:pPr lvl="1"/>
            <a:r>
              <a:rPr lang="ro-RO" altLang="en-US" sz="2200" dirty="0"/>
              <a:t>Caracterele mici au 1 rând și o coloană.</a:t>
            </a:r>
            <a:endParaRPr lang="en-US" altLang="en-US" sz="2200" dirty="0"/>
          </a:p>
          <a:p>
            <a:pPr lvl="1"/>
            <a:r>
              <a:rPr lang="ro-RO" altLang="en-US" sz="2200" dirty="0"/>
              <a:t>Caracterele mari au 2 rânduri și </a:t>
            </a:r>
            <a:r>
              <a:rPr lang="en-US" altLang="en-US" sz="2200" dirty="0"/>
              <a:t>2 col</a:t>
            </a:r>
            <a:r>
              <a:rPr lang="ro-RO" altLang="en-US" sz="2200" dirty="0"/>
              <a:t>oane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782"/>
          <a:stretch/>
        </p:blipFill>
        <p:spPr>
          <a:xfrm>
            <a:off x="6619360" y="3648364"/>
            <a:ext cx="2069946" cy="2057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en-US" dirty="0"/>
              <a:t>Afișarea unui text în modul grid</a:t>
            </a:r>
            <a:endParaRPr lang="en-US" alt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647491" y="1184162"/>
            <a:ext cx="5224739" cy="4826230"/>
            <a:chOff x="2294980" y="1331074"/>
            <a:chExt cx="5224739" cy="482623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5934" y="1331074"/>
              <a:ext cx="2324100" cy="2181225"/>
            </a:xfrm>
            <a:prstGeom prst="rect">
              <a:avLst/>
            </a:prstGeom>
          </p:spPr>
        </p:pic>
        <p:sp>
          <p:nvSpPr>
            <p:cNvPr id="44037" name="TextBox 5"/>
            <p:cNvSpPr txBox="1">
              <a:spLocks noChangeArrowheads="1"/>
            </p:cNvSpPr>
            <p:nvPr/>
          </p:nvSpPr>
          <p:spPr bwMode="auto">
            <a:xfrm>
              <a:off x="6274039" y="2661990"/>
              <a:ext cx="1020379" cy="7386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o-RO" altLang="en-US" sz="1400" dirty="0"/>
                <a:t>Text care să fie afișat</a:t>
              </a:r>
              <a:endParaRPr lang="en-US" altLang="en-US" sz="1400" dirty="0"/>
            </a:p>
          </p:txBody>
        </p:sp>
        <p:sp>
          <p:nvSpPr>
            <p:cNvPr id="44041" name="TextBox 17"/>
            <p:cNvSpPr txBox="1">
              <a:spLocks noChangeArrowheads="1"/>
            </p:cNvSpPr>
            <p:nvPr/>
          </p:nvSpPr>
          <p:spPr bwMode="auto">
            <a:xfrm>
              <a:off x="5768491" y="4987753"/>
              <a:ext cx="1751228" cy="11695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o-RO" altLang="en-US" sz="1400" dirty="0"/>
                <a:t>Marimea textului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0 – </a:t>
              </a:r>
              <a:r>
                <a:rPr lang="ro-RO" altLang="en-US" sz="1400" dirty="0"/>
                <a:t>font mic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1 – </a:t>
              </a:r>
              <a:r>
                <a:rPr lang="ro-RO" altLang="en-US" sz="1400" dirty="0"/>
                <a:t>font mic, îngroșat</a:t>
              </a:r>
              <a:endParaRPr lang="en-US" altLang="en-US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2 – </a:t>
              </a:r>
              <a:r>
                <a:rPr lang="ro-RO" altLang="en-US" sz="1400" dirty="0"/>
                <a:t>font mare</a:t>
              </a:r>
              <a:endParaRPr lang="en-US" altLang="en-US" sz="1400" dirty="0"/>
            </a:p>
          </p:txBody>
        </p:sp>
        <p:sp>
          <p:nvSpPr>
            <p:cNvPr id="51" name="TextBox 5"/>
            <p:cNvSpPr txBox="1">
              <a:spLocks noChangeArrowheads="1"/>
            </p:cNvSpPr>
            <p:nvPr/>
          </p:nvSpPr>
          <p:spPr bwMode="auto">
            <a:xfrm>
              <a:off x="2294980" y="2687894"/>
              <a:ext cx="1242846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Display Preview</a:t>
              </a:r>
            </a:p>
          </p:txBody>
        </p:sp>
        <p:sp>
          <p:nvSpPr>
            <p:cNvPr id="21" name="TextBox 5"/>
            <p:cNvSpPr txBox="1">
              <a:spLocks noChangeArrowheads="1"/>
            </p:cNvSpPr>
            <p:nvPr/>
          </p:nvSpPr>
          <p:spPr bwMode="auto">
            <a:xfrm>
              <a:off x="2294980" y="3843963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o-RO" altLang="en-US" sz="1400" dirty="0"/>
                <a:t>Șterge Ecranul</a:t>
              </a:r>
              <a:endParaRPr lang="en-US" altLang="en-US" sz="1400" dirty="0"/>
            </a:p>
          </p:txBody>
        </p:sp>
        <p:sp>
          <p:nvSpPr>
            <p:cNvPr id="22" name="TextBox 5"/>
            <p:cNvSpPr txBox="1">
              <a:spLocks noChangeArrowheads="1"/>
            </p:cNvSpPr>
            <p:nvPr/>
          </p:nvSpPr>
          <p:spPr bwMode="auto">
            <a:xfrm>
              <a:off x="2294980" y="4213276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Col</a:t>
              </a:r>
              <a:r>
                <a:rPr lang="ro-RO" altLang="en-US" sz="1400" dirty="0"/>
                <a:t>oana pentru a porni display-ul</a:t>
              </a:r>
              <a:endParaRPr lang="en-US" altLang="en-US" sz="1400" dirty="0"/>
            </a:p>
          </p:txBody>
        </p:sp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2294980" y="4801628"/>
              <a:ext cx="1828800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o-RO" altLang="en-US" sz="1400" dirty="0"/>
                <a:t>Linie pentru pornire display</a:t>
              </a:r>
              <a:endParaRPr lang="en-US" altLang="en-US" sz="1400" dirty="0"/>
            </a:p>
          </p:txBody>
        </p:sp>
        <p:sp>
          <p:nvSpPr>
            <p:cNvPr id="24" name="TextBox 5"/>
            <p:cNvSpPr txBox="1">
              <a:spLocks noChangeArrowheads="1"/>
            </p:cNvSpPr>
            <p:nvPr/>
          </p:nvSpPr>
          <p:spPr bwMode="auto">
            <a:xfrm>
              <a:off x="2294980" y="5266520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Black/White Display</a:t>
              </a: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294980" y="5668178"/>
              <a:ext cx="182880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o-RO" altLang="en-US" sz="1400" dirty="0"/>
                <a:t>Marimea textului</a:t>
              </a:r>
              <a:endParaRPr lang="en-US" altLang="en-US" sz="1400" dirty="0"/>
            </a:p>
          </p:txBody>
        </p:sp>
        <p:cxnSp>
          <p:nvCxnSpPr>
            <p:cNvPr id="8" name="Elbow Connector 7"/>
            <p:cNvCxnSpPr>
              <a:stCxn id="21" idx="3"/>
            </p:cNvCxnSpPr>
            <p:nvPr/>
          </p:nvCxnSpPr>
          <p:spPr>
            <a:xfrm flipV="1">
              <a:off x="4123780" y="3419055"/>
              <a:ext cx="407268" cy="5787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5400000" flipH="1" flipV="1">
              <a:off x="3966993" y="3575842"/>
              <a:ext cx="1052738" cy="739165"/>
            </a:xfrm>
            <a:prstGeom prst="bentConnector3">
              <a:avLst>
                <a:gd name="adj1" fmla="val -3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23" idx="3"/>
            </p:cNvCxnSpPr>
            <p:nvPr/>
          </p:nvCxnSpPr>
          <p:spPr>
            <a:xfrm flipV="1">
              <a:off x="4123780" y="3419056"/>
              <a:ext cx="1072382" cy="16441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24" idx="3"/>
            </p:cNvCxnSpPr>
            <p:nvPr/>
          </p:nvCxnSpPr>
          <p:spPr>
            <a:xfrm flipV="1">
              <a:off x="4123780" y="3419055"/>
              <a:ext cx="1331447" cy="20013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25" idx="3"/>
            </p:cNvCxnSpPr>
            <p:nvPr/>
          </p:nvCxnSpPr>
          <p:spPr>
            <a:xfrm flipV="1">
              <a:off x="4123780" y="3419056"/>
              <a:ext cx="1567139" cy="24030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51" idx="0"/>
            </p:cNvCxnSpPr>
            <p:nvPr/>
          </p:nvCxnSpPr>
          <p:spPr>
            <a:xfrm rot="16200000" flipH="1">
              <a:off x="3458452" y="2145845"/>
              <a:ext cx="2" cy="1084100"/>
            </a:xfrm>
            <a:prstGeom prst="bentConnector4">
              <a:avLst>
                <a:gd name="adj1" fmla="val -11430000000"/>
                <a:gd name="adj2" fmla="val 78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4037" idx="2"/>
            </p:cNvCxnSpPr>
            <p:nvPr/>
          </p:nvCxnSpPr>
          <p:spPr>
            <a:xfrm rot="5400000" flipH="1">
              <a:off x="5978998" y="2595423"/>
              <a:ext cx="738660" cy="871802"/>
            </a:xfrm>
            <a:prstGeom prst="bentConnector4">
              <a:avLst>
                <a:gd name="adj1" fmla="val -30948"/>
                <a:gd name="adj2" fmla="val 792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3645427" y="3135016"/>
            <a:ext cx="124284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Switch Modes</a:t>
            </a:r>
          </a:p>
        </p:txBody>
      </p:sp>
      <p:cxnSp>
        <p:nvCxnSpPr>
          <p:cNvPr id="47" name="Elbow Connector 46"/>
          <p:cNvCxnSpPr>
            <a:stCxn id="58" idx="3"/>
          </p:cNvCxnSpPr>
          <p:nvPr/>
        </p:nvCxnSpPr>
        <p:spPr>
          <a:xfrm flipV="1">
            <a:off x="4888273" y="3221968"/>
            <a:ext cx="462677" cy="174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133" y="1607487"/>
            <a:ext cx="3321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Pasul</a:t>
            </a:r>
            <a:r>
              <a:rPr lang="en-US" b="1" dirty="0"/>
              <a:t> 1: </a:t>
            </a:r>
          </a:p>
          <a:p>
            <a:r>
              <a:rPr lang="ro-RO" dirty="0"/>
              <a:t>Alege block-ul </a:t>
            </a:r>
            <a:r>
              <a:rPr lang="en-US" dirty="0"/>
              <a:t>Display</a:t>
            </a:r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2:</a:t>
            </a:r>
          </a:p>
          <a:p>
            <a:r>
              <a:rPr lang="ro-RO" dirty="0"/>
              <a:t>Apasă pe iconița</a:t>
            </a:r>
            <a:r>
              <a:rPr lang="en-US" dirty="0"/>
              <a:t> “Switch Modes” </a:t>
            </a:r>
            <a:r>
              <a:rPr lang="ro-RO" dirty="0"/>
              <a:t>și alege </a:t>
            </a:r>
            <a:r>
              <a:rPr lang="en-US" dirty="0"/>
              <a:t>“text”. </a:t>
            </a:r>
            <a:r>
              <a:rPr lang="ro-RO" dirty="0"/>
              <a:t>Apoi apasă pe </a:t>
            </a:r>
            <a:r>
              <a:rPr lang="en-US" dirty="0"/>
              <a:t>“grid”. </a:t>
            </a:r>
            <a:r>
              <a:rPr lang="ro-RO" dirty="0"/>
              <a:t>Iconița se va schimba într-un pătrat cu puncte.</a:t>
            </a:r>
            <a:endParaRPr lang="en-US" dirty="0"/>
          </a:p>
          <a:p>
            <a:endParaRPr lang="en-US" b="1" dirty="0"/>
          </a:p>
          <a:p>
            <a:r>
              <a:rPr lang="ro-RO" b="1" dirty="0"/>
              <a:t>Pasul</a:t>
            </a:r>
            <a:r>
              <a:rPr lang="en-US" b="1" dirty="0"/>
              <a:t> 3:</a:t>
            </a:r>
            <a:endParaRPr lang="en-US" dirty="0"/>
          </a:p>
          <a:p>
            <a:r>
              <a:rPr lang="en-US" dirty="0"/>
              <a:t>U</a:t>
            </a:r>
            <a:r>
              <a:rPr lang="ro-RO" dirty="0"/>
              <a:t>tilizează cutia de sus dreapta pentru a introduce textul pe care vrei să-l afișezi.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244316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 1</a:t>
            </a:r>
            <a:r>
              <a:rPr lang="en-US" dirty="0"/>
              <a:t>: </a:t>
            </a:r>
            <a:r>
              <a:rPr lang="ro-RO" dirty="0"/>
              <a:t>block-ul </a:t>
            </a:r>
            <a:r>
              <a:rPr lang="en-US" dirty="0"/>
              <a:t>DISPLAY</a:t>
            </a:r>
            <a:endParaRPr lang="en-US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Poți scrie un program care să afișeze un text în mijlocul ecranului</a:t>
            </a:r>
            <a:r>
              <a:rPr lang="en-US" altLang="en-US" dirty="0"/>
              <a:t>?</a:t>
            </a:r>
          </a:p>
          <a:p>
            <a:pPr lvl="1"/>
            <a:r>
              <a:rPr lang="ro-RO" altLang="en-US" dirty="0"/>
              <a:t>Afișează</a:t>
            </a:r>
            <a:r>
              <a:rPr lang="en-US" altLang="en-US" dirty="0"/>
              <a:t> “Hello World”</a:t>
            </a:r>
          </a:p>
          <a:p>
            <a:pPr lvl="1"/>
            <a:endParaRPr lang="en-US" altLang="en-US" dirty="0"/>
          </a:p>
          <a:p>
            <a:r>
              <a:rPr lang="ro-RO" altLang="en-US" dirty="0"/>
              <a:t>Fă ca block-ul </a:t>
            </a:r>
            <a:r>
              <a:rPr lang="en-US" altLang="en-US" dirty="0"/>
              <a:t>display </a:t>
            </a:r>
            <a:r>
              <a:rPr lang="ro-RO" altLang="en-US" dirty="0"/>
              <a:t>să ruleze 3 secunde.</a:t>
            </a:r>
            <a:endParaRPr lang="en-US" altLang="en-US" dirty="0"/>
          </a:p>
          <a:p>
            <a:r>
              <a:rPr lang="ro-RO" altLang="en-US" dirty="0"/>
              <a:t>Poți face robotul să se miște în timp ce face asta</a:t>
            </a:r>
            <a:r>
              <a:rPr lang="en-US" altLang="en-US" dirty="0"/>
              <a:t>?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49622" y="152718"/>
            <a:ext cx="8245475" cy="1371600"/>
          </a:xfrm>
        </p:spPr>
        <p:txBody>
          <a:bodyPr/>
          <a:lstStyle/>
          <a:p>
            <a:r>
              <a:rPr lang="ro-RO" altLang="en-US" dirty="0"/>
              <a:t>Provocarea </a:t>
            </a:r>
            <a:r>
              <a:rPr lang="en-US" altLang="en-US" dirty="0"/>
              <a:t>1: </a:t>
            </a:r>
            <a:r>
              <a:rPr lang="en-US" altLang="en-US" dirty="0" err="1"/>
              <a:t>solu</a:t>
            </a:r>
            <a:r>
              <a:rPr lang="ro-RO" altLang="en-US" dirty="0"/>
              <a:t>ția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8" y="1573306"/>
            <a:ext cx="6587429" cy="368449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 </a:t>
            </a:r>
            <a:r>
              <a:rPr lang="ro-RO" dirty="0"/>
              <a:t>două linii de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Acum dacă vrei să apară </a:t>
            </a:r>
            <a:r>
              <a:rPr lang="en-US" dirty="0"/>
              <a:t>“Hello” </a:t>
            </a:r>
            <a:r>
              <a:rPr lang="ro-RO" dirty="0"/>
              <a:t>pe o linie și </a:t>
            </a:r>
            <a:r>
              <a:rPr lang="en-US" dirty="0"/>
              <a:t>“World” </a:t>
            </a:r>
            <a:r>
              <a:rPr lang="ro-RO" dirty="0"/>
              <a:t>să apară pe linia următoare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o-RO" dirty="0"/>
              <a:t>Indiciu</a:t>
            </a:r>
            <a:r>
              <a:rPr lang="en-US" dirty="0"/>
              <a:t>: </a:t>
            </a:r>
            <a:r>
              <a:rPr lang="ro-RO" dirty="0"/>
              <a:t>Vei folosi două block-uri de display și curăță ecranul pentru al </a:t>
            </a:r>
            <a:r>
              <a:rPr lang="ro-RO"/>
              <a:t>doilea block de </a:t>
            </a:r>
            <a:r>
              <a:rPr lang="ro-RO" dirty="0"/>
              <a:t>display, altfel primul cuvânt va dispărea!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46544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2: Solu</a:t>
            </a:r>
            <a:r>
              <a:rPr lang="ro-RO" dirty="0"/>
              <a:t>ția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r="1617"/>
          <a:stretch/>
        </p:blipFill>
        <p:spPr>
          <a:xfrm>
            <a:off x="15874" y="1105647"/>
            <a:ext cx="8686800" cy="467032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0782644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6375</TotalTime>
  <Words>820</Words>
  <Application>Microsoft Office PowerPoint</Application>
  <PresentationFormat>On-screen Show (4:3)</PresentationFormat>
  <Paragraphs>116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Custom Design</vt:lpstr>
      <vt:lpstr>beginner</vt:lpstr>
      <vt:lpstr>1_Custom Design</vt:lpstr>
      <vt:lpstr>BEGINNER PROGRAMMING LESSON</vt:lpstr>
      <vt:lpstr>Obiectivele lecției</vt:lpstr>
      <vt:lpstr>Block-ul display</vt:lpstr>
      <vt:lpstr>Mai mult despre block-urile de display</vt:lpstr>
      <vt:lpstr>Afișarea unui text în modul grid</vt:lpstr>
      <vt:lpstr>Provocarea 1: block-ul DISPLAY</vt:lpstr>
      <vt:lpstr>Provocarea 1: soluția</vt:lpstr>
      <vt:lpstr>Provocarea 2: două linii de text</vt:lpstr>
      <vt:lpstr>provocarea 2: Soluția</vt:lpstr>
      <vt:lpstr>Afișarea unei imagini în modul pixel</vt:lpstr>
      <vt:lpstr>Provocarea 3: Block-ul DISPLAY </vt:lpstr>
      <vt:lpstr>Provocarea 3: Soluția</vt:lpstr>
      <vt:lpstr>Ghid de discuții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Adnim</cp:lastModifiedBy>
  <cp:revision>27</cp:revision>
  <cp:lastPrinted>2015-11-14T12:58:37Z</cp:lastPrinted>
  <dcterms:created xsi:type="dcterms:W3CDTF">2014-08-07T02:19:13Z</dcterms:created>
  <dcterms:modified xsi:type="dcterms:W3CDTF">2023-09-06T20:23:18Z</dcterms:modified>
</cp:coreProperties>
</file>