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2" r:id="rId11"/>
    <p:sldId id="263" r:id="rId12"/>
    <p:sldId id="264" r:id="rId13"/>
    <p:sldId id="272" r:id="rId14"/>
    <p:sldId id="266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327832"/>
            <a:ext cx="6858000" cy="914400"/>
          </a:xfrm>
        </p:spPr>
        <p:txBody>
          <a:bodyPr>
            <a:normAutofit/>
          </a:bodyPr>
          <a:lstStyle/>
          <a:p>
            <a:r>
              <a:rPr lang="en-US" dirty="0"/>
              <a:t>EV3 Classroom: </a:t>
            </a:r>
            <a:r>
              <a:rPr lang="en-US" dirty="0" err="1"/>
              <a:t>Introduc</a:t>
            </a:r>
            <a:r>
              <a:rPr lang="ro-RO" dirty="0" err="1"/>
              <a:t>erea</a:t>
            </a:r>
            <a:r>
              <a:rPr lang="ro-RO" dirty="0"/>
              <a:t> în funcțiunile </a:t>
            </a:r>
            <a:r>
              <a:rPr lang="ro-RO" dirty="0" err="1"/>
              <a:t>brick-ul</a:t>
            </a:r>
            <a:r>
              <a:rPr lang="ro-RO" dirty="0"/>
              <a:t> și software-</a:t>
            </a:r>
            <a:r>
              <a:rPr lang="ro-RO" dirty="0" err="1"/>
              <a:t>ul</a:t>
            </a:r>
            <a:r>
              <a:rPr lang="ro-RO" dirty="0"/>
              <a:t> </a:t>
            </a:r>
            <a:r>
              <a:rPr lang="en-US" dirty="0"/>
              <a:t>EV3 Classroom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DC743-58F1-EA47-8417-1C0EC8212BE1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E93BA2-4D11-D548-86D6-C9949E861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A35042A-0720-304F-B938-90281B02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</a:t>
            </a:r>
            <a:r>
              <a:rPr lang="ro-RO" dirty="0"/>
              <a:t>ă despre proiectele pentru utilizatorii </a:t>
            </a:r>
            <a:r>
              <a:rPr lang="en-US" dirty="0"/>
              <a:t>ev3-g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1" y="1680538"/>
            <a:ext cx="8245474" cy="4835661"/>
          </a:xfrm>
        </p:spPr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o-RO" sz="2600" b="0" dirty="0"/>
              <a:t>Pentru cei obișnuiți cu software-</a:t>
            </a:r>
            <a:r>
              <a:rPr lang="ro-RO" sz="2600" b="0" dirty="0" err="1"/>
              <a:t>ul</a:t>
            </a:r>
            <a:r>
              <a:rPr lang="ro-RO" sz="2600" b="0" dirty="0"/>
              <a:t> Ev3-G bazat pe </a:t>
            </a:r>
            <a:r>
              <a:rPr lang="en-US" sz="2600" b="0" dirty="0"/>
              <a:t>LABVIEW, </a:t>
            </a:r>
            <a:r>
              <a:rPr lang="ro-RO" sz="2600" b="0" dirty="0"/>
              <a:t>nu există diferențe între proiecte și programe în acest software.</a:t>
            </a:r>
            <a:endParaRPr lang="en-US" sz="2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o-RO" sz="2600" b="0" dirty="0"/>
              <a:t>Fiecare proiect este un program separat.</a:t>
            </a:r>
            <a:endParaRPr lang="en-US" sz="2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o-RO" sz="2600" b="0" dirty="0"/>
              <a:t>Comenzile </a:t>
            </a:r>
            <a:r>
              <a:rPr lang="en-US" sz="2600" b="0" dirty="0"/>
              <a:t>My Blocks </a:t>
            </a:r>
            <a:r>
              <a:rPr lang="ro-RO" sz="2600" b="0" dirty="0"/>
              <a:t>nu pot fi utilizate între proiecte.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4" y="1174105"/>
            <a:ext cx="8642513" cy="4952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Planșa de programare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4805" y="1306103"/>
            <a:ext cx="1107229" cy="584775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Palet</a:t>
            </a:r>
            <a:r>
              <a:rPr lang="ro-RO" sz="1600" dirty="0"/>
              <a:t>ă de </a:t>
            </a:r>
            <a:r>
              <a:rPr lang="ro-RO" sz="1600" dirty="0" err="1"/>
              <a:t>block</a:t>
            </a:r>
            <a:r>
              <a:rPr lang="ro-RO" sz="1600" dirty="0"/>
              <a:t>-uri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936912" y="3714532"/>
            <a:ext cx="3286049" cy="461665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ro-RO" sz="2400" dirty="0"/>
              <a:t>Planșa de programare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53127" y="5624560"/>
            <a:ext cx="2614495" cy="46166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ro-RO" sz="2400" dirty="0" err="1"/>
              <a:t>escarcă</a:t>
            </a:r>
            <a:r>
              <a:rPr lang="ro-RO" sz="2400" dirty="0"/>
              <a:t>/rulează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6858" y="2175724"/>
            <a:ext cx="1712539" cy="830997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Panou de bord</a:t>
            </a:r>
            <a:endParaRPr lang="en-US" sz="2400" dirty="0"/>
          </a:p>
        </p:txBody>
      </p:sp>
      <p:pic>
        <p:nvPicPr>
          <p:cNvPr id="14" name="Picture 13" descr="Screen Shot 2019-12-21 at 11.28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67" y="2029568"/>
            <a:ext cx="1640563" cy="128247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924420" y="1611548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50061" y="1611548"/>
            <a:ext cx="912506" cy="418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50061" y="1924163"/>
            <a:ext cx="912506" cy="1423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82848" y="4274122"/>
            <a:ext cx="2232825" cy="132343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ro-RO" sz="1600" dirty="0"/>
              <a:t>Pentru a adăuga un comentariu sau ștergere a </a:t>
            </a:r>
            <a:r>
              <a:rPr lang="ro-RO" sz="1600" dirty="0" err="1"/>
              <a:t>block</a:t>
            </a:r>
            <a:r>
              <a:rPr lang="ro-RO" sz="1600" dirty="0"/>
              <a:t>-ului,</a:t>
            </a:r>
            <a:r>
              <a:rPr lang="en-US" sz="1600" dirty="0"/>
              <a:t> </a:t>
            </a:r>
            <a:r>
              <a:rPr lang="ro-RO" sz="1600" dirty="0"/>
              <a:t>click dreapta pe planșa de programare.</a:t>
            </a:r>
            <a:endParaRPr lang="en-US" sz="1600" dirty="0"/>
          </a:p>
        </p:txBody>
      </p:sp>
      <p:pic>
        <p:nvPicPr>
          <p:cNvPr id="9" name="Picture 8" descr="Screen Shot 2019-12-21 at 2.59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97" y="4150942"/>
            <a:ext cx="981841" cy="12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Meniu </a:t>
            </a:r>
            <a:r>
              <a:rPr lang="en-US" dirty="0"/>
              <a:t>HELP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6" name="Picture 5" descr="Screen Shot 2019-12-21 at 10.5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8" y="1042052"/>
            <a:ext cx="3688293" cy="28084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2260" y="1211703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1 at 12.43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0" y="4059496"/>
            <a:ext cx="2900252" cy="22541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6780" y="4917210"/>
            <a:ext cx="748277" cy="7526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83520" y="1635051"/>
            <a:ext cx="3028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Apasă iconița </a:t>
            </a:r>
            <a:r>
              <a:rPr lang="en-US" dirty="0"/>
              <a:t>Settings </a:t>
            </a:r>
            <a:r>
              <a:rPr lang="ro-RO" dirty="0"/>
              <a:t>în </a:t>
            </a:r>
            <a:r>
              <a:rPr lang="en-US" dirty="0"/>
              <a:t>Home screen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Navig</a:t>
            </a:r>
            <a:r>
              <a:rPr lang="ro-RO" dirty="0" err="1"/>
              <a:t>hează</a:t>
            </a:r>
            <a:r>
              <a:rPr lang="ro-RO" dirty="0"/>
              <a:t> la</a:t>
            </a:r>
            <a:r>
              <a:rPr lang="en-US" dirty="0"/>
              <a:t> Help </a:t>
            </a:r>
            <a:r>
              <a:rPr lang="ro-RO" dirty="0"/>
              <a:t>pe coloana de pe mâna stânga.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0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8E2981-6FDF-1D4B-8BBA-3A3E6CAD2628}"/>
              </a:ext>
            </a:extLst>
          </p:cNvPr>
          <p:cNvSpPr/>
          <p:nvPr/>
        </p:nvSpPr>
        <p:spPr>
          <a:xfrm>
            <a:off x="4119107" y="4711148"/>
            <a:ext cx="4194259" cy="1898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Paleta de </a:t>
            </a:r>
            <a:r>
              <a:rPr lang="ro-RO" dirty="0" err="1"/>
              <a:t>block</a:t>
            </a:r>
            <a:r>
              <a:rPr lang="ro-RO" dirty="0"/>
              <a:t>-uri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2020 (Last edit: 12/21/2019)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701"/>
          <a:stretch/>
        </p:blipFill>
        <p:spPr>
          <a:xfrm>
            <a:off x="599899" y="1161144"/>
            <a:ext cx="1667989" cy="4952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671" y="1210527"/>
            <a:ext cx="5131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Moto</a:t>
            </a:r>
            <a:r>
              <a:rPr lang="ro-RO" b="1" dirty="0">
                <a:solidFill>
                  <a:srgbClr val="FF0000"/>
                </a:solidFill>
              </a:rPr>
              <a:t>are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Control</a:t>
            </a:r>
            <a:r>
              <a:rPr lang="ro-RO" dirty="0" err="1"/>
              <a:t>ează</a:t>
            </a:r>
            <a:r>
              <a:rPr lang="ro-RO" dirty="0"/>
              <a:t> motoarele individual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ro-RO" b="1" dirty="0" err="1">
                <a:solidFill>
                  <a:srgbClr val="FF0000"/>
                </a:solidFill>
              </a:rPr>
              <a:t>ișcare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Control</a:t>
            </a:r>
            <a:r>
              <a:rPr lang="ro-RO" dirty="0" err="1"/>
              <a:t>ează</a:t>
            </a:r>
            <a:r>
              <a:rPr lang="en-US" dirty="0"/>
              <a:t> 2 moto</a:t>
            </a:r>
            <a:r>
              <a:rPr lang="ro-RO" dirty="0"/>
              <a:t>are în același timp cu sincronizare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Display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o-RO" dirty="0"/>
              <a:t>Scrie pe ecran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Sound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o-RO" dirty="0"/>
              <a:t>Cântă un sunet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Even</a:t>
            </a:r>
            <a:r>
              <a:rPr lang="ro-RO" b="1" dirty="0" err="1">
                <a:solidFill>
                  <a:srgbClr val="FF0000"/>
                </a:solidFill>
              </a:rPr>
              <a:t>imente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o-RO" dirty="0"/>
              <a:t>Realizează acțiuni bazate pe evenimente </a:t>
            </a:r>
            <a:r>
              <a:rPr lang="en-US" dirty="0"/>
              <a:t>(e.g. </a:t>
            </a:r>
            <a:r>
              <a:rPr lang="en-US" dirty="0" err="1"/>
              <a:t>sen</a:t>
            </a:r>
            <a:r>
              <a:rPr lang="ro-RO" dirty="0"/>
              <a:t>zor sau </a:t>
            </a:r>
            <a:r>
              <a:rPr lang="en-US" dirty="0"/>
              <a:t>timer)</a:t>
            </a:r>
          </a:p>
          <a:p>
            <a:r>
              <a:rPr lang="en-US" b="1" dirty="0">
                <a:solidFill>
                  <a:srgbClr val="FF0000"/>
                </a:solidFill>
              </a:rPr>
              <a:t>Control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Loops, </a:t>
            </a:r>
            <a:r>
              <a:rPr lang="ro-RO" dirty="0" err="1"/>
              <a:t>declaratiile</a:t>
            </a:r>
            <a:r>
              <a:rPr lang="ro-RO" dirty="0"/>
              <a:t> </a:t>
            </a:r>
            <a:r>
              <a:rPr lang="en-US" dirty="0"/>
              <a:t>if/else, etc.</a:t>
            </a:r>
          </a:p>
          <a:p>
            <a:r>
              <a:rPr lang="en-US" b="1" dirty="0">
                <a:solidFill>
                  <a:srgbClr val="FF0000"/>
                </a:solidFill>
              </a:rPr>
              <a:t>Sen</a:t>
            </a:r>
            <a:r>
              <a:rPr lang="ro-RO" b="1" dirty="0">
                <a:solidFill>
                  <a:srgbClr val="FF0000"/>
                </a:solidFill>
              </a:rPr>
              <a:t>zori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o-RO" dirty="0"/>
              <a:t>Citește valoarea senzorilor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Operator</a:t>
            </a:r>
            <a:r>
              <a:rPr lang="ro-RO" b="1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Mathematics </a:t>
            </a:r>
            <a:r>
              <a:rPr lang="ro-RO" dirty="0"/>
              <a:t>și</a:t>
            </a:r>
            <a:r>
              <a:rPr lang="en-US" dirty="0"/>
              <a:t> logic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Variab</a:t>
            </a:r>
            <a:r>
              <a:rPr lang="ro-RO" b="1" dirty="0" err="1">
                <a:solidFill>
                  <a:srgbClr val="FF0000"/>
                </a:solidFill>
              </a:rPr>
              <a:t>ile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St</a:t>
            </a:r>
            <a:r>
              <a:rPr lang="ro-RO" dirty="0" err="1"/>
              <a:t>ochezi</a:t>
            </a:r>
            <a:r>
              <a:rPr lang="ro-RO" dirty="0"/>
              <a:t> datele în variabile sau liste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My Blocks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o-RO" dirty="0"/>
              <a:t>Block-uri </a:t>
            </a:r>
            <a:r>
              <a:rPr lang="ro-RO" dirty="0" err="1"/>
              <a:t>customizate</a:t>
            </a:r>
            <a:r>
              <a:rPr lang="ro-RO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4A3DB-F318-9941-B2E4-50DB957F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45" y="4903846"/>
            <a:ext cx="2021564" cy="14282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5FA367-081C-BC46-993E-B0487720D1AC}"/>
              </a:ext>
            </a:extLst>
          </p:cNvPr>
          <p:cNvSpPr/>
          <p:nvPr/>
        </p:nvSpPr>
        <p:spPr>
          <a:xfrm>
            <a:off x="4750903" y="6113355"/>
            <a:ext cx="1232453" cy="21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50F5C-7D8B-3041-9A42-7E8CF33CC6F5}"/>
              </a:ext>
            </a:extLst>
          </p:cNvPr>
          <p:cNvSpPr txBox="1"/>
          <p:nvPr/>
        </p:nvSpPr>
        <p:spPr>
          <a:xfrm>
            <a:off x="6301409" y="5132431"/>
            <a:ext cx="1851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</a:t>
            </a:r>
            <a:r>
              <a:rPr lang="ro-RO" sz="1600" dirty="0"/>
              <a:t>ă</a:t>
            </a:r>
            <a:r>
              <a:rPr lang="en-US" sz="1600" dirty="0"/>
              <a:t>: </a:t>
            </a:r>
            <a:r>
              <a:rPr lang="ro-RO" sz="1600" dirty="0"/>
              <a:t>Pentru a vedea anumite </a:t>
            </a:r>
            <a:r>
              <a:rPr lang="ro-RO" sz="1600" dirty="0" err="1"/>
              <a:t>block</a:t>
            </a:r>
            <a:r>
              <a:rPr lang="ro-RO" sz="1600" dirty="0"/>
              <a:t>-uri . Trebuie să apeși</a:t>
            </a:r>
            <a:r>
              <a:rPr lang="en-US" sz="1600" dirty="0"/>
              <a:t> “ALL CODEBLOCKS”</a:t>
            </a:r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  <a:r>
              <a:rPr lang="ro-RO" dirty="0" err="1"/>
              <a:t>area</a:t>
            </a:r>
            <a:r>
              <a:rPr lang="ro-RO" dirty="0"/>
              <a:t> la</a:t>
            </a:r>
            <a:r>
              <a:rPr lang="en-US" dirty="0"/>
              <a:t> brick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0614" y="1752602"/>
            <a:ext cx="2802059" cy="4373563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S</a:t>
            </a:r>
            <a:r>
              <a:rPr lang="en-US" dirty="0" err="1"/>
              <a:t>oftware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se va </a:t>
            </a:r>
            <a:r>
              <a:rPr lang="ro-RO" dirty="0" err="1"/>
              <a:t>autoconecta</a:t>
            </a:r>
            <a:r>
              <a:rPr lang="ro-RO" dirty="0"/>
              <a:t> la </a:t>
            </a:r>
            <a:r>
              <a:rPr lang="ro-RO" dirty="0" err="1"/>
              <a:t>brick</a:t>
            </a:r>
            <a:r>
              <a:rPr lang="ro-RO" dirty="0"/>
              <a:t> dacă utilizați USB.</a:t>
            </a:r>
            <a:endParaRPr lang="en-US" dirty="0"/>
          </a:p>
          <a:p>
            <a:r>
              <a:rPr lang="ro-RO" dirty="0"/>
              <a:t>Pentru a te conecta la </a:t>
            </a:r>
            <a:r>
              <a:rPr lang="en-US" dirty="0"/>
              <a:t>Bluetooth, </a:t>
            </a:r>
            <a:r>
              <a:rPr lang="ro-RO" dirty="0"/>
              <a:t>apasă butonul de conectare. Activați </a:t>
            </a:r>
            <a:r>
              <a:rPr lang="en-US" dirty="0"/>
              <a:t>Bluetooth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așa cum se arată pe ecran și apasă </a:t>
            </a:r>
            <a:r>
              <a:rPr lang="ro-RO" dirty="0" err="1"/>
              <a:t>conenect</a:t>
            </a:r>
            <a:r>
              <a:rPr lang="ro-RO" dirty="0"/>
              <a:t>. În fereastra de dialog</a:t>
            </a:r>
            <a:r>
              <a:rPr lang="en-US" dirty="0"/>
              <a:t>, select</a:t>
            </a:r>
            <a:r>
              <a:rPr lang="ro-RO" dirty="0" err="1"/>
              <a:t>ează</a:t>
            </a:r>
            <a:r>
              <a:rPr lang="ro-RO" dirty="0"/>
              <a:t> numele </a:t>
            </a:r>
            <a:r>
              <a:rPr lang="ro-RO" dirty="0" err="1"/>
              <a:t>brick</a:t>
            </a:r>
            <a:r>
              <a:rPr lang="ro-RO" dirty="0"/>
              <a:t>-ului de </a:t>
            </a:r>
            <a:r>
              <a:rPr lang="en-US" dirty="0"/>
              <a:t>EV3. </a:t>
            </a:r>
          </a:p>
          <a:p>
            <a:r>
              <a:rPr lang="ro-RO" dirty="0"/>
              <a:t>S-ar putea să fie nevoie să schimbați parola </a:t>
            </a:r>
            <a:r>
              <a:rPr lang="en-US" dirty="0"/>
              <a:t>EV3 </a:t>
            </a:r>
            <a:r>
              <a:rPr lang="ro-RO" dirty="0"/>
              <a:t>la </a:t>
            </a:r>
            <a:r>
              <a:rPr lang="en-US" dirty="0"/>
              <a:t>0000 </a:t>
            </a:r>
            <a:r>
              <a:rPr lang="ro-RO" dirty="0"/>
              <a:t>dacă conexiunea nu se realizează.</a:t>
            </a:r>
            <a:endParaRPr lang="en-US" dirty="0"/>
          </a:p>
          <a:p>
            <a:r>
              <a:rPr lang="en-US" dirty="0"/>
              <a:t>Wi-Fi </a:t>
            </a:r>
            <a:r>
              <a:rPr lang="ro-RO" dirty="0"/>
              <a:t>nu este suportat de această versiune software-ului.</a:t>
            </a:r>
            <a:endParaRPr lang="en-US" dirty="0"/>
          </a:p>
        </p:txBody>
      </p:sp>
      <p:pic>
        <p:nvPicPr>
          <p:cNvPr id="8" name="Picture 7" descr="Screen Shot 2019-12-21 at 11.48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5" y="1582934"/>
            <a:ext cx="4650154" cy="153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3963051"/>
            <a:ext cx="1640563" cy="1229221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214359" y="1901744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1829436" y="2214359"/>
            <a:ext cx="547744" cy="1748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1"/>
          </p:cNvCxnSpPr>
          <p:nvPr/>
        </p:nvCxnSpPr>
        <p:spPr>
          <a:xfrm flipH="1">
            <a:off x="188873" y="2058052"/>
            <a:ext cx="2025486" cy="1852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2012452" y="4271559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Screen Shot 2019-12-21 at 11.49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24" y="4093148"/>
            <a:ext cx="1292456" cy="969028"/>
          </a:xfrm>
          <a:prstGeom prst="rect">
            <a:avLst/>
          </a:prstGeom>
        </p:spPr>
      </p:pic>
      <p:pic>
        <p:nvPicPr>
          <p:cNvPr id="33" name="Picture 32" descr="Screen Shot 2019-12-21 at 11.59.1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99" y="4095023"/>
            <a:ext cx="1248094" cy="967153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855578" y="4271559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43938" y="4875749"/>
            <a:ext cx="433754" cy="1864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Screen Shot 2019-12-21 at 11.50.1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21" y="5550511"/>
            <a:ext cx="1487529" cy="115130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5400000">
            <a:off x="4743927" y="5003600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61033" y="5848764"/>
            <a:ext cx="433754" cy="1864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77500" lnSpcReduction="20000"/>
          </a:bodyPr>
          <a:lstStyle/>
          <a:p>
            <a:r>
              <a:rPr lang="ro-RO" sz="2000" dirty="0"/>
              <a:t>Această lecție de </a:t>
            </a:r>
            <a:r>
              <a:rPr lang="ro-RO" sz="2000" dirty="0" err="1"/>
              <a:t>Mindstorms</a:t>
            </a:r>
            <a:r>
              <a:rPr lang="ro-RO" sz="2000" dirty="0"/>
              <a:t>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Să învățăm cum operează </a:t>
            </a:r>
            <a:r>
              <a:rPr lang="ro-RO" dirty="0" err="1"/>
              <a:t>brick-ul</a:t>
            </a:r>
            <a:r>
              <a:rPr lang="ro-RO" dirty="0"/>
              <a:t> </a:t>
            </a:r>
            <a:r>
              <a:rPr lang="en-US" dirty="0"/>
              <a:t>EV3 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Să învățăm principalele componente ale software-ului</a:t>
            </a:r>
            <a:r>
              <a:rPr lang="en-US" dirty="0"/>
              <a:t> EV3 Classroom</a:t>
            </a:r>
            <a:r>
              <a:rPr lang="ro-RO" dirty="0"/>
              <a:t>. </a:t>
            </a:r>
            <a:r>
              <a:rPr lang="en-US" dirty="0" err="1"/>
              <a:t>Conect</a:t>
            </a:r>
            <a:r>
              <a:rPr lang="ro-RO" dirty="0" err="1"/>
              <a:t>area</a:t>
            </a:r>
            <a:r>
              <a:rPr lang="ro-RO" dirty="0"/>
              <a:t> la </a:t>
            </a:r>
            <a:r>
              <a:rPr lang="ro-RO" dirty="0" err="1"/>
              <a:t>brick-ul</a:t>
            </a:r>
            <a:r>
              <a:rPr lang="ro-RO" dirty="0"/>
              <a:t> </a:t>
            </a:r>
            <a:r>
              <a:rPr lang="en-US" dirty="0"/>
              <a:t>EV3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Această lecție utilizează Software-</a:t>
            </a:r>
            <a:r>
              <a:rPr lang="ro-RO" dirty="0" err="1"/>
              <a:t>ul</a:t>
            </a:r>
            <a:r>
              <a:rPr lang="ro-RO" dirty="0"/>
              <a:t> EV3 </a:t>
            </a:r>
            <a:r>
              <a:rPr lang="ro-RO" dirty="0" err="1"/>
              <a:t>Education</a:t>
            </a:r>
            <a:r>
              <a:rPr lang="ro-RO" dirty="0"/>
              <a:t> bazat pe </a:t>
            </a:r>
            <a:r>
              <a:rPr lang="ro-RO" dirty="0" err="1"/>
              <a:t>scratch</a:t>
            </a:r>
            <a:r>
              <a:rPr lang="en-US" dirty="0"/>
              <a:t> (EV3 Classroom). </a:t>
            </a:r>
            <a:r>
              <a:rPr lang="ro-RO" dirty="0"/>
              <a:t>Cu toate acestea, este aceeași versiune de retail.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Butoanele </a:t>
            </a:r>
            <a:r>
              <a:rPr lang="en-US" dirty="0"/>
              <a:t>“Brick</a:t>
            </a:r>
            <a:r>
              <a:rPr lang="ro-RO" dirty="0"/>
              <a:t>-ului</a:t>
            </a:r>
            <a:r>
              <a:rPr lang="en-US" dirty="0"/>
              <a:t>” 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ro-RO" dirty="0"/>
              <a:t>Înapoi</a:t>
            </a:r>
            <a:br>
              <a:rPr lang="en-US" dirty="0"/>
            </a:br>
            <a:r>
              <a:rPr lang="en-US" b="0" dirty="0"/>
              <a:t>Undo</a:t>
            </a:r>
            <a:br>
              <a:rPr lang="en-US" b="0" dirty="0"/>
            </a:br>
            <a:r>
              <a:rPr lang="en-US" b="0" dirty="0"/>
              <a:t>Stop Program</a:t>
            </a:r>
            <a:br>
              <a:rPr lang="en-US" b="0" dirty="0"/>
            </a:br>
            <a:r>
              <a:rPr lang="ro-RO" b="0" dirty="0"/>
              <a:t>Oprește robotul</a:t>
            </a:r>
            <a:endParaRPr lang="en-US" b="0" dirty="0"/>
          </a:p>
          <a:p>
            <a:pPr marL="569913" indent="-569913"/>
            <a:r>
              <a:rPr lang="en-US" dirty="0"/>
              <a:t>2 = </a:t>
            </a:r>
            <a:r>
              <a:rPr lang="ro-RO" dirty="0"/>
              <a:t>Buton central</a:t>
            </a:r>
            <a:br>
              <a:rPr lang="en-US" dirty="0"/>
            </a:br>
            <a:r>
              <a:rPr lang="en-US" b="0" dirty="0"/>
              <a:t>Select</a:t>
            </a:r>
            <a:r>
              <a:rPr lang="ro-RO" b="0" dirty="0" err="1"/>
              <a:t>ează</a:t>
            </a:r>
            <a:r>
              <a:rPr lang="ro-RO" b="0" dirty="0"/>
              <a:t> opțiuni</a:t>
            </a:r>
            <a:br>
              <a:rPr lang="en-US" b="0" dirty="0"/>
            </a:br>
            <a:r>
              <a:rPr lang="en-US" b="0" dirty="0"/>
              <a:t>Ru</a:t>
            </a:r>
            <a:r>
              <a:rPr lang="ro-RO" b="0" dirty="0" err="1"/>
              <a:t>lează</a:t>
            </a:r>
            <a:r>
              <a:rPr lang="ro-RO" b="0" dirty="0"/>
              <a:t> P</a:t>
            </a:r>
            <a:r>
              <a:rPr lang="en-US" b="0" dirty="0" err="1"/>
              <a:t>rogram</a:t>
            </a:r>
            <a:r>
              <a:rPr lang="ro-RO" b="0" dirty="0"/>
              <a:t>e</a:t>
            </a:r>
            <a:r>
              <a:rPr lang="en-US" b="0" dirty="0"/>
              <a:t>/Pro</a:t>
            </a:r>
            <a:r>
              <a:rPr lang="ro-RO" b="0" dirty="0"/>
              <a:t>i</a:t>
            </a:r>
            <a:r>
              <a:rPr lang="en-US" b="0" dirty="0" err="1"/>
              <a:t>ect</a:t>
            </a:r>
            <a:r>
              <a:rPr lang="ro-RO" b="0" dirty="0"/>
              <a:t>e</a:t>
            </a:r>
            <a:br>
              <a:rPr lang="en-US" b="0" dirty="0"/>
            </a:br>
            <a:r>
              <a:rPr lang="ro-RO" b="0" dirty="0"/>
              <a:t>Deschide robotul</a:t>
            </a:r>
            <a:endParaRPr lang="en-US" b="0" dirty="0"/>
          </a:p>
          <a:p>
            <a:pPr marL="569913" indent="-569913"/>
            <a:r>
              <a:rPr lang="en-US" dirty="0"/>
              <a:t>3 = L, R, Up, Down</a:t>
            </a:r>
            <a:r>
              <a:rPr lang="en-US" b="0" dirty="0"/>
              <a:t> </a:t>
            </a:r>
            <a:br>
              <a:rPr lang="en-US" b="0" dirty="0"/>
            </a:br>
            <a:r>
              <a:rPr lang="ro-RO" b="0" dirty="0"/>
              <a:t>Meniuri de navigare</a:t>
            </a:r>
            <a:endParaRPr lang="en-US" b="0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9" t="17910" r="35584" b="25023"/>
          <a:stretch/>
        </p:blipFill>
        <p:spPr>
          <a:xfrm>
            <a:off x="4537811" y="1410228"/>
            <a:ext cx="3342701" cy="48803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6" t="17842" r="35356" b="55999"/>
          <a:stretch/>
        </p:blipFill>
        <p:spPr>
          <a:xfrm>
            <a:off x="0" y="784997"/>
            <a:ext cx="4276755" cy="2862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ecranul</a:t>
            </a:r>
            <a:r>
              <a:rPr lang="en-US" sz="3200" dirty="0"/>
              <a:t> “Brick</a:t>
            </a:r>
            <a:r>
              <a:rPr lang="ro-RO" sz="3200" dirty="0"/>
              <a:t>-ului</a:t>
            </a:r>
            <a:r>
              <a:rPr lang="en-US" sz="3200" dirty="0"/>
              <a:t>” Screen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</a:t>
            </a:r>
            <a:r>
              <a:rPr lang="ro-RO" sz="2000" b="1" dirty="0"/>
              <a:t>-uri pe Ecran</a:t>
            </a:r>
            <a:endParaRPr lang="en-US" sz="2000" b="1" dirty="0"/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/>
              <a:t>Run Recent</a:t>
            </a:r>
            <a:br>
              <a:rPr lang="en-US" sz="2000" b="1" dirty="0"/>
            </a:br>
            <a:r>
              <a:rPr lang="ro-RO" sz="2000" dirty="0"/>
              <a:t>Găsește programele/Proiectele în care ai lucrat recent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marL="452438" indent="-452438" defTabSz="511175" eaLnBrk="1" hangingPunct="1"/>
            <a:r>
              <a:rPr lang="en-US" sz="2000" b="1" dirty="0"/>
              <a:t>2.  </a:t>
            </a:r>
            <a:r>
              <a:rPr lang="ro-RO" sz="2000" b="1" dirty="0"/>
              <a:t>Fișiere-Navigație</a:t>
            </a:r>
            <a:br>
              <a:rPr lang="en-US" sz="2000" b="1" dirty="0"/>
            </a:br>
            <a:r>
              <a:rPr lang="ro-RO" sz="2000" dirty="0"/>
              <a:t>Găsește toate programele din proiect 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3.  </a:t>
            </a:r>
            <a:r>
              <a:rPr lang="ro-RO" sz="2000" b="1" dirty="0"/>
              <a:t>Aplicațiile </a:t>
            </a:r>
            <a:r>
              <a:rPr lang="en-US" sz="2000" b="1" dirty="0"/>
              <a:t>Brick</a:t>
            </a:r>
            <a:r>
              <a:rPr lang="ro-RO" sz="2000" b="1" dirty="0"/>
              <a:t>-ului</a:t>
            </a:r>
            <a:br>
              <a:rPr lang="en-US" sz="2000" b="1" dirty="0"/>
            </a:br>
            <a:r>
              <a:rPr lang="ro-RO" sz="2000" dirty="0"/>
              <a:t>Porturile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4.  Set</a:t>
            </a:r>
            <a:r>
              <a:rPr lang="ro-RO" sz="2000" b="1" dirty="0" err="1"/>
              <a:t>ări</a:t>
            </a:r>
            <a:br>
              <a:rPr lang="en-US" sz="2000" b="1" dirty="0"/>
            </a:br>
            <a:r>
              <a:rPr lang="en-US" sz="2000" dirty="0"/>
              <a:t>Bluetooth, </a:t>
            </a:r>
            <a:r>
              <a:rPr lang="en-US" sz="2000" dirty="0" err="1"/>
              <a:t>Wifi</a:t>
            </a:r>
            <a:r>
              <a:rPr lang="en-US" sz="2000" dirty="0"/>
              <a:t>, </a:t>
            </a:r>
            <a:r>
              <a:rPr lang="en-US" sz="2000" dirty="0" err="1"/>
              <a:t>Volum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20" name="Oval 19"/>
          <p:cNvSpPr/>
          <p:nvPr/>
        </p:nvSpPr>
        <p:spPr>
          <a:xfrm>
            <a:off x="1120853" y="1915800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73677" y="1913315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270296" y="1915800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823121" y="1913315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  <a:r>
              <a:rPr lang="ro-RO" dirty="0"/>
              <a:t>uri</a:t>
            </a:r>
            <a:r>
              <a:rPr lang="en-US" dirty="0"/>
              <a:t>, Sen</a:t>
            </a:r>
            <a:r>
              <a:rPr lang="ro-RO" dirty="0"/>
              <a:t>zori</a:t>
            </a:r>
            <a:r>
              <a:rPr lang="en-US" dirty="0"/>
              <a:t>, moto</a:t>
            </a:r>
            <a:r>
              <a:rPr lang="ro-RO" dirty="0"/>
              <a:t>a</a:t>
            </a:r>
            <a:r>
              <a:rPr lang="en-US" dirty="0"/>
              <a:t>r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45"/>
            <a:ext cx="88265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  <a:r>
              <a:rPr lang="ro-RO" dirty="0"/>
              <a:t>urile</a:t>
            </a:r>
            <a:r>
              <a:rPr lang="en-US" dirty="0"/>
              <a:t> 1, 2, 3, 4 = Sen</a:t>
            </a:r>
            <a:r>
              <a:rPr lang="ro-RO" dirty="0"/>
              <a:t>zori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A, B, C, D = Moto</a:t>
            </a:r>
            <a:r>
              <a:rPr lang="ro-RO" dirty="0"/>
              <a:t>are</a:t>
            </a:r>
            <a:endParaRPr lang="en-US" dirty="0"/>
          </a:p>
          <a:p>
            <a:endParaRPr lang="en-US" dirty="0"/>
          </a:p>
          <a:p>
            <a:r>
              <a:rPr lang="ro-RO" dirty="0"/>
              <a:t>Setările de bază sunt</a:t>
            </a:r>
            <a:r>
              <a:rPr lang="en-US" dirty="0"/>
              <a:t> Motor </a:t>
            </a:r>
            <a:r>
              <a:rPr lang="ro-RO" dirty="0"/>
              <a:t>drept î</a:t>
            </a:r>
            <a:r>
              <a:rPr lang="en-US" dirty="0"/>
              <a:t>n C, Motor </a:t>
            </a:r>
            <a:r>
              <a:rPr lang="ro-RO" dirty="0"/>
              <a:t>stânga î</a:t>
            </a:r>
            <a:r>
              <a:rPr lang="en-US" dirty="0"/>
              <a:t>n B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setup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Classroom: </a:t>
            </a:r>
            <a:r>
              <a:rPr lang="ro-RO" dirty="0"/>
              <a:t>să începem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pic>
        <p:nvPicPr>
          <p:cNvPr id="5" name="Picture 4" descr="Screen Shot 2019-12-21 at 10.5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9" y="1400258"/>
            <a:ext cx="3286435" cy="2513948"/>
          </a:xfrm>
          <a:prstGeom prst="rect">
            <a:avLst/>
          </a:prstGeom>
        </p:spPr>
      </p:pic>
      <p:pic>
        <p:nvPicPr>
          <p:cNvPr id="6" name="Picture 5" descr="Screen Shot 2019-12-21 at 10.5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05" y="1400258"/>
            <a:ext cx="3307328" cy="2518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91281" y="2520460"/>
            <a:ext cx="377743" cy="40379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6604" y="3298090"/>
            <a:ext cx="941755" cy="403795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446" y="4500359"/>
            <a:ext cx="519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Urmărește pașii  de pe ecran și apoi apasă c</a:t>
            </a:r>
            <a:r>
              <a:rPr lang="en-US" dirty="0"/>
              <a:t>lick “START” </a:t>
            </a:r>
            <a:r>
              <a:rPr lang="ro-RO" dirty="0"/>
              <a:t>pentru a accesa mediu de programare.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057487" y="2305538"/>
            <a:ext cx="416821" cy="7880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9-12-21 at 10.5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" y="1157970"/>
            <a:ext cx="6056924" cy="4611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Classroom: </a:t>
            </a:r>
            <a:r>
              <a:rPr lang="ro-RO" dirty="0"/>
              <a:t>acasă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1090" y="3636940"/>
            <a:ext cx="1591585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Pornește un proiect nou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1090" y="1375269"/>
            <a:ext cx="1591585" cy="64633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Deschide/Salvează Proiect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086457" y="3960106"/>
            <a:ext cx="50246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266541" y="1698435"/>
            <a:ext cx="18445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19774" cy="1371600"/>
          </a:xfrm>
        </p:spPr>
        <p:txBody>
          <a:bodyPr/>
          <a:lstStyle/>
          <a:p>
            <a:r>
              <a:rPr lang="ro-RO" dirty="0"/>
              <a:t>Proiectele mele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 r="15203"/>
          <a:stretch/>
        </p:blipFill>
        <p:spPr>
          <a:xfrm>
            <a:off x="289285" y="1214609"/>
            <a:ext cx="5585996" cy="4535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7486" y="2012460"/>
            <a:ext cx="299591" cy="2995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8868" y="2279486"/>
            <a:ext cx="18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[1]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6585" y="5246502"/>
            <a:ext cx="1356283" cy="25184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2868" y="5187342"/>
            <a:ext cx="43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8359" y="1387527"/>
            <a:ext cx="2424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Proiectele mele arată o listă de proiecte pe care le-ați realizat.</a:t>
            </a:r>
            <a:endParaRPr lang="en-US" dirty="0"/>
          </a:p>
          <a:p>
            <a:endParaRPr lang="en-US" dirty="0"/>
          </a:p>
          <a:p>
            <a:r>
              <a:rPr lang="ro-RO" dirty="0"/>
              <a:t>Pentru a edita un proiect existent, apasă pe iconița de editare </a:t>
            </a:r>
            <a:r>
              <a:rPr lang="en-US" dirty="0"/>
              <a:t>[1] </a:t>
            </a:r>
            <a:r>
              <a:rPr lang="ro-RO" dirty="0"/>
              <a:t>și apoi selectează proiectul pe care dorești să-l modifici.</a:t>
            </a:r>
            <a:r>
              <a:rPr lang="en-US" dirty="0"/>
              <a:t> Select</a:t>
            </a:r>
            <a:r>
              <a:rPr lang="ro-RO" dirty="0" err="1"/>
              <a:t>ează</a:t>
            </a:r>
            <a:r>
              <a:rPr lang="ro-RO" dirty="0"/>
              <a:t> </a:t>
            </a:r>
            <a:r>
              <a:rPr lang="ro-RO" dirty="0" err="1"/>
              <a:t>actiunea</a:t>
            </a:r>
            <a:r>
              <a:rPr lang="ro-RO" dirty="0"/>
              <a:t> dorită</a:t>
            </a:r>
            <a:r>
              <a:rPr lang="en-US" dirty="0"/>
              <a:t> (</a:t>
            </a:r>
            <a:r>
              <a:rPr lang="ro-RO" dirty="0"/>
              <a:t>ștergere/multiplicare/renumire </a:t>
            </a:r>
            <a:r>
              <a:rPr lang="en-US" dirty="0"/>
              <a:t>[2].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5812" y="1572193"/>
            <a:ext cx="661103" cy="29959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1 at 11.02.2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"/>
          <a:stretch/>
        </p:blipFill>
        <p:spPr>
          <a:xfrm>
            <a:off x="426959" y="1324160"/>
            <a:ext cx="6654925" cy="5076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493467" cy="1371600"/>
          </a:xfrm>
        </p:spPr>
        <p:txBody>
          <a:bodyPr/>
          <a:lstStyle/>
          <a:p>
            <a:r>
              <a:rPr lang="ro-RO" dirty="0"/>
              <a:t>Proiect nou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57610" y="1591300"/>
            <a:ext cx="0" cy="6674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0563" y="2258705"/>
            <a:ext cx="191926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Opened 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8862" y="1266309"/>
            <a:ext cx="0" cy="2808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09781" y="1904762"/>
            <a:ext cx="222498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Properties </a:t>
            </a:r>
            <a:r>
              <a:rPr lang="en-US" sz="1100" dirty="0">
                <a:solidFill>
                  <a:schemeClr val="tx1"/>
                </a:solidFill>
              </a:rPr>
              <a:t>Rename Project or Move File to new location (i.e. Save 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959" y="896977"/>
            <a:ext cx="16662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to Home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075" y="1673240"/>
            <a:ext cx="15259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6200000" flipV="1">
            <a:off x="7472904" y="1120841"/>
            <a:ext cx="136179" cy="978699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0"/>
          </p:cNvCxnSpPr>
          <p:nvPr/>
        </p:nvCxnSpPr>
        <p:spPr>
          <a:xfrm rot="16200000" flipV="1">
            <a:off x="4127012" y="509500"/>
            <a:ext cx="362659" cy="242786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2F09FA6-6B45-4C58-AA72-DA9A11D3B63C}"/>
              </a:ext>
            </a:extLst>
          </p:cNvPr>
          <p:cNvSpPr/>
          <p:nvPr/>
        </p:nvSpPr>
        <p:spPr>
          <a:xfrm>
            <a:off x="690597" y="6190407"/>
            <a:ext cx="1402615" cy="2682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F928D-BDDC-4D2E-B145-AD668BD48BA7}"/>
              </a:ext>
            </a:extLst>
          </p:cNvPr>
          <p:cNvSpPr txBox="1"/>
          <p:nvPr/>
        </p:nvSpPr>
        <p:spPr>
          <a:xfrm>
            <a:off x="3136684" y="4795797"/>
            <a:ext cx="2974491" cy="11541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Toggle between showing all/fewer code blocks </a:t>
            </a:r>
          </a:p>
          <a:p>
            <a:pPr algn="ctr"/>
            <a:r>
              <a:rPr lang="en-US" sz="1100" dirty="0"/>
              <a:t>We highly recommend you click this so that it will show all the blocks – our lessons require this.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15582B-2755-41CD-95C3-8C838F453C9A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rot="10800000" flipV="1">
            <a:off x="2093212" y="5372878"/>
            <a:ext cx="1043472" cy="951652"/>
          </a:xfrm>
          <a:prstGeom prst="bentConnector3">
            <a:avLst>
              <a:gd name="adj1" fmla="val 5969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393</TotalTime>
  <Words>887</Words>
  <Application>Microsoft Office PowerPoint</Application>
  <PresentationFormat>Expunere pe ecran (4:3)</PresentationFormat>
  <Paragraphs>114</Paragraphs>
  <Slides>15</Slides>
  <Notes>4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beginner</vt:lpstr>
      <vt:lpstr>Custom Design</vt:lpstr>
      <vt:lpstr>Prezentare PowerPoint</vt:lpstr>
      <vt:lpstr>Obiectivele lecției</vt:lpstr>
      <vt:lpstr>Butoanele “Brick-ului” </vt:lpstr>
      <vt:lpstr>ecranul “Brick-ului” Screen</vt:lpstr>
      <vt:lpstr>Porturi, Senzori, motoare</vt:lpstr>
      <vt:lpstr>EV3 Classroom: să începem </vt:lpstr>
      <vt:lpstr>EV3 Classroom: acasă</vt:lpstr>
      <vt:lpstr>Proiectele mele</vt:lpstr>
      <vt:lpstr>Proiect nou</vt:lpstr>
      <vt:lpstr>Notă despre proiectele pentru utilizatorii ev3-g </vt:lpstr>
      <vt:lpstr>Planșa de programare</vt:lpstr>
      <vt:lpstr>Meniu HELP</vt:lpstr>
      <vt:lpstr>Paleta de block-uri</vt:lpstr>
      <vt:lpstr>Connectarea la brick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Diana Ganea</cp:lastModifiedBy>
  <cp:revision>72</cp:revision>
  <dcterms:created xsi:type="dcterms:W3CDTF">2016-07-04T02:35:12Z</dcterms:created>
  <dcterms:modified xsi:type="dcterms:W3CDTF">2023-08-31T13:28:57Z</dcterms:modified>
</cp:coreProperties>
</file>