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  <p:sldMasterId id="2147483701" r:id="rId3"/>
    <p:sldMasterId id="2147483713" r:id="rId4"/>
    <p:sldMasterId id="2147483725" r:id="rId5"/>
  </p:sldMasterIdLst>
  <p:notesMasterIdLst>
    <p:notesMasterId r:id="rId17"/>
  </p:notesMasterIdLst>
  <p:sldIdLst>
    <p:sldId id="267" r:id="rId6"/>
    <p:sldId id="266" r:id="rId7"/>
    <p:sldId id="257" r:id="rId8"/>
    <p:sldId id="261" r:id="rId9"/>
    <p:sldId id="262" r:id="rId10"/>
    <p:sldId id="268" r:id="rId11"/>
    <p:sldId id="269" r:id="rId12"/>
    <p:sldId id="270" r:id="rId13"/>
    <p:sldId id="264" r:id="rId14"/>
    <p:sldId id="265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5D82F-48E5-4C9D-99FE-3950BEE04EF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84B9A-62AB-42A9-B228-67B47A81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2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84B9A-62AB-42A9-B228-67B47A8143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2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7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84B9A-62AB-42A9-B228-67B47A8143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>
              <a:spcBef>
                <a:spcPct val="0"/>
              </a:spcBef>
            </a:pPr>
            <a:endParaRPr sz="4200">
              <a:solidFill>
                <a:prstClr val="white"/>
              </a:solidFill>
              <a:latin typeface="Corbel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16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55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>
              <a:spcBef>
                <a:spcPct val="0"/>
              </a:spcBef>
            </a:pPr>
            <a:endParaRPr sz="4200">
              <a:solidFill>
                <a:prstClr val="white"/>
              </a:solidFill>
              <a:latin typeface="Corbe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81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44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>
              <a:spcBef>
                <a:spcPct val="0"/>
              </a:spcBef>
            </a:pPr>
            <a:endParaRPr sz="42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411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>
              <a:spcBef>
                <a:spcPct val="0"/>
              </a:spcBef>
            </a:pPr>
            <a:endParaRPr sz="4200">
              <a:solidFill>
                <a:prstClr val="white"/>
              </a:solidFill>
              <a:latin typeface="Corbe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342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9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3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630779" cy="28209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By Sanjay and Arvind </a:t>
            </a:r>
            <a:r>
              <a:rPr lang="en-US" dirty="0" err="1">
                <a:solidFill>
                  <a:srgbClr val="000000"/>
                </a:solidFill>
              </a:rPr>
              <a:t>Seshan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14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6"/>
            <a:ext cx="5462337" cy="248706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57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</p:spTree>
    <p:extLst>
      <p:ext uri="{BB962C8B-B14F-4D97-AF65-F5344CB8AC3E}">
        <p14:creationId xmlns:p14="http://schemas.microsoft.com/office/powerpoint/2010/main" val="143302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73180"/>
            <a:ext cx="8574087" cy="4152984"/>
          </a:xfrm>
        </p:spPr>
        <p:txBody>
          <a:bodyPr/>
          <a:lstStyle>
            <a:lvl1pPr>
              <a:buClrTx/>
              <a:defRPr/>
            </a:lvl1pPr>
            <a:lvl2pPr>
              <a:buClr>
                <a:schemeClr val="tx1">
                  <a:lumMod val="65000"/>
                  <a:lumOff val="35000"/>
                </a:schemeClr>
              </a:buClr>
              <a:defRPr/>
            </a:lvl2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4163" y="526109"/>
            <a:ext cx="8574087" cy="967840"/>
          </a:xfrm>
          <a:noFill/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3412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84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65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247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40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8730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75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1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28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By Sanjay and Arvind </a:t>
            </a:r>
            <a:r>
              <a:rPr lang="en-US" dirty="0" err="1">
                <a:solidFill>
                  <a:srgbClr val="000000"/>
                </a:solidFill>
              </a:rPr>
              <a:t>Seshan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12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9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>
              <a:spcBef>
                <a:spcPct val="0"/>
              </a:spcBef>
            </a:pPr>
            <a:endParaRPr sz="42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1621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</p:spTree>
    <p:extLst>
      <p:ext uri="{BB962C8B-B14F-4D97-AF65-F5344CB8AC3E}">
        <p14:creationId xmlns:p14="http://schemas.microsoft.com/office/powerpoint/2010/main" val="22730907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1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221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104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172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76138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494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35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774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5CE407-6216-4202-80E4-A30DC2F709B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589964"/>
            <a:ext cx="49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</a:t>
            </a:r>
            <a:r>
              <a:rPr lang="en-US" sz="1800" dirty="0"/>
              <a:t>Cathy </a:t>
            </a:r>
            <a:r>
              <a:rPr lang="en-US" sz="1800" dirty="0" err="1"/>
              <a:t>Sarisky</a:t>
            </a:r>
            <a:r>
              <a:rPr lang="en-US" sz="1800" dirty="0"/>
              <a:t>, </a:t>
            </a:r>
          </a:p>
          <a:p>
            <a:pPr algn="ctr"/>
            <a:r>
              <a:rPr lang="en-US" sz="1800" dirty="0"/>
              <a:t>Sanjay Seshan,</a:t>
            </a:r>
            <a:r>
              <a:rPr lang="en-US" sz="1800" baseline="0" dirty="0"/>
              <a:t> and Arvind Seshan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>
              <a:spcBef>
                <a:spcPct val="0"/>
              </a:spcBef>
            </a:pPr>
            <a:endParaRPr sz="4200">
              <a:solidFill>
                <a:prstClr val="white"/>
              </a:solidFill>
              <a:latin typeface="Corbe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sz="3600">
                <a:solidFill>
                  <a:prstClr val="white"/>
                </a:solidFill>
                <a:sym typeface="Wingdings"/>
              </a:rPr>
              <a:t></a:t>
            </a:r>
            <a:endParaRPr sz="36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078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4908884" cy="2487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©2017 Cathy Sarisky. Shared with permission by EV3Lessons.com (5/2017)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162F1D00-BD13-4404-86B0-79703945A0A7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7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>
              <a:spcBef>
                <a:spcPct val="0"/>
              </a:spcBef>
            </a:pPr>
            <a:endParaRPr sz="4200">
              <a:solidFill>
                <a:prstClr val="white"/>
              </a:solidFill>
              <a:latin typeface="Corbe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sz="3600">
                <a:solidFill>
                  <a:prstClr val="white"/>
                </a:solidFill>
                <a:sym typeface="Wingdings"/>
              </a:rPr>
              <a:t></a:t>
            </a:r>
            <a:endParaRPr sz="36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3862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306" y="455773"/>
            <a:ext cx="8574087" cy="1133949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26109"/>
            <a:ext cx="8574087" cy="967840"/>
          </a:xfrm>
          <a:noFill/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1949116"/>
            <a:ext cx="3931920" cy="417704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1949116"/>
            <a:ext cx="3931920" cy="417704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3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5695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714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449388"/>
            <a:ext cx="3931920" cy="3676774"/>
          </a:xfrm>
        </p:spPr>
        <p:txBody>
          <a:bodyPr>
            <a:normAutofit/>
          </a:bodyPr>
          <a:lstStyle>
            <a:lvl1pPr>
              <a:buClrTx/>
              <a:defRPr sz="2200"/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714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449388"/>
            <a:ext cx="3931920" cy="3676774"/>
          </a:xfrm>
        </p:spPr>
        <p:txBody>
          <a:bodyPr>
            <a:normAutofit/>
          </a:bodyPr>
          <a:lstStyle>
            <a:lvl1pPr>
              <a:buClrTx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9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20" name="Rectangle 1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84163" y="526109"/>
            <a:ext cx="8574087" cy="967840"/>
          </a:xfrm>
          <a:noFill/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600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4163" y="526109"/>
            <a:ext cx="8574087" cy="967840"/>
          </a:xfrm>
          <a:noFill/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5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defTabSz="457200"/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defTabSz="457200"/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32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657600" cy="2303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E42E464-3EB8-43C8-8768-9E2AD4F497B7}" type="slidenum">
              <a:rPr lang="en-US">
                <a:solidFill>
                  <a:srgbClr val="000000"/>
                </a:solidFill>
              </a:rPr>
              <a:pPr defTabSz="45720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33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657600" cy="2303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E42E464-3EB8-43C8-8768-9E2AD4F497B7}" type="slidenum">
              <a:rPr lang="en-US">
                <a:solidFill>
                  <a:srgbClr val="000000"/>
                </a:solidFill>
              </a:rPr>
              <a:pPr defTabSz="45720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043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623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6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7Bqvk-uMLk&amp;feature=youtu.be" TargetMode="External"/><Relationship Id="rId2" Type="http://schemas.openxmlformats.org/officeDocument/2006/relationships/hyperlink" Target="http://drpineda.ca/using-nxt-light-sensor-in-ev3.html" TargetMode="Externa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en-us/mindstorms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27274" y="3379098"/>
            <a:ext cx="6868483" cy="632365"/>
          </a:xfrm>
        </p:spPr>
        <p:txBody>
          <a:bodyPr>
            <a:noAutofit/>
          </a:bodyPr>
          <a:lstStyle/>
          <a:p>
            <a:r>
              <a:rPr lang="ro-RO" dirty="0"/>
              <a:t>Senzorul de lumină </a:t>
            </a:r>
            <a:r>
              <a:rPr lang="en-US" dirty="0"/>
              <a:t>NXT </a:t>
            </a:r>
          </a:p>
          <a:p>
            <a:r>
              <a:rPr lang="ro-RO" dirty="0"/>
              <a:t>programat în </a:t>
            </a:r>
            <a:r>
              <a:rPr lang="en-US" dirty="0"/>
              <a:t>EV3-G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8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7" y="502046"/>
            <a:ext cx="8750674" cy="967840"/>
          </a:xfrm>
        </p:spPr>
        <p:txBody>
          <a:bodyPr>
            <a:normAutofit fontScale="90000"/>
          </a:bodyPr>
          <a:lstStyle/>
          <a:p>
            <a:r>
              <a:rPr lang="en-US" dirty="0"/>
              <a:t>Note</a:t>
            </a:r>
            <a:r>
              <a:rPr lang="ro-RO" dirty="0"/>
              <a:t> pentru profesori / antrenori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6047678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6339" y="1828800"/>
            <a:ext cx="7991044" cy="4297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Tx/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o-RO" dirty="0">
                <a:solidFill>
                  <a:schemeClr val="tx1"/>
                </a:solidFill>
              </a:rPr>
              <a:t>Ar fi fost bine dacă block-ul de sunet ar fi arătat ca un senzor de lumină și ar fi fost etichetat ca un senzor de lumină, dar copiii din clasa mea s-au adaptat destul de rapid. A fost mai ușor de explicat novicilor decât ar fi fost utilizarea valorilor brute. Instalarea block-ului de sunet înainte de ședințele cu copii vă scutesc de multe bătăi de cap.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ro-RO" dirty="0">
                <a:solidFill>
                  <a:schemeClr val="tx1"/>
                </a:solidFill>
              </a:rPr>
              <a:t>Pentru alte opțiuni, pentru aceia care ar dori să urmeze alte căi de utilizare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ro-RO" dirty="0">
                <a:solidFill>
                  <a:schemeClr val="tx1"/>
                </a:solidFill>
              </a:rPr>
              <a:t>Senzorii de lumină </a:t>
            </a:r>
            <a:r>
              <a:rPr lang="en-US" dirty="0">
                <a:solidFill>
                  <a:schemeClr val="tx1"/>
                </a:solidFill>
              </a:rPr>
              <a:t>“NXT </a:t>
            </a:r>
            <a:r>
              <a:rPr lang="ro-RO" dirty="0">
                <a:solidFill>
                  <a:schemeClr val="tx1"/>
                </a:solidFill>
              </a:rPr>
              <a:t>în tutorialul </a:t>
            </a:r>
            <a:r>
              <a:rPr lang="en-US" dirty="0">
                <a:solidFill>
                  <a:schemeClr val="tx1"/>
                </a:solidFill>
              </a:rPr>
              <a:t>EV3 tutorial” </a:t>
            </a:r>
            <a:r>
              <a:rPr lang="ro-RO" dirty="0">
                <a:solidFill>
                  <a:schemeClr val="tx1"/>
                </a:solidFill>
              </a:rPr>
              <a:t>pe</a:t>
            </a:r>
            <a:r>
              <a:rPr lang="en-US" dirty="0">
                <a:solidFill>
                  <a:schemeClr val="tx1"/>
                </a:solidFill>
              </a:rPr>
              <a:t> EV3lessons.com</a:t>
            </a:r>
          </a:p>
          <a:p>
            <a:r>
              <a:rPr lang="en-US" dirty="0" err="1">
                <a:solidFill>
                  <a:schemeClr val="tx1"/>
                </a:solidFill>
              </a:rPr>
              <a:t>Calibra</a:t>
            </a:r>
            <a:r>
              <a:rPr lang="ro-RO" dirty="0">
                <a:solidFill>
                  <a:schemeClr val="tx1"/>
                </a:solidFill>
              </a:rPr>
              <a:t>rea senzorului de lumină (încă folosește block-ul de sunet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http://drpineda.ca/using-nxt-light-sensor-in-ev3.html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https://www.youtube.com/watch?v=I7Bqvk-uMLk&amp;feature=youtu.be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6564" y="6492875"/>
            <a:ext cx="4908884" cy="248707"/>
          </a:xfrm>
        </p:spPr>
        <p:txBody>
          <a:bodyPr/>
          <a:lstStyle/>
          <a:p>
            <a:r>
              <a:rPr lang="fr-FR"/>
              <a:t>©2017 Cathy Sarisky. Shared with permission by EV3Lessons.com (5/2017)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59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ro-RO" sz="1800" dirty="0"/>
              <a:t>Acest tutorial a fost realizat de </a:t>
            </a:r>
            <a:r>
              <a:rPr lang="en-US" sz="1800" dirty="0"/>
              <a:t>Cathy </a:t>
            </a:r>
            <a:r>
              <a:rPr lang="en-US" sz="1800" dirty="0" err="1"/>
              <a:t>Sarisky</a:t>
            </a:r>
            <a:r>
              <a:rPr lang="en-US" sz="1800" dirty="0"/>
              <a:t>. Slide</a:t>
            </a:r>
            <a:r>
              <a:rPr lang="ro-RO" sz="1800" dirty="0"/>
              <a:t>-urile au fost modificate și slide-uri adiționale au fost adăugate de </a:t>
            </a:r>
            <a:r>
              <a:rPr lang="en-US" sz="1800" dirty="0"/>
              <a:t>Sanjay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en-US" sz="1800" dirty="0"/>
              <a:t>.</a:t>
            </a:r>
            <a:endParaRPr lang="ro-RO" sz="1800" dirty="0"/>
          </a:p>
          <a:p>
            <a:pPr marL="342900" indent="-342900">
              <a:buFont typeface="Arial"/>
              <a:buChar char="•"/>
            </a:pPr>
            <a:r>
              <a:rPr lang="ro-RO" sz="1800" dirty="0"/>
              <a:t>Mai multe lecții sunt disponibile pe ev3lessons.com</a:t>
            </a:r>
          </a:p>
          <a:p>
            <a:pPr marL="342900" indent="-342900">
              <a:buFont typeface="Arial"/>
              <a:buChar char="•"/>
            </a:pPr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br>
              <a:rPr lang="en-US" sz="1800" b="0" dirty="0"/>
            </a:br>
            <a:endParaRPr lang="en-US" sz="1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br>
              <a:rPr lang="en-US" altLang="en-US" sz="1600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This work is licensed under a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>
                <a:solidFill>
                  <a:srgbClr val="000000"/>
                </a:solidFill>
              </a:rPr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91134" y="337319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8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02046"/>
            <a:ext cx="8574087" cy="967840"/>
          </a:xfrm>
        </p:spPr>
        <p:txBody>
          <a:bodyPr>
            <a:normAutofit/>
          </a:bodyPr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8574086" cy="2554778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dirty="0"/>
              <a:t>Învățăm cum să utilizăm senzorul de lumină </a:t>
            </a:r>
            <a:r>
              <a:rPr lang="en-US" dirty="0"/>
              <a:t>NXT </a:t>
            </a:r>
            <a:r>
              <a:rPr lang="ro-RO" dirty="0"/>
              <a:t>cu un brick de N</a:t>
            </a:r>
            <a:r>
              <a:rPr lang="en-US" dirty="0"/>
              <a:t>XT </a:t>
            </a:r>
            <a:r>
              <a:rPr lang="ro-RO" dirty="0"/>
              <a:t>utilizând programarea </a:t>
            </a:r>
            <a:r>
              <a:rPr lang="en-US" dirty="0"/>
              <a:t>EV3-G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4932947" cy="297002"/>
          </a:xfrm>
        </p:spPr>
        <p:txBody>
          <a:bodyPr/>
          <a:lstStyle/>
          <a:p>
            <a:r>
              <a:rPr lang="fr-FR" dirty="0">
                <a:solidFill>
                  <a:prstClr val="white">
                    <a:lumMod val="65000"/>
                  </a:prstClr>
                </a:solidFill>
              </a:rPr>
              <a:t>©2017 Cathy </a:t>
            </a:r>
            <a:r>
              <a:rPr lang="fr-FR" dirty="0" err="1">
                <a:solidFill>
                  <a:prstClr val="white">
                    <a:lumMod val="65000"/>
                  </a:prstClr>
                </a:solidFill>
              </a:rPr>
              <a:t>Sarisky</a:t>
            </a:r>
            <a:r>
              <a:rPr lang="fr-FR" dirty="0">
                <a:solidFill>
                  <a:prstClr val="white">
                    <a:lumMod val="65000"/>
                  </a:prstClr>
                </a:solidFill>
              </a:rPr>
              <a:t>. </a:t>
            </a:r>
            <a:r>
              <a:rPr lang="fr-FR" dirty="0" err="1">
                <a:solidFill>
                  <a:prstClr val="white">
                    <a:lumMod val="65000"/>
                  </a:prstClr>
                </a:solidFill>
              </a:rPr>
              <a:t>Shared</a:t>
            </a:r>
            <a:r>
              <a:rPr lang="fr-FR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fr-FR" dirty="0" err="1">
                <a:solidFill>
                  <a:prstClr val="white">
                    <a:lumMod val="65000"/>
                  </a:prstClr>
                </a:solidFill>
              </a:rPr>
              <a:t>with</a:t>
            </a:r>
            <a:r>
              <a:rPr lang="fr-FR" dirty="0">
                <a:solidFill>
                  <a:prstClr val="white">
                    <a:lumMod val="65000"/>
                  </a:prstClr>
                </a:solidFill>
              </a:rPr>
              <a:t> permission by EV3Lessons.com (5/2017)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40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02046"/>
            <a:ext cx="8574087" cy="967840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ro-RO" dirty="0"/>
              <a:t>tilizarea unui senzor de lumină cu N</a:t>
            </a:r>
            <a:r>
              <a:rPr lang="en-US" dirty="0"/>
              <a:t>XT </a:t>
            </a:r>
            <a:r>
              <a:rPr lang="ro-RO" dirty="0"/>
              <a:t>î</a:t>
            </a:r>
            <a:r>
              <a:rPr lang="en-US" dirty="0"/>
              <a:t>n EV3-g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6047678" cy="3992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dirty="0"/>
              <a:t>Cum putem face ca un senzor de lumină NXT să fie programat cu software-ul </a:t>
            </a:r>
            <a:r>
              <a:rPr lang="en-US" dirty="0"/>
              <a:t>EV3 </a:t>
            </a:r>
            <a:r>
              <a:rPr lang="ro-RO" dirty="0"/>
              <a:t>și un brick NXT</a:t>
            </a:r>
            <a:r>
              <a:rPr lang="en-US" dirty="0"/>
              <a:t>?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err="1"/>
              <a:t>Pret</a:t>
            </a:r>
            <a:r>
              <a:rPr lang="ro-RO" dirty="0"/>
              <a:t>i</a:t>
            </a:r>
            <a:r>
              <a:rPr lang="en-US" dirty="0" err="1"/>
              <a:t>nd</a:t>
            </a:r>
            <a:r>
              <a:rPr lang="ro-RO" dirty="0"/>
              <a:t>e ca e un senzor de sunet</a:t>
            </a:r>
            <a:r>
              <a:rPr lang="en-US" dirty="0"/>
              <a:t> (Beginner)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U</a:t>
            </a:r>
            <a:r>
              <a:rPr lang="ro-RO" dirty="0"/>
              <a:t>tilizează block-ul </a:t>
            </a:r>
            <a:r>
              <a:rPr lang="en-US" dirty="0"/>
              <a:t>Sensor (Advanced)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ro-RO" dirty="0"/>
              <a:t>Această lecție va acoperi nivelul de începător.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26" name="Picture 2" descr="Image result for nxt light s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41" y="2560319"/>
            <a:ext cx="2605239" cy="195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©2017 Cathy Sarisky. Shared with permission by EV3Lessons.com (5/2017)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24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243" y="424455"/>
            <a:ext cx="8245475" cy="13716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ro-RO" dirty="0"/>
              <a:t>escărcarea block-ului de sunet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ro-RO" b="0" dirty="0"/>
              <a:t>Block-ul senzorului de sunet se poate descărca de pe site-ul </a:t>
            </a:r>
            <a:r>
              <a:rPr lang="en-US" b="0" dirty="0"/>
              <a:t>LEGO.com:</a:t>
            </a:r>
          </a:p>
          <a:p>
            <a:pPr marL="635508" lvl="1" indent="-342900">
              <a:buFont typeface="Arial"/>
              <a:buChar char="•"/>
            </a:pPr>
            <a:r>
              <a:rPr lang="en-US" dirty="0">
                <a:hlinkClick r:id="rId3"/>
              </a:rPr>
              <a:t>http://www.lego.com/en-us/mindstorms/downloads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D</a:t>
            </a:r>
            <a:r>
              <a:rPr lang="ro-RO" b="0" dirty="0"/>
              <a:t>escarcă block-ul utilizând lecția </a:t>
            </a:r>
            <a:r>
              <a:rPr lang="en-US" b="0" dirty="0"/>
              <a:t>“Importing Additional Blocks” </a:t>
            </a:r>
            <a:r>
              <a:rPr lang="ro-RO" b="0" dirty="0"/>
              <a:t>î</a:t>
            </a:r>
            <a:r>
              <a:rPr lang="en-US" b="0" dirty="0"/>
              <a:t>n </a:t>
            </a:r>
            <a:r>
              <a:rPr lang="ro-RO" b="0" dirty="0"/>
              <a:t>capitolul </a:t>
            </a:r>
            <a:r>
              <a:rPr lang="en-US" b="0" dirty="0"/>
              <a:t>Beginner </a:t>
            </a:r>
            <a:r>
              <a:rPr lang="ro-RO" b="0" dirty="0"/>
              <a:t>î</a:t>
            </a:r>
            <a:r>
              <a:rPr lang="en-US" b="0" dirty="0"/>
              <a:t>n EV3Lessons.com</a:t>
            </a:r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Not</a:t>
            </a:r>
            <a:r>
              <a:rPr lang="ro-RO" b="0" dirty="0"/>
              <a:t>ă</a:t>
            </a:r>
            <a:r>
              <a:rPr lang="en-US" b="0" dirty="0"/>
              <a:t>: </a:t>
            </a:r>
            <a:r>
              <a:rPr lang="ro-RO" b="0" dirty="0"/>
              <a:t>Dacă utilizezi software-ul </a:t>
            </a:r>
            <a:r>
              <a:rPr lang="en-US" b="0" dirty="0"/>
              <a:t>EDU, block</a:t>
            </a:r>
            <a:r>
              <a:rPr lang="ro-RO" b="0" dirty="0"/>
              <a:t>-ul va fi deja în paleta de comenzi.</a:t>
            </a:r>
            <a:endParaRPr lang="en-US" b="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57199" y="6492876"/>
            <a:ext cx="7810901" cy="248706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3173" y="4327685"/>
            <a:ext cx="2086862" cy="1798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3629" y="1707584"/>
            <a:ext cx="4379089" cy="22749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06375" y="3678796"/>
            <a:ext cx="1358153" cy="29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6017" y="3031840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375" y="4527341"/>
            <a:ext cx="1941373" cy="15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1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24" y="247916"/>
            <a:ext cx="8574087" cy="1486235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ro-RO" dirty="0"/>
              <a:t>tilizarea senzorului de lumină cu block-ul senzorului de sunet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6047678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6564" y="1886552"/>
            <a:ext cx="8235798" cy="4392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Tx/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/>
              <a:t>O</a:t>
            </a:r>
            <a:r>
              <a:rPr lang="ro-RO" dirty="0"/>
              <a:t>dată ce instalezi block-ul senzorului de sunet, poți selecta senzorul de sunet în orice ,,loop</a:t>
            </a:r>
            <a:r>
              <a:rPr lang="en-US" dirty="0"/>
              <a:t>’’, </a:t>
            </a:r>
            <a:r>
              <a:rPr lang="ro-RO" dirty="0"/>
              <a:t>,,</a:t>
            </a:r>
            <a:r>
              <a:rPr lang="en-US" dirty="0"/>
              <a:t>switch’’, </a:t>
            </a:r>
            <a:r>
              <a:rPr lang="en-US" dirty="0" err="1"/>
              <a:t>sau</a:t>
            </a:r>
            <a:r>
              <a:rPr lang="en-US" dirty="0"/>
              <a:t> ,,wait block’’.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Senzorul</a:t>
            </a:r>
            <a:r>
              <a:rPr lang="en-US" dirty="0"/>
              <a:t> de “</a:t>
            </a:r>
            <a:r>
              <a:rPr lang="en-US" dirty="0" err="1"/>
              <a:t>sunet</a:t>
            </a:r>
            <a:r>
              <a:rPr lang="en-US" dirty="0"/>
              <a:t>” are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set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: </a:t>
            </a:r>
          </a:p>
          <a:p>
            <a:pPr>
              <a:buFont typeface="Arial" charset="0"/>
              <a:buChar char="•"/>
            </a:pPr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modul </a:t>
            </a:r>
            <a:r>
              <a:rPr lang="en-US" dirty="0"/>
              <a:t>dB, </a:t>
            </a:r>
            <a:r>
              <a:rPr lang="ro-RO" dirty="0"/>
              <a:t>se va aprinde lumina roșie și va măsura intensitatea luminii refectate</a:t>
            </a:r>
            <a:r>
              <a:rPr lang="en-US" dirty="0"/>
              <a:t>. (Reflected light mode)</a:t>
            </a:r>
            <a:r>
              <a:rPr lang="ro-RO" dirty="0"/>
              <a:t>. O lumină roșie este emisă de senzor atunci când acesta este utilizat în modul d</a:t>
            </a:r>
            <a:r>
              <a:rPr lang="en-US" dirty="0"/>
              <a:t>B.  </a:t>
            </a:r>
            <a:r>
              <a:rPr lang="ro-RO" dirty="0"/>
              <a:t>Suprafețele albe vor genera o citire cu valori mari </a:t>
            </a:r>
            <a:r>
              <a:rPr lang="en-US" dirty="0"/>
              <a:t>(~70).  </a:t>
            </a:r>
            <a:r>
              <a:rPr lang="ro-RO" dirty="0"/>
              <a:t>Suprafețele negre vor genera citiri cu valori mici </a:t>
            </a:r>
            <a:r>
              <a:rPr lang="en-US" dirty="0"/>
              <a:t>(~20).</a:t>
            </a:r>
          </a:p>
          <a:p>
            <a:pPr>
              <a:buFont typeface="Arial" charset="0"/>
              <a:buChar char="•"/>
            </a:pPr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modul </a:t>
            </a:r>
            <a:r>
              <a:rPr lang="en-US" dirty="0" err="1"/>
              <a:t>dBa</a:t>
            </a:r>
            <a:r>
              <a:rPr lang="en-US" dirty="0"/>
              <a:t>, </a:t>
            </a:r>
            <a:r>
              <a:rPr lang="ro-RO" dirty="0"/>
              <a:t>dacă se alege opțiunea de</a:t>
            </a:r>
            <a:r>
              <a:rPr lang="en-US" dirty="0"/>
              <a:t> </a:t>
            </a:r>
            <a:r>
              <a:rPr lang="en-US" i="1" dirty="0"/>
              <a:t>ambient</a:t>
            </a:r>
            <a:r>
              <a:rPr lang="en-US" dirty="0"/>
              <a:t> light. (Ambient Light Mode) </a:t>
            </a:r>
            <a:r>
              <a:rPr lang="ro-RO" dirty="0"/>
              <a:t>lumina roșie nu va mai fi pornită.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ro-RO" dirty="0"/>
              <a:t>Nu te îngrijora că trebuie să utilizezi block-ul senzorului de sunet</a:t>
            </a:r>
            <a:r>
              <a:rPr lang="en-US" dirty="0"/>
              <a:t> </a:t>
            </a:r>
            <a:r>
              <a:rPr lang="ro-RO" dirty="0"/>
              <a:t>în programul tău, când de fapt ai un senzor de lumini conectat.</a:t>
            </a:r>
            <a:r>
              <a:rPr lang="en-US" dirty="0"/>
              <a:t>  </a:t>
            </a:r>
            <a:r>
              <a:rPr lang="ro-RO" dirty="0"/>
              <a:t>Totul e bine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©2017 Cathy Sarisky. Shared with permission by EV3Lessons.com (5/2017)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01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exemplu</a:t>
            </a:r>
            <a:r>
              <a:rPr lang="en-US" dirty="0"/>
              <a:t>: </a:t>
            </a:r>
            <a:r>
              <a:rPr lang="ro-RO" dirty="0"/>
              <a:t>citirea senzorului de culoare și afișare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6" t="15808" r="37928" b="29833"/>
          <a:stretch/>
        </p:blipFill>
        <p:spPr>
          <a:xfrm>
            <a:off x="168211" y="1285553"/>
            <a:ext cx="7329865" cy="52734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©2017 Cathy Sarisky. Shared with permission by EV3Lessons.com (5/2017)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9934" y="1956612"/>
            <a:ext cx="408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Modul Intensitatea luminii reflectate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31072" y="4347391"/>
            <a:ext cx="417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Modul Lumină ambientală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4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5" y="152718"/>
            <a:ext cx="8523380" cy="634872"/>
          </a:xfrm>
        </p:spPr>
        <p:txBody>
          <a:bodyPr>
            <a:normAutofit/>
          </a:bodyPr>
          <a:lstStyle/>
          <a:p>
            <a:r>
              <a:rPr lang="ro-RO" sz="3200" dirty="0"/>
              <a:t>Provocare senzorul de culoare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787590"/>
            <a:ext cx="3668498" cy="5443818"/>
          </a:xfrm>
        </p:spPr>
        <p:txBody>
          <a:bodyPr>
            <a:normAutofit fontScale="85000" lnSpcReduction="10000"/>
          </a:bodyPr>
          <a:lstStyle/>
          <a:p>
            <a:r>
              <a:rPr lang="ro-RO" b="0" dirty="0"/>
              <a:t>Acum că știi să utilizezi senzorul de culoare </a:t>
            </a:r>
            <a:r>
              <a:rPr lang="en-US" b="0" dirty="0"/>
              <a:t>NXT, </a:t>
            </a:r>
            <a:r>
              <a:rPr lang="ro-RO" b="0" dirty="0"/>
              <a:t>îl poți folosi pentru a mișca robotul până la linia neagră, utilizând senzorul</a:t>
            </a:r>
            <a:r>
              <a:rPr lang="en-US" b="0" dirty="0"/>
              <a:t>?</a:t>
            </a:r>
          </a:p>
          <a:p>
            <a:r>
              <a:rPr lang="ro-RO" b="0" dirty="0"/>
              <a:t>Pasul</a:t>
            </a:r>
            <a:r>
              <a:rPr lang="en-US" b="0" dirty="0"/>
              <a:t> 1: U</a:t>
            </a:r>
            <a:r>
              <a:rPr lang="ro-RO" b="0" dirty="0"/>
              <a:t>tilizează ,,W</a:t>
            </a:r>
            <a:r>
              <a:rPr lang="en-US" b="0" dirty="0" err="1"/>
              <a:t>ait</a:t>
            </a:r>
            <a:r>
              <a:rPr lang="en-US" b="0" dirty="0"/>
              <a:t> For NXT Sound Sensor (NXT Light)</a:t>
            </a:r>
            <a:r>
              <a:rPr lang="ro-RO" b="0" dirty="0"/>
              <a:t>.</a:t>
            </a:r>
            <a:endParaRPr lang="en-US" b="0" dirty="0"/>
          </a:p>
          <a:p>
            <a:r>
              <a:rPr lang="ro-RO" b="0" dirty="0"/>
              <a:t>Pasul</a:t>
            </a:r>
            <a:r>
              <a:rPr lang="en-US" b="0" dirty="0"/>
              <a:t> 2: U</a:t>
            </a:r>
            <a:r>
              <a:rPr lang="ro-RO" b="0" dirty="0"/>
              <a:t>tilizează block-ul senzor </a:t>
            </a:r>
            <a:r>
              <a:rPr lang="en-US" b="0" dirty="0"/>
              <a:t>NXT </a:t>
            </a:r>
            <a:r>
              <a:rPr lang="ro-RO" b="0" dirty="0"/>
              <a:t>de sunet în modul </a:t>
            </a:r>
            <a:r>
              <a:rPr lang="en-US" b="0" dirty="0"/>
              <a:t>dB</a:t>
            </a:r>
            <a:r>
              <a:rPr lang="ro-RO" b="0" dirty="0"/>
              <a:t>.</a:t>
            </a:r>
            <a:endParaRPr lang="en-US" b="0" dirty="0"/>
          </a:p>
          <a:p>
            <a:r>
              <a:rPr lang="ro-RO" b="0" dirty="0"/>
              <a:t>Pasul</a:t>
            </a:r>
            <a:r>
              <a:rPr lang="en-US" b="0" dirty="0"/>
              <a:t> 3: </a:t>
            </a:r>
            <a:r>
              <a:rPr lang="ro-RO" b="0" dirty="0"/>
              <a:t>Pentru a ști ce valoare să folosești</a:t>
            </a:r>
            <a:r>
              <a:rPr lang="en-US" b="0" dirty="0"/>
              <a:t>, </a:t>
            </a:r>
            <a:r>
              <a:rPr lang="ro-RO" b="0" dirty="0"/>
              <a:t>poți utiliza </a:t>
            </a:r>
            <a:r>
              <a:rPr lang="en-US" b="0" dirty="0"/>
              <a:t>Port View </a:t>
            </a:r>
            <a:r>
              <a:rPr lang="ro-RO" b="0" dirty="0"/>
              <a:t>pentru a determina ce citește senzorul de lumină </a:t>
            </a:r>
            <a:r>
              <a:rPr lang="en-US" b="0" dirty="0"/>
              <a:t>NXT </a:t>
            </a:r>
            <a:r>
              <a:rPr lang="ro-RO" b="0" dirty="0"/>
              <a:t>pentru negru</a:t>
            </a:r>
            <a:r>
              <a:rPr lang="en-US" b="0" dirty="0"/>
              <a:t> (</a:t>
            </a:r>
            <a:r>
              <a:rPr lang="ro-RO" b="0" dirty="0"/>
              <a:t>vezi lecția </a:t>
            </a:r>
            <a:r>
              <a:rPr lang="en-US" b="0" dirty="0"/>
              <a:t>”Port View” </a:t>
            </a:r>
            <a:r>
              <a:rPr lang="ro-RO" b="0" dirty="0"/>
              <a:t>în capitolul</a:t>
            </a:r>
            <a:r>
              <a:rPr lang="en-US" b="0" dirty="0"/>
              <a:t> Beginner </a:t>
            </a:r>
            <a:r>
              <a:rPr lang="ro-RO" b="0" dirty="0"/>
              <a:t>î</a:t>
            </a:r>
            <a:r>
              <a:rPr lang="en-US" b="0" dirty="0"/>
              <a:t>n EV3Lessons.com. </a:t>
            </a:r>
            <a:r>
              <a:rPr lang="ro-RO" b="0" dirty="0"/>
              <a:t>Observă că NXT, este numit</a:t>
            </a:r>
            <a:r>
              <a:rPr lang="en-US" b="0" dirty="0"/>
              <a:t> “View </a:t>
            </a:r>
            <a:r>
              <a:rPr lang="en-US" b="0" dirty="0">
                <a:sym typeface="Wingdings"/>
              </a:rPr>
              <a:t> Light</a:t>
            </a:r>
            <a:r>
              <a:rPr lang="en-US" b="0" dirty="0"/>
              <a:t>”)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ro-RO" b="0" dirty="0">
                <a:solidFill>
                  <a:srgbClr val="FF0000"/>
                </a:solidFill>
              </a:rPr>
              <a:t>Indiciu</a:t>
            </a:r>
            <a:r>
              <a:rPr lang="en-US" b="0" dirty="0">
                <a:solidFill>
                  <a:srgbClr val="FF0000"/>
                </a:solidFill>
              </a:rPr>
              <a:t>: </a:t>
            </a:r>
            <a:r>
              <a:rPr lang="ro-RO" b="0" dirty="0">
                <a:solidFill>
                  <a:srgbClr val="FF0000"/>
                </a:solidFill>
              </a:rPr>
              <a:t>Vei utiliza ,,M</a:t>
            </a:r>
            <a:r>
              <a:rPr lang="en-US" b="0" dirty="0" err="1">
                <a:solidFill>
                  <a:srgbClr val="FF0000"/>
                </a:solidFill>
              </a:rPr>
              <a:t>ove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Steerin</a:t>
            </a:r>
            <a:r>
              <a:rPr lang="ro-RO" b="0" dirty="0">
                <a:solidFill>
                  <a:srgbClr val="FF0000"/>
                </a:solidFill>
              </a:rPr>
              <a:t>g</a:t>
            </a:r>
            <a:r>
              <a:rPr lang="en-US" b="0" dirty="0">
                <a:solidFill>
                  <a:srgbClr val="FF0000"/>
                </a:solidFill>
              </a:rPr>
              <a:t>’’ (g</a:t>
            </a:r>
            <a:r>
              <a:rPr lang="ro-RO" b="0" dirty="0">
                <a:solidFill>
                  <a:srgbClr val="FF0000"/>
                </a:solidFill>
              </a:rPr>
              <a:t>ândește-te la </a:t>
            </a:r>
            <a:r>
              <a:rPr lang="en-US" b="0" dirty="0">
                <a:solidFill>
                  <a:srgbClr val="FF0000"/>
                </a:solidFill>
              </a:rPr>
              <a:t>motor on </a:t>
            </a:r>
            <a:r>
              <a:rPr lang="ro-RO" b="0" dirty="0">
                <a:solidFill>
                  <a:srgbClr val="FF0000"/>
                </a:solidFill>
              </a:rPr>
              <a:t>și</a:t>
            </a:r>
            <a:r>
              <a:rPr lang="en-US" b="0" dirty="0">
                <a:solidFill>
                  <a:srgbClr val="FF0000"/>
                </a:solidFill>
              </a:rPr>
              <a:t> off) </a:t>
            </a:r>
            <a:r>
              <a:rPr lang="ro-RO" b="0" dirty="0">
                <a:solidFill>
                  <a:srgbClr val="FF0000"/>
                </a:solidFill>
              </a:rPr>
              <a:t>și</a:t>
            </a:r>
            <a:r>
              <a:rPr lang="en-US" b="0" dirty="0">
                <a:solidFill>
                  <a:srgbClr val="FF0000"/>
                </a:solidFill>
              </a:rPr>
              <a:t> Wait for “Color”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72"/>
          <a:stretch/>
        </p:blipFill>
        <p:spPr>
          <a:xfrm>
            <a:off x="4430855" y="5158615"/>
            <a:ext cx="2910494" cy="1217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25342" r="50379" b="17809"/>
          <a:stretch/>
        </p:blipFill>
        <p:spPr>
          <a:xfrm>
            <a:off x="4430855" y="904008"/>
            <a:ext cx="3283356" cy="398749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flipV="1">
            <a:off x="6816435" y="3890358"/>
            <a:ext cx="1151947" cy="38238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02046"/>
            <a:ext cx="8574087" cy="967840"/>
          </a:xfrm>
        </p:spPr>
        <p:txBody>
          <a:bodyPr>
            <a:normAutofit fontScale="90000"/>
          </a:bodyPr>
          <a:lstStyle/>
          <a:p>
            <a:r>
              <a:rPr lang="ro-RO" dirty="0"/>
              <a:t>Provocarea senzorul de culoare – soluția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25057" y="2107978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125057" y="5794987"/>
            <a:ext cx="932751" cy="0"/>
          </a:xfrm>
          <a:prstGeom prst="line">
            <a:avLst/>
          </a:prstGeom>
          <a:ln w="76200" cmpd="sng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492696" y="2308504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6512" y="1619486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29673" y="5981276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76091" y="3235472"/>
            <a:ext cx="168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Steering</a:t>
            </a:r>
          </a:p>
          <a:p>
            <a:r>
              <a:rPr lang="en-US" dirty="0"/>
              <a:t>Set</a:t>
            </a:r>
            <a:r>
              <a:rPr lang="ro-RO" dirty="0"/>
              <a:t>at pe</a:t>
            </a:r>
            <a:r>
              <a:rPr lang="en-US" dirty="0"/>
              <a:t> “OFF” </a:t>
            </a:r>
            <a:r>
              <a:rPr lang="ro-RO" dirty="0"/>
              <a:t>cu</a:t>
            </a:r>
            <a:r>
              <a:rPr lang="en-US" dirty="0"/>
              <a:t> BRAKE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6824" y="3212884"/>
            <a:ext cx="168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Steering</a:t>
            </a:r>
          </a:p>
          <a:p>
            <a:r>
              <a:rPr lang="en-US" dirty="0"/>
              <a:t>Set</a:t>
            </a:r>
            <a:r>
              <a:rPr lang="ro-RO" dirty="0"/>
              <a:t>at pe</a:t>
            </a:r>
            <a:r>
              <a:rPr lang="en-US" dirty="0"/>
              <a:t> “ON”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09455" y="3230405"/>
            <a:ext cx="2066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 until Color </a:t>
            </a:r>
            <a:r>
              <a:rPr lang="ro-RO" dirty="0"/>
              <a:t>este negru</a:t>
            </a:r>
            <a:r>
              <a:rPr lang="en-US" dirty="0"/>
              <a:t> (</a:t>
            </a:r>
            <a:r>
              <a:rPr lang="ro-RO" dirty="0"/>
              <a:t>valorile </a:t>
            </a:r>
            <a:r>
              <a:rPr lang="en-US" dirty="0"/>
              <a:t>&lt;40 </a:t>
            </a:r>
            <a:r>
              <a:rPr lang="en-US" dirty="0" err="1"/>
              <a:t>determin</a:t>
            </a:r>
            <a:r>
              <a:rPr lang="ro-RO" dirty="0"/>
              <a:t>ate utilizând </a:t>
            </a:r>
            <a:r>
              <a:rPr lang="en-US" dirty="0"/>
              <a:t>View)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2" t="26807" r="48364" b="61608"/>
          <a:stretch/>
        </p:blipFill>
        <p:spPr>
          <a:xfrm>
            <a:off x="284163" y="2048035"/>
            <a:ext cx="6416841" cy="12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02046"/>
            <a:ext cx="8574087" cy="967840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ro-RO" dirty="0"/>
              <a:t>tilizarea senzorului de lumină </a:t>
            </a:r>
            <a:r>
              <a:rPr lang="en-US" dirty="0"/>
              <a:t>NXT </a:t>
            </a:r>
            <a:r>
              <a:rPr lang="ro-RO" dirty="0"/>
              <a:t>cu alte programe ev3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6047678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1365" y="1595718"/>
            <a:ext cx="8510997" cy="468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Tx/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Când putem substitui un senzor</a:t>
            </a:r>
            <a:r>
              <a:rPr lang="en-US" dirty="0"/>
              <a:t> “</a:t>
            </a:r>
            <a:r>
              <a:rPr lang="ro-RO" dirty="0"/>
              <a:t>de sunet</a:t>
            </a:r>
            <a:r>
              <a:rPr lang="en-US" dirty="0"/>
              <a:t>” (</a:t>
            </a:r>
            <a:r>
              <a:rPr lang="ro-RO" dirty="0"/>
              <a:t>de fapt de lumină</a:t>
            </a:r>
            <a:r>
              <a:rPr lang="en-US" dirty="0"/>
              <a:t>) </a:t>
            </a:r>
            <a:r>
              <a:rPr lang="ro-RO" dirty="0"/>
              <a:t>cu un senzor de culoare într-un program scris în </a:t>
            </a:r>
            <a:r>
              <a:rPr lang="en-US" dirty="0"/>
              <a:t>EV3?</a:t>
            </a:r>
          </a:p>
          <a:p>
            <a:pPr marL="803275" lvl="1" indent="-342900"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FF0000"/>
                </a:solidFill>
              </a:rPr>
              <a:t>Când senzorul trebuie să deosebească întunericul de lumină.</a:t>
            </a:r>
            <a:endParaRPr lang="en-US" dirty="0">
              <a:solidFill>
                <a:srgbClr val="FF0000"/>
              </a:solidFill>
            </a:endParaRPr>
          </a:p>
          <a:p>
            <a:pPr marL="803275" lvl="1" indent="-342900"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FF0000"/>
                </a:solidFill>
              </a:rPr>
              <a:t>Când culorile citite separat oferă consistență la diferite citiri.</a:t>
            </a:r>
            <a:endParaRPr lang="en-US" dirty="0">
              <a:solidFill>
                <a:srgbClr val="FF0000"/>
              </a:solidFill>
            </a:endParaRPr>
          </a:p>
          <a:p>
            <a:pPr marL="803275" lvl="1" indent="-342900"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FF0000"/>
                </a:solidFill>
              </a:rPr>
              <a:t>Oprește la o linie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ro-RO" dirty="0">
                <a:solidFill>
                  <a:srgbClr val="FF0000"/>
                </a:solidFill>
              </a:rPr>
              <a:t>urmărește o linie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ro-RO" dirty="0">
                <a:solidFill>
                  <a:srgbClr val="FF0000"/>
                </a:solidFill>
              </a:rPr>
              <a:t>și ocolirea unei linii nu sunt o problemă.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o-RO" dirty="0">
                <a:solidFill>
                  <a:srgbClr val="FF0000"/>
                </a:solidFill>
              </a:rPr>
              <a:t>Urmărirea doar a liniilor verzi va fi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o-RO" dirty="0">
                <a:solidFill>
                  <a:srgbClr val="FF0000"/>
                </a:solidFill>
              </a:rPr>
              <a:t>grea, </a:t>
            </a:r>
            <a:r>
              <a:rPr lang="en-US" dirty="0" err="1">
                <a:solidFill>
                  <a:srgbClr val="FF0000"/>
                </a:solidFill>
              </a:rPr>
              <a:t>dac</a:t>
            </a:r>
            <a:r>
              <a:rPr lang="ro-RO" dirty="0">
                <a:solidFill>
                  <a:srgbClr val="FF0000"/>
                </a:solidFill>
              </a:rPr>
              <a:t>ă nu chiar imposibilă.</a:t>
            </a:r>
            <a:endParaRPr lang="en-US" dirty="0">
              <a:solidFill>
                <a:srgbClr val="FF0000"/>
              </a:solidFill>
            </a:endParaRPr>
          </a:p>
          <a:p>
            <a:pPr marL="80327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ro-RO" dirty="0">
                <a:solidFill>
                  <a:srgbClr val="FF0000"/>
                </a:solidFill>
              </a:rPr>
              <a:t>ă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o-RO" dirty="0">
                <a:solidFill>
                  <a:srgbClr val="FF0000"/>
                </a:solidFill>
              </a:rPr>
              <a:t>Pentru a învăța să utilizezi senzorul de lumină </a:t>
            </a:r>
            <a:r>
              <a:rPr lang="en-US" dirty="0">
                <a:solidFill>
                  <a:srgbClr val="FF0000"/>
                </a:solidFill>
              </a:rPr>
              <a:t>NXT </a:t>
            </a:r>
            <a:r>
              <a:rPr lang="ro-RO" dirty="0">
                <a:solidFill>
                  <a:srgbClr val="FF0000"/>
                </a:solidFill>
              </a:rPr>
              <a:t>pentru a urmări o linie, vezi lecția ,,</a:t>
            </a:r>
            <a:r>
              <a:rPr lang="en-US" dirty="0">
                <a:solidFill>
                  <a:srgbClr val="FF0000"/>
                </a:solidFill>
              </a:rPr>
              <a:t>Line Following’’ pe EV3Lesson.com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©2017 Cathy Sarisky. Shared with permission by EV3Lessons.com (5/2017)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32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2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4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1023</Words>
  <Application>Microsoft Office PowerPoint</Application>
  <PresentationFormat>On-screen Show (4:3)</PresentationFormat>
  <Paragraphs>84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Corbel</vt:lpstr>
      <vt:lpstr>Helvetica Neue</vt:lpstr>
      <vt:lpstr>Wingdings</vt:lpstr>
      <vt:lpstr>Spectrum</vt:lpstr>
      <vt:lpstr>1_beginner</vt:lpstr>
      <vt:lpstr>2_beginner</vt:lpstr>
      <vt:lpstr>beginner</vt:lpstr>
      <vt:lpstr>Custom Design</vt:lpstr>
      <vt:lpstr>BEGINNER PROGRAMMING LESSON</vt:lpstr>
      <vt:lpstr>Obiectivele lecției</vt:lpstr>
      <vt:lpstr>Utilizarea unui senzor de lumină cu NXT în EV3-g</vt:lpstr>
      <vt:lpstr>Descărcarea block-ului de sunet</vt:lpstr>
      <vt:lpstr>Utilizarea senzorului de lumină cu block-ul senzorului de sunet</vt:lpstr>
      <vt:lpstr>exemplu: citirea senzorului de culoare și afișare</vt:lpstr>
      <vt:lpstr>Provocare senzorul de culoare</vt:lpstr>
      <vt:lpstr>Provocarea senzorul de culoare – soluția</vt:lpstr>
      <vt:lpstr>Utilizarea senzorului de lumină NXT cu alte programe ev3</vt:lpstr>
      <vt:lpstr>Note pentru profesori / antrenori</vt:lpstr>
      <vt:lpstr>Credits</vt:lpstr>
    </vt:vector>
  </TitlesOfParts>
  <Company>Roanoke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light sensor with NXT in EV3-g</dc:title>
  <dc:creator>Sarisky, Catherine</dc:creator>
  <cp:lastModifiedBy>Adnim</cp:lastModifiedBy>
  <cp:revision>37</cp:revision>
  <dcterms:created xsi:type="dcterms:W3CDTF">2017-05-03T19:13:50Z</dcterms:created>
  <dcterms:modified xsi:type="dcterms:W3CDTF">2023-09-12T19:42:52Z</dcterms:modified>
</cp:coreProperties>
</file>