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3"/>
  </p:notesMasterIdLst>
  <p:handoutMasterIdLst>
    <p:handoutMasterId r:id="rId14"/>
  </p:handoutMasterIdLst>
  <p:sldIdLst>
    <p:sldId id="413" r:id="rId3"/>
    <p:sldId id="414" r:id="rId4"/>
    <p:sldId id="419" r:id="rId5"/>
    <p:sldId id="417" r:id="rId6"/>
    <p:sldId id="420" r:id="rId7"/>
    <p:sldId id="421" r:id="rId8"/>
    <p:sldId id="423" r:id="rId9"/>
    <p:sldId id="424" r:id="rId10"/>
    <p:sldId id="422" r:id="rId11"/>
    <p:sldId id="40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7" autoAdjust="0"/>
    <p:restoredTop sz="95680" autoAdjust="0"/>
  </p:normalViewPr>
  <p:slideViewPr>
    <p:cSldViewPr snapToGrid="0" snapToObjects="1">
      <p:cViewPr varScale="1">
        <p:scale>
          <a:sx n="97" d="100"/>
          <a:sy n="97" d="100"/>
        </p:scale>
        <p:origin x="9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6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60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5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3893-0AB3-3144-B1A5-428828A4F52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50A6-DCF1-DB46-A226-35EA54E043D1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B5EA-C41E-DE45-8F5B-DEB933571C6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1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921D-9292-D04A-B362-3CAEED75F654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4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13E9-E42D-174A-8D51-FC87FF30815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76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39CCA-6B25-C84E-8998-F7ADACA259E0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B2D5-CFE7-4640-BA54-58C8502496C8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1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31834-EFAF-0948-8590-B457D64CADE2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64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88A-5FA9-3B44-9611-568FD9C3EA88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6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D6B5-F518-A242-9E60-309D7B731463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4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6759F-ABEE-B44E-879D-DF207EF23A6C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CD5B-83D0-5F40-95C1-FAD7EB084CE0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888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827E-9D88-2241-8BFE-8AA43A5C009E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3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BE04-BBC1-FE42-8791-7340AFEF1B56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0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565C-8711-D740-AC21-5B3014C4B52C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E534-106C-9C4E-907E-EF10BA0FC4E4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</p:spTree>
    <p:extLst>
      <p:ext uri="{BB962C8B-B14F-4D97-AF65-F5344CB8AC3E}">
        <p14:creationId xmlns:p14="http://schemas.microsoft.com/office/powerpoint/2010/main" val="189629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A879-29A5-D541-9ABB-657FEE9DFC79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574D-5B2B-D94D-94B5-70259B49B54C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E316-010A-1141-B041-857109FA4A19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0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9574-A2BB-DC46-B5B9-23217A2C98B3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9C3B-28E4-594F-8C9A-51A07D3FF73A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5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C143-7307-C241-B6C2-EA2CC18A3197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684FD6B-8BE3-A04D-9696-21C92ECFCA53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EV3Lessons.com, 2017, (Last edit: 4/07/2017)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25E65-5C8A-864B-857E-EECBEA0416D2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EV3Lessons.com, 2017, (Last edit: 4/07/2017)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dwater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/>
              <a:t>Mai multe provocări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BEGINNER PROGRAMMING LESSON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65" y="439032"/>
            <a:ext cx="8245475" cy="1371600"/>
          </a:xfrm>
        </p:spPr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65" y="1304135"/>
            <a:ext cx="8245474" cy="4526375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ro-RO" sz="1800" dirty="0"/>
              <a:t>Provocările din acest tutorial este creat de T</a:t>
            </a:r>
            <a:r>
              <a:rPr lang="en-US" sz="1800" dirty="0" err="1"/>
              <a:t>hom</a:t>
            </a:r>
            <a:r>
              <a:rPr lang="en-US" sz="1800" dirty="0"/>
              <a:t> Gibson (https://thomgibson.com/)</a:t>
            </a:r>
          </a:p>
          <a:p>
            <a:pPr marL="342900" indent="-342900">
              <a:buFont typeface="Arial"/>
              <a:buChar char="•"/>
            </a:pPr>
            <a:r>
              <a:rPr lang="ro-RO" sz="1800" dirty="0"/>
              <a:t>Materialul a fost compilat și modificat puțin de </a:t>
            </a:r>
            <a:r>
              <a:rPr lang="en-US" sz="1800" dirty="0"/>
              <a:t>Sanjay </a:t>
            </a:r>
            <a:r>
              <a:rPr lang="en-US" sz="1800" dirty="0" err="1"/>
              <a:t>Seshan</a:t>
            </a:r>
            <a:r>
              <a:rPr lang="en-US" sz="1800" dirty="0"/>
              <a:t> </a:t>
            </a:r>
            <a:r>
              <a:rPr lang="ro-RO" sz="1800" dirty="0"/>
              <a:t>și</a:t>
            </a:r>
            <a:r>
              <a:rPr lang="en-US" sz="1800" dirty="0"/>
              <a:t> Arvind </a:t>
            </a:r>
            <a:r>
              <a:rPr lang="en-US" sz="1800" dirty="0" err="1"/>
              <a:t>Seshan</a:t>
            </a:r>
            <a:endParaRPr lang="ro-RO" sz="1800" dirty="0"/>
          </a:p>
          <a:p>
            <a:pPr marL="342900" indent="-342900">
              <a:buFont typeface="Arial"/>
              <a:buChar char="•"/>
            </a:pPr>
            <a:r>
              <a:rPr lang="ro-RO" sz="1800" dirty="0"/>
              <a:t>Mai multe lecții sunt disponibile pe ev3lessons.com</a:t>
            </a:r>
          </a:p>
          <a:p>
            <a:pPr marL="342900" indent="-342900">
              <a:buFont typeface="Arial"/>
              <a:buChar char="•"/>
            </a:pPr>
            <a:r>
              <a:rPr lang="ro-RO" sz="1800" dirty="0"/>
              <a:t>Această lecție a fost tradusă în limba română de echipa de robotică FTC – ROSOPHIA #21455 RO20.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494666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8595" y="394307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74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73" y="107107"/>
            <a:ext cx="8245475" cy="1371600"/>
          </a:xfrm>
        </p:spPr>
        <p:txBody>
          <a:bodyPr>
            <a:normAutofit/>
          </a:bodyPr>
          <a:lstStyle/>
          <a:p>
            <a:r>
              <a:rPr lang="ro-RO" sz="3200" dirty="0"/>
              <a:t>Provocările din această lecție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1" y="951644"/>
            <a:ext cx="3876677" cy="5265006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1500" b="0" dirty="0"/>
              <a:t>Anul trecut, am dat peste un set foarte bun de video-uri la un profesor al unei echipe din Texas.</a:t>
            </a:r>
            <a:r>
              <a:rPr lang="en-US" sz="1500" b="0" dirty="0"/>
              <a:t>  </a:t>
            </a:r>
          </a:p>
          <a:p>
            <a:pPr marL="342900" indent="-342900">
              <a:buFont typeface="Arial" charset="0"/>
              <a:buChar char="•"/>
            </a:pPr>
            <a:r>
              <a:rPr lang="ro-RO" sz="1500" b="0" dirty="0"/>
              <a:t>El a utilizat lecțiile </a:t>
            </a:r>
            <a:r>
              <a:rPr lang="en-US" sz="1500" b="0" dirty="0"/>
              <a:t>EV3</a:t>
            </a:r>
            <a:r>
              <a:rPr lang="ro-RO" sz="1500" b="0" dirty="0"/>
              <a:t> și le-a compilat pentru propriile proiecte și idei.</a:t>
            </a:r>
            <a:r>
              <a:rPr lang="en-US" sz="1500" b="0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sz="1500" b="0" dirty="0"/>
              <a:t>Acest tutorial este o colecție de provocări create de </a:t>
            </a:r>
            <a:r>
              <a:rPr lang="en-US" sz="1500" b="0" dirty="0"/>
              <a:t>Thom Gibson </a:t>
            </a:r>
            <a:r>
              <a:rPr lang="ro-RO" sz="1500" b="0" dirty="0"/>
              <a:t>de la</a:t>
            </a:r>
            <a:r>
              <a:rPr lang="en-US" sz="1500" b="0" dirty="0"/>
              <a:t> </a:t>
            </a:r>
            <a:r>
              <a:rPr lang="en-US" sz="1500" b="0" dirty="0">
                <a:hlinkClick r:id="rId3"/>
              </a:rPr>
              <a:t>Headwaters School</a:t>
            </a:r>
            <a:r>
              <a:rPr lang="en-US" sz="1500" b="0" dirty="0"/>
              <a:t> in Austin, Texas, USA</a:t>
            </a:r>
          </a:p>
          <a:p>
            <a:pPr marL="342900" indent="-342900">
              <a:buFont typeface="Arial" charset="0"/>
              <a:buChar char="•"/>
            </a:pPr>
            <a:r>
              <a:rPr lang="ro-RO" sz="1500" b="0" dirty="0"/>
              <a:t>Aceste provocări sunt reproduse aici cu permisiunea sa. Va rugăm să-l apreciați pe</a:t>
            </a:r>
            <a:r>
              <a:rPr lang="en-US" sz="1500" b="0" dirty="0"/>
              <a:t> Thom Gibson </a:t>
            </a:r>
            <a:r>
              <a:rPr lang="ro-RO" sz="1500" b="0" dirty="0"/>
              <a:t>pentru munca sa.</a:t>
            </a:r>
            <a:endParaRPr lang="en-US" sz="1500" b="0" dirty="0"/>
          </a:p>
          <a:p>
            <a:pPr marL="342900" indent="-342900">
              <a:buFont typeface="Arial" charset="0"/>
              <a:buChar char="•"/>
            </a:pPr>
            <a:r>
              <a:rPr lang="ro-RO" sz="1500" b="0" dirty="0"/>
              <a:t>Pentru fiecare provocare</a:t>
            </a:r>
            <a:r>
              <a:rPr lang="en-US" sz="1500" b="0" dirty="0"/>
              <a:t>, Mr. Gibson </a:t>
            </a:r>
            <a:r>
              <a:rPr lang="ro-RO" sz="1500" b="0" dirty="0"/>
              <a:t>pune la dispoziție o descriere a cerințelor, grilă de punctaj a proiectului ca și o fișă de reflecție pentru fiecare.</a:t>
            </a:r>
            <a:endParaRPr lang="en-US" sz="1500" b="0" dirty="0"/>
          </a:p>
          <a:p>
            <a:pPr marL="342900" indent="-342900">
              <a:buFont typeface="Arial" charset="0"/>
              <a:buChar char="•"/>
            </a:pPr>
            <a:r>
              <a:rPr lang="en-US" sz="1500" b="0" dirty="0"/>
              <a:t>Link</a:t>
            </a:r>
            <a:r>
              <a:rPr lang="ro-RO" sz="1500" b="0" dirty="0"/>
              <a:t>-urile pentru video-urile de la clasa d-lui </a:t>
            </a:r>
            <a:r>
              <a:rPr lang="en-US" sz="1500" b="0" dirty="0"/>
              <a:t>Mr. Gibson’s </a:t>
            </a:r>
            <a:r>
              <a:rPr lang="ro-RO" sz="1500" b="0" dirty="0"/>
              <a:t>au fost de asemenea puse la dispoziție pentru inspirație.</a:t>
            </a:r>
            <a:endParaRPr lang="en-US" sz="15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511" y="1332645"/>
            <a:ext cx="4050872" cy="40508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6511" y="5461615"/>
            <a:ext cx="4034239" cy="37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Thom Gibson</a:t>
            </a:r>
          </a:p>
        </p:txBody>
      </p:sp>
    </p:spTree>
    <p:extLst>
      <p:ext uri="{BB962C8B-B14F-4D97-AF65-F5344CB8AC3E}">
        <p14:creationId xmlns:p14="http://schemas.microsoft.com/office/powerpoint/2010/main" val="2945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 fontScale="90000"/>
          </a:bodyPr>
          <a:lstStyle/>
          <a:p>
            <a:r>
              <a:rPr lang="ro-RO" dirty="0"/>
              <a:t>Proiectul căutătorul de aur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2017, (Last edit: 4/07/2017)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2006" y="1927066"/>
            <a:ext cx="4476308" cy="29871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Găsește 3 piese plasate aleatoriu pe o foaie de hârtie galbenă, așezată pe o masă, utilizând senzorul de culoare fără ca robotul să cadă de pe masă.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sz="1400" i="1" dirty="0"/>
              <a:t>Observație din</a:t>
            </a:r>
            <a:r>
              <a:rPr lang="en-US" sz="1400" i="1" dirty="0"/>
              <a:t> EV3Lessons: </a:t>
            </a:r>
            <a:r>
              <a:rPr lang="ro-RO" sz="1400" i="1" dirty="0"/>
              <a:t>Este o bună idee să testezi dacă hârtia colorată este ușor recunoscută de senzor. Cu cât mai aproape este culoarea de cea a </a:t>
            </a:r>
            <a:r>
              <a:rPr lang="en-US" sz="1400" i="1" dirty="0"/>
              <a:t>LEGO</a:t>
            </a:r>
            <a:r>
              <a:rPr lang="ro-RO" sz="1400" i="1" dirty="0"/>
              <a:t> cu atât mai bine. Am aflat că mai degrabă copiii folosesc hărtii de culori mai vii, acestea funcționează mai bine cu senzorul </a:t>
            </a:r>
            <a:r>
              <a:rPr lang="en-US" sz="1400" i="1" dirty="0"/>
              <a:t> EV3. </a:t>
            </a:r>
            <a:r>
              <a:rPr lang="ro-RO" sz="1400" i="1" dirty="0"/>
              <a:t>Poți folosi </a:t>
            </a:r>
            <a:r>
              <a:rPr lang="en-US" sz="1400" i="1" dirty="0"/>
              <a:t>Port View </a:t>
            </a:r>
            <a:r>
              <a:rPr lang="ro-RO" sz="1400" i="1" dirty="0"/>
              <a:t>pentru a verifica hârtia.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339701" y="1176468"/>
            <a:ext cx="27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u="sng" dirty="0"/>
              <a:t>Cerințele proiectului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72139" y="5932967"/>
            <a:ext cx="63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</a:t>
            </a:r>
            <a:r>
              <a:rPr lang="ro-RO" dirty="0"/>
              <a:t> de</a:t>
            </a:r>
            <a:r>
              <a:rPr lang="en-US" dirty="0"/>
              <a:t> Thom Gibson (</a:t>
            </a:r>
            <a:r>
              <a:rPr lang="ro-RO" dirty="0"/>
              <a:t>puțin modificat de </a:t>
            </a:r>
            <a:r>
              <a:rPr lang="en-US" dirty="0"/>
              <a:t>EV3Lessons)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9720" y="4490360"/>
            <a:ext cx="4231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Videos:</a:t>
            </a:r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/8LnsCfJbRFY</a:t>
            </a:r>
          </a:p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/_4kJwx6QzGU</a:t>
            </a:r>
          </a:p>
        </p:txBody>
      </p:sp>
      <p:sp>
        <p:nvSpPr>
          <p:cNvPr id="7" name="Rectangle 6"/>
          <p:cNvSpPr/>
          <p:nvPr/>
        </p:nvSpPr>
        <p:spPr>
          <a:xfrm>
            <a:off x="7495422" y="2454432"/>
            <a:ext cx="425302" cy="3289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15247" y="1470614"/>
            <a:ext cx="425302" cy="3289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28391" y="3369788"/>
            <a:ext cx="425302" cy="3289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C000"/>
                </a:solidFill>
              </a:ln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5256" y="1285947"/>
            <a:ext cx="2636874" cy="29949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Grila de punctaj a căutătorului de aur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750" y="6132376"/>
            <a:ext cx="63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</a:t>
            </a:r>
            <a:r>
              <a:rPr lang="ro-RO" dirty="0"/>
              <a:t> de</a:t>
            </a:r>
            <a:r>
              <a:rPr lang="en-US" dirty="0"/>
              <a:t> Thom Gibson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89340" y="5733534"/>
            <a:ext cx="39541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/>
              <a:t>/20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2D6F5F-3CA3-892C-1B35-286DB6E2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88476"/>
              </p:ext>
            </p:extLst>
          </p:nvPr>
        </p:nvGraphicFramePr>
        <p:xfrm>
          <a:off x="886100" y="1069511"/>
          <a:ext cx="6700948" cy="44837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3687">
                  <a:extLst>
                    <a:ext uri="{9D8B030D-6E8A-4147-A177-3AD203B41FA5}">
                      <a16:colId xmlns:a16="http://schemas.microsoft.com/office/drawing/2014/main" val="812828026"/>
                    </a:ext>
                  </a:extLst>
                </a:gridCol>
                <a:gridCol w="1340867">
                  <a:extLst>
                    <a:ext uri="{9D8B030D-6E8A-4147-A177-3AD203B41FA5}">
                      <a16:colId xmlns:a16="http://schemas.microsoft.com/office/drawing/2014/main" val="2970636481"/>
                    </a:ext>
                  </a:extLst>
                </a:gridCol>
                <a:gridCol w="1218970">
                  <a:extLst>
                    <a:ext uri="{9D8B030D-6E8A-4147-A177-3AD203B41FA5}">
                      <a16:colId xmlns:a16="http://schemas.microsoft.com/office/drawing/2014/main" val="1763211385"/>
                    </a:ext>
                  </a:extLst>
                </a:gridCol>
                <a:gridCol w="1218970">
                  <a:extLst>
                    <a:ext uri="{9D8B030D-6E8A-4147-A177-3AD203B41FA5}">
                      <a16:colId xmlns:a16="http://schemas.microsoft.com/office/drawing/2014/main" val="1917136833"/>
                    </a:ext>
                  </a:extLst>
                </a:gridCol>
                <a:gridCol w="1218970">
                  <a:extLst>
                    <a:ext uri="{9D8B030D-6E8A-4147-A177-3AD203B41FA5}">
                      <a16:colId xmlns:a16="http://schemas.microsoft.com/office/drawing/2014/main" val="2001933046"/>
                    </a:ext>
                  </a:extLst>
                </a:gridCol>
                <a:gridCol w="609484">
                  <a:extLst>
                    <a:ext uri="{9D8B030D-6E8A-4147-A177-3AD203B41FA5}">
                      <a16:colId xmlns:a16="http://schemas.microsoft.com/office/drawing/2014/main" val="2490761686"/>
                    </a:ext>
                  </a:extLst>
                </a:gridCol>
              </a:tblGrid>
              <a:tr h="1509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CATEGORIE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SCOR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extLst>
                  <a:ext uri="{0D108BD9-81ED-4DB2-BD59-A6C34878D82A}">
                    <a16:rowId xmlns:a16="http://schemas.microsoft.com/office/drawing/2014/main" val="1770518982"/>
                  </a:ext>
                </a:extLst>
              </a:tr>
              <a:tr h="782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SENZORI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Au fost utilizate senzorul de atingere, butoanele brick-ului, senzorul de culoare.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Doar două elemente au fost utilizate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Doar un element a fost utilizat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Niciunu dintre aceste elemente nu s-au folosit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extLst>
                  <a:ext uri="{0D108BD9-81ED-4DB2-BD59-A6C34878D82A}">
                    <a16:rowId xmlns:a16="http://schemas.microsoft.com/office/drawing/2014/main" val="2448415455"/>
                  </a:ext>
                </a:extLst>
              </a:tr>
              <a:tr h="4668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ECRAN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Sunt încorporate lumini, sunete, text și imagini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Doar 3 elemente de ecran încorporate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Doar 2 elemente de ecran încorporate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Unu sau mai puține elemente încorporate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extLst>
                  <a:ext uri="{0D108BD9-81ED-4DB2-BD59-A6C34878D82A}">
                    <a16:rowId xmlns:a16="http://schemas.microsoft.com/office/drawing/2014/main" val="4008573503"/>
                  </a:ext>
                </a:extLst>
              </a:tr>
              <a:tr h="125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AUR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Robotul găsește toate cele 3 elemente de aur (și anunță) și este capabil să ajungă pe margine fără să cadă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Robotul este capabil să găsească 2 elemente de aur  (și anunță) și este capabil să ajungă pe margine fără să cadă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Robotul găsește cel puțin o piesă dar cade de pe masă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Robotul nu găsește nicio piesă și cade de pe masă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extLst>
                  <a:ext uri="{0D108BD9-81ED-4DB2-BD59-A6C34878D82A}">
                    <a16:rowId xmlns:a16="http://schemas.microsoft.com/office/drawing/2014/main" val="1162780774"/>
                  </a:ext>
                </a:extLst>
              </a:tr>
              <a:tr h="4668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LOOP/SWITCH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Ambele SWITCH și LOOP fac codul să fie mai eficient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Doar un LOOP sau un SWITCH este folosit în cod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Niciun SWITCH și LOOP nu este folosit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extLst>
                  <a:ext uri="{0D108BD9-81ED-4DB2-BD59-A6C34878D82A}">
                    <a16:rowId xmlns:a16="http://schemas.microsoft.com/office/drawing/2014/main" val="4017665514"/>
                  </a:ext>
                </a:extLst>
              </a:tr>
              <a:tr h="10986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REFLECȚIE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</a:rPr>
                        <a:t>Include 3 componente de documentare ( cod, video clar, fișa de reflecție conține aspecte analizate cu atenție)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</a:rPr>
                        <a:t>Include 2 componente de documentație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</a:rPr>
                        <a:t>Include o singură componenetă de documentație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</a:rPr>
                        <a:t>Nicio documentație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extLst>
                  <a:ext uri="{0D108BD9-81ED-4DB2-BD59-A6C34878D82A}">
                    <a16:rowId xmlns:a16="http://schemas.microsoft.com/office/drawing/2014/main" val="2665520228"/>
                  </a:ext>
                </a:extLst>
              </a:tr>
              <a:tr h="1509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</a:rPr>
                        <a:t>TOTAL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</a:rPr>
                        <a:t>/20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383" marR="60383" marT="0" marB="0"/>
                </a:tc>
                <a:extLst>
                  <a:ext uri="{0D108BD9-81ED-4DB2-BD59-A6C34878D82A}">
                    <a16:rowId xmlns:a16="http://schemas.microsoft.com/office/drawing/2014/main" val="357555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83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>
            <a:normAutofit/>
          </a:bodyPr>
          <a:lstStyle/>
          <a:p>
            <a:r>
              <a:rPr lang="ro-RO" sz="3200" dirty="0"/>
              <a:t>Proiect Salvarea Încărcăturii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084521"/>
            <a:ext cx="379582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După recuperarea aurului din provocarea anterioară, ai realizat că ai scăpat încărcătura prețioasă care este vitală pentru misiune</a:t>
            </a:r>
            <a:r>
              <a:rPr lang="en-US" sz="1400" dirty="0"/>
              <a:t>!  </a:t>
            </a:r>
            <a:r>
              <a:rPr lang="ro-RO" sz="1400" dirty="0"/>
              <a:t>Robotul este capabil să scaneze planșa și să vadă unde este?</a:t>
            </a:r>
            <a:r>
              <a:rPr lang="en-US" sz="1400" dirty="0"/>
              <a:t>  </a:t>
            </a:r>
          </a:p>
          <a:p>
            <a:endParaRPr lang="en-US" sz="1400" dirty="0"/>
          </a:p>
          <a:p>
            <a:r>
              <a:rPr lang="ro-RO" sz="1400" dirty="0"/>
              <a:t>Știi că va trebui să mergi o distanță necunoscută spre o stâncă, întoarce exact 90 de grade la stânga, să mergi o distanță necunoscută înainte pentru a recupera încărcătura, apoi întoarce exact 90 de grade la dreapta pentru a ieși în bază.</a:t>
            </a:r>
          </a:p>
          <a:p>
            <a:endParaRPr lang="ro-RO" sz="1400" dirty="0"/>
          </a:p>
          <a:p>
            <a:endParaRPr lang="en-US" sz="1400" dirty="0"/>
          </a:p>
          <a:p>
            <a:r>
              <a:rPr lang="ro-RO" sz="1400" dirty="0"/>
              <a:t>Robotul este echipat cu un senzor ultrasonic.</a:t>
            </a:r>
            <a:r>
              <a:rPr lang="en-US" sz="1400" dirty="0"/>
              <a:t> (</a:t>
            </a:r>
            <a:r>
              <a:rPr lang="ro-RO" sz="1400" dirty="0"/>
              <a:t>Senzorul Gyro este opțional dacă nu ai învățat să-l folosești încă.</a:t>
            </a:r>
            <a:r>
              <a:rPr lang="en-US" sz="1400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2609" y="1524317"/>
            <a:ext cx="4372408" cy="29825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199" y="6007125"/>
            <a:ext cx="752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</a:t>
            </a:r>
            <a:r>
              <a:rPr lang="ro-RO" dirty="0"/>
              <a:t> de</a:t>
            </a:r>
            <a:r>
              <a:rPr lang="en-US" dirty="0"/>
              <a:t> Thom Gibson (</a:t>
            </a:r>
            <a:r>
              <a:rPr lang="ro-RO" dirty="0"/>
              <a:t>puțin modificat de </a:t>
            </a:r>
            <a:r>
              <a:rPr lang="en-US" dirty="0"/>
              <a:t>EV3Lessons)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92609" y="5256997"/>
            <a:ext cx="406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Video: https</a:t>
            </a:r>
            <a:r>
              <a:rPr lang="en-US" dirty="0"/>
              <a:t>://</a:t>
            </a:r>
            <a:r>
              <a:rPr lang="en-US" dirty="0" err="1"/>
              <a:t>youtu.be</a:t>
            </a:r>
            <a:r>
              <a:rPr lang="en-US" dirty="0"/>
              <a:t>/8ErF489RfhQ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8813" y="1921132"/>
            <a:ext cx="140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Cliff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30736" y="4327935"/>
            <a:ext cx="97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92609" y="1084521"/>
            <a:ext cx="4372408" cy="3955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536" y="164361"/>
            <a:ext cx="8245475" cy="1371600"/>
          </a:xfrm>
        </p:spPr>
        <p:txBody>
          <a:bodyPr>
            <a:normAutofit/>
          </a:bodyPr>
          <a:lstStyle/>
          <a:p>
            <a:r>
              <a:rPr lang="ro-RO" sz="2400" dirty="0"/>
              <a:t>Grila de punctaj a  salvării încărcăturii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6177245"/>
            <a:ext cx="63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</a:t>
            </a:r>
            <a:r>
              <a:rPr lang="ro-RO" dirty="0"/>
              <a:t> de</a:t>
            </a:r>
            <a:r>
              <a:rPr lang="en-US" dirty="0"/>
              <a:t> Thom Gibson</a:t>
            </a:r>
            <a:r>
              <a:rPr lang="ro-RO" dirty="0"/>
              <a:t>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38768" y="5782962"/>
            <a:ext cx="39541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/>
              <a:t>/20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87ECBC-C9E0-C44A-F861-322AE0E16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999956"/>
              </p:ext>
            </p:extLst>
          </p:nvPr>
        </p:nvGraphicFramePr>
        <p:xfrm>
          <a:off x="963561" y="685428"/>
          <a:ext cx="6990738" cy="5494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0985">
                  <a:extLst>
                    <a:ext uri="{9D8B030D-6E8A-4147-A177-3AD203B41FA5}">
                      <a16:colId xmlns:a16="http://schemas.microsoft.com/office/drawing/2014/main" val="2146915193"/>
                    </a:ext>
                  </a:extLst>
                </a:gridCol>
                <a:gridCol w="1398853">
                  <a:extLst>
                    <a:ext uri="{9D8B030D-6E8A-4147-A177-3AD203B41FA5}">
                      <a16:colId xmlns:a16="http://schemas.microsoft.com/office/drawing/2014/main" val="869136202"/>
                    </a:ext>
                  </a:extLst>
                </a:gridCol>
                <a:gridCol w="1271686">
                  <a:extLst>
                    <a:ext uri="{9D8B030D-6E8A-4147-A177-3AD203B41FA5}">
                      <a16:colId xmlns:a16="http://schemas.microsoft.com/office/drawing/2014/main" val="2246591538"/>
                    </a:ext>
                  </a:extLst>
                </a:gridCol>
                <a:gridCol w="1271686">
                  <a:extLst>
                    <a:ext uri="{9D8B030D-6E8A-4147-A177-3AD203B41FA5}">
                      <a16:colId xmlns:a16="http://schemas.microsoft.com/office/drawing/2014/main" val="4151426171"/>
                    </a:ext>
                  </a:extLst>
                </a:gridCol>
                <a:gridCol w="1271686">
                  <a:extLst>
                    <a:ext uri="{9D8B030D-6E8A-4147-A177-3AD203B41FA5}">
                      <a16:colId xmlns:a16="http://schemas.microsoft.com/office/drawing/2014/main" val="1566891636"/>
                    </a:ext>
                  </a:extLst>
                </a:gridCol>
                <a:gridCol w="635842">
                  <a:extLst>
                    <a:ext uri="{9D8B030D-6E8A-4147-A177-3AD203B41FA5}">
                      <a16:colId xmlns:a16="http://schemas.microsoft.com/office/drawing/2014/main" val="1616444280"/>
                    </a:ext>
                  </a:extLst>
                </a:gridCol>
              </a:tblGrid>
              <a:tr h="149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CATEGORIE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SCOR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extLst>
                  <a:ext uri="{0D108BD9-81ED-4DB2-BD59-A6C34878D82A}">
                    <a16:rowId xmlns:a16="http://schemas.microsoft.com/office/drawing/2014/main" val="2159672274"/>
                  </a:ext>
                </a:extLst>
              </a:tr>
              <a:tr h="1058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CONSTRUCȚIE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Senzorii și brațele de apucare sunt montate sigur pe robot în locații optime pentru realizarea sarcinilor 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Un senzor sau un braț de apucare nu sunt montate sigur pe robot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Lipsește un senzor sau un braț de apucare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Lipsesc două brațe sau senzori.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extLst>
                  <a:ext uri="{0D108BD9-81ED-4DB2-BD59-A6C34878D82A}">
                    <a16:rowId xmlns:a16="http://schemas.microsoft.com/office/drawing/2014/main" val="2811163082"/>
                  </a:ext>
                </a:extLst>
              </a:tr>
              <a:tr h="1086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GYRO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Senzorul Gyro este utilizat corespunzător pentru a eficientiza programul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Senzorul Gyro este utilizat, dar ar putea să fie utilizat mai bine pentru a face întoarcerile mai eficiente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Gyro este atașat dar nu este utilizat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Senzorul Gyro nu este nici atașat, nici utilizat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extLst>
                  <a:ext uri="{0D108BD9-81ED-4DB2-BD59-A6C34878D82A}">
                    <a16:rowId xmlns:a16="http://schemas.microsoft.com/office/drawing/2014/main" val="2333292627"/>
                  </a:ext>
                </a:extLst>
              </a:tr>
              <a:tr h="1086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ULTRASONIC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 dirty="0">
                          <a:effectLst/>
                        </a:rPr>
                        <a:t>Senzorul Ultrasonic este utilizat corespunzător pentru a eficientiza programul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Senzorul Ultrasonic este utilizat, dar ar putea să fie utilizat mai bine pentru a măsura distanțele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Senzorul ultrasonic este atașat dar nu este utilizat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Senzorul Ultrasonic nu este nici atașat, nici utilizat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extLst>
                  <a:ext uri="{0D108BD9-81ED-4DB2-BD59-A6C34878D82A}">
                    <a16:rowId xmlns:a16="http://schemas.microsoft.com/office/drawing/2014/main" val="3124955891"/>
                  </a:ext>
                </a:extLst>
              </a:tr>
              <a:tr h="753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TASK-URI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EV3-ul nu lovește stânca, colectează încărcătura și iese sigur în bază.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EV3-ul execută 2 din cele 3 sarcini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EV3-ul execută 1 din cele 3 sarcini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EV3-ul nu execută niciuna din cele 3 sarcini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extLst>
                  <a:ext uri="{0D108BD9-81ED-4DB2-BD59-A6C34878D82A}">
                    <a16:rowId xmlns:a16="http://schemas.microsoft.com/office/drawing/2014/main" val="3814244926"/>
                  </a:ext>
                </a:extLst>
              </a:tr>
              <a:tr h="12107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REFLECȚIE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Include 3 componente de documentare ( cod, video clar, fișa de reflecție conține aspecte analizate cu atenție)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Include 2 componente de documentație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Include o singură componenetă de documentație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Nicio documentație</a:t>
                      </a:r>
                      <a:endParaRPr lang="en-US" sz="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extLst>
                  <a:ext uri="{0D108BD9-81ED-4DB2-BD59-A6C34878D82A}">
                    <a16:rowId xmlns:a16="http://schemas.microsoft.com/office/drawing/2014/main" val="4030698258"/>
                  </a:ext>
                </a:extLst>
              </a:tr>
              <a:tr h="149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 dirty="0">
                          <a:effectLst/>
                        </a:rPr>
                        <a:t>/20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47" marR="51147" marT="0" marB="0"/>
                </a:tc>
                <a:extLst>
                  <a:ext uri="{0D108BD9-81ED-4DB2-BD59-A6C34878D82A}">
                    <a16:rowId xmlns:a16="http://schemas.microsoft.com/office/drawing/2014/main" val="305530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810833"/>
          </a:xfrm>
        </p:spPr>
        <p:txBody>
          <a:bodyPr>
            <a:normAutofit/>
          </a:bodyPr>
          <a:lstStyle/>
          <a:p>
            <a:r>
              <a:rPr lang="ro-RO" dirty="0"/>
              <a:t>Proiect senzorial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79720" y="6390847"/>
            <a:ext cx="3429000" cy="283845"/>
          </a:xfrm>
        </p:spPr>
        <p:txBody>
          <a:bodyPr/>
          <a:lstStyle/>
          <a:p>
            <a:r>
              <a:rPr lang="en-US"/>
              <a:t>© EV3Lessons.com, 2017, (Last edit: 4/07/2017)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199" y="1903841"/>
            <a:ext cx="4476308" cy="21239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r>
              <a:rPr lang="en-US" dirty="0" err="1"/>
              <a:t>Crea</a:t>
            </a:r>
            <a:r>
              <a:rPr lang="ro-RO" dirty="0"/>
              <a:t>ză un robot care utilizează fiecare senzor cel puțin o dată</a:t>
            </a:r>
            <a:r>
              <a:rPr lang="en-US" dirty="0"/>
              <a:t> (</a:t>
            </a:r>
            <a:r>
              <a:rPr lang="ro-RO" dirty="0"/>
              <a:t>atingere, culoare, ultrasonic/infraroșu</a:t>
            </a:r>
            <a:r>
              <a:rPr lang="en-US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</a:t>
            </a:r>
            <a:r>
              <a:rPr lang="ro-RO" dirty="0"/>
              <a:t>tilizează textul pe ecran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</a:t>
            </a:r>
            <a:r>
              <a:rPr lang="ro-RO" dirty="0"/>
              <a:t>tilizează suntele și luminile brick-ului.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U</a:t>
            </a:r>
            <a:r>
              <a:rPr lang="ro-RO" dirty="0"/>
              <a:t>tilizează cel puțin un buton al brick-ului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Op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: </a:t>
            </a:r>
            <a:r>
              <a:rPr lang="ro-RO" dirty="0"/>
              <a:t>Dacă ai învățat să folosești senzorul Gyro, adaugă senzorul Gyro.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49485" y="1903841"/>
            <a:ext cx="2781300" cy="23347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Cre</a:t>
            </a:r>
            <a:r>
              <a:rPr lang="ro-RO" dirty="0"/>
              <a:t>e</a:t>
            </a:r>
            <a:r>
              <a:rPr lang="en-US" dirty="0"/>
              <a:t>a</a:t>
            </a:r>
            <a:r>
              <a:rPr lang="ro-RO" dirty="0"/>
              <a:t>ză o cursă cu obstacole pentru robotul tău.</a:t>
            </a:r>
            <a:endParaRPr lang="en-US" dirty="0"/>
          </a:p>
          <a:p>
            <a:pPr marL="285750" indent="-285750" fontAlgn="base">
              <a:buFont typeface="Arial" charset="0"/>
              <a:buChar char="•"/>
            </a:pPr>
            <a:r>
              <a:rPr lang="en-US" dirty="0"/>
              <a:t>Cre</a:t>
            </a:r>
            <a:r>
              <a:rPr lang="ro-RO" dirty="0"/>
              <a:t>e</a:t>
            </a:r>
            <a:r>
              <a:rPr lang="en-US" dirty="0"/>
              <a:t>a</a:t>
            </a:r>
            <a:r>
              <a:rPr lang="ro-RO" dirty="0"/>
              <a:t>ză un joc interactiv.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9701" y="1285948"/>
            <a:ext cx="27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u="sng" dirty="0"/>
              <a:t>Cerințele proiectului</a:t>
            </a:r>
            <a:endParaRPr lang="en-US" b="1" u="sng" dirty="0"/>
          </a:p>
        </p:txBody>
      </p:sp>
      <p:sp>
        <p:nvSpPr>
          <p:cNvPr id="19" name="TextBox 18"/>
          <p:cNvSpPr txBox="1"/>
          <p:nvPr/>
        </p:nvSpPr>
        <p:spPr>
          <a:xfrm>
            <a:off x="5549485" y="1249030"/>
            <a:ext cx="27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Ide</a:t>
            </a:r>
            <a:r>
              <a:rPr lang="ro-RO" b="1" u="sng" dirty="0"/>
              <a:t>i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5748301"/>
            <a:ext cx="63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</a:t>
            </a:r>
            <a:r>
              <a:rPr lang="ro-RO" dirty="0"/>
              <a:t> de</a:t>
            </a:r>
            <a:r>
              <a:rPr lang="en-US" dirty="0"/>
              <a:t> Thom Gibson (</a:t>
            </a:r>
            <a:r>
              <a:rPr lang="ro-RO" dirty="0"/>
              <a:t>puțin modificat de </a:t>
            </a:r>
            <a:r>
              <a:rPr lang="en-US" dirty="0"/>
              <a:t>EV3Lessons)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484" y="4657060"/>
            <a:ext cx="650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Video: https://</a:t>
            </a:r>
            <a:r>
              <a:rPr lang="en-US" dirty="0" err="1"/>
              <a:t>youtu.be</a:t>
            </a:r>
            <a:r>
              <a:rPr lang="en-US" dirty="0"/>
              <a:t>/9dEupLZSI6s</a:t>
            </a:r>
          </a:p>
        </p:txBody>
      </p:sp>
    </p:spTree>
    <p:extLst>
      <p:ext uri="{BB962C8B-B14F-4D97-AF65-F5344CB8AC3E}">
        <p14:creationId xmlns:p14="http://schemas.microsoft.com/office/powerpoint/2010/main" val="78627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Grila de punctaj pentru proiectul senzorial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0576" y="6189687"/>
            <a:ext cx="25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Creat</a:t>
            </a:r>
            <a:r>
              <a:rPr lang="ro-RO" dirty="0"/>
              <a:t> de</a:t>
            </a:r>
            <a:r>
              <a:rPr lang="en-US" dirty="0"/>
              <a:t> Thom Gibson</a:t>
            </a:r>
            <a:r>
              <a:rPr lang="ro-RO" dirty="0"/>
              <a:t>.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EC17FC-4295-19EB-85EC-CEE211474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1398"/>
              </p:ext>
            </p:extLst>
          </p:nvPr>
        </p:nvGraphicFramePr>
        <p:xfrm>
          <a:off x="1022554" y="1006894"/>
          <a:ext cx="6666271" cy="51827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027">
                  <a:extLst>
                    <a:ext uri="{9D8B030D-6E8A-4147-A177-3AD203B41FA5}">
                      <a16:colId xmlns:a16="http://schemas.microsoft.com/office/drawing/2014/main" val="4125071926"/>
                    </a:ext>
                  </a:extLst>
                </a:gridCol>
                <a:gridCol w="1333929">
                  <a:extLst>
                    <a:ext uri="{9D8B030D-6E8A-4147-A177-3AD203B41FA5}">
                      <a16:colId xmlns:a16="http://schemas.microsoft.com/office/drawing/2014/main" val="4004530639"/>
                    </a:ext>
                  </a:extLst>
                </a:gridCol>
                <a:gridCol w="1212661">
                  <a:extLst>
                    <a:ext uri="{9D8B030D-6E8A-4147-A177-3AD203B41FA5}">
                      <a16:colId xmlns:a16="http://schemas.microsoft.com/office/drawing/2014/main" val="815303624"/>
                    </a:ext>
                  </a:extLst>
                </a:gridCol>
                <a:gridCol w="1212661">
                  <a:extLst>
                    <a:ext uri="{9D8B030D-6E8A-4147-A177-3AD203B41FA5}">
                      <a16:colId xmlns:a16="http://schemas.microsoft.com/office/drawing/2014/main" val="1133299086"/>
                    </a:ext>
                  </a:extLst>
                </a:gridCol>
                <a:gridCol w="1212661">
                  <a:extLst>
                    <a:ext uri="{9D8B030D-6E8A-4147-A177-3AD203B41FA5}">
                      <a16:colId xmlns:a16="http://schemas.microsoft.com/office/drawing/2014/main" val="2130413738"/>
                    </a:ext>
                  </a:extLst>
                </a:gridCol>
                <a:gridCol w="606332">
                  <a:extLst>
                    <a:ext uri="{9D8B030D-6E8A-4147-A177-3AD203B41FA5}">
                      <a16:colId xmlns:a16="http://schemas.microsoft.com/office/drawing/2014/main" val="330270196"/>
                    </a:ext>
                  </a:extLst>
                </a:gridCol>
              </a:tblGrid>
              <a:tr h="153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CATEGORIE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10 (depășește)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9 (îndeplinește)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7 (se apropie)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5 (sub)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SCOR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extLst>
                  <a:ext uri="{0D108BD9-81ED-4DB2-BD59-A6C34878D82A}">
                    <a16:rowId xmlns:a16="http://schemas.microsoft.com/office/drawing/2014/main" val="2503476589"/>
                  </a:ext>
                </a:extLst>
              </a:tr>
              <a:tr h="1119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SENZORI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Task-ul este realizat astfel încât e necesar să utilizezi toți senzorii (și îi folosești) pentru a îndeplini misiunea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Toți senzorii sunt utilizați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Sunt utilizați 3 senzori.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Sunt folosiți 2 sau mai puțini senzori.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extLst>
                  <a:ext uri="{0D108BD9-81ED-4DB2-BD59-A6C34878D82A}">
                    <a16:rowId xmlns:a16="http://schemas.microsoft.com/office/drawing/2014/main" val="2178877057"/>
                  </a:ext>
                </a:extLst>
              </a:tr>
              <a:tr h="1361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ECRAN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Task-ul este realizat în așa fel încât toate caracteristicile brick-ului e necesar să le folosiți (și le folosiți) pentru a îndeplini misiunea.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Sunt utilizate sunetele, textele și luminile brick-ului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Doar3 elemente de ecran încorporate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Două sau mai  puține elemente încorporate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extLst>
                  <a:ext uri="{0D108BD9-81ED-4DB2-BD59-A6C34878D82A}">
                    <a16:rowId xmlns:a16="http://schemas.microsoft.com/office/drawing/2014/main" val="3952003039"/>
                  </a:ext>
                </a:extLst>
              </a:tr>
              <a:tr h="7978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REFLECȚIA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Elevul a mers mult mai departe decât e cerința pentru fișa de reflecție scrisă.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Toate părțile fișei sunt ccompletate.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Fișei îi lipsește un element, nu e completat.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Fișei îi lipsește 2 saumai multe elemente, nu sunt completate.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extLst>
                  <a:ext uri="{0D108BD9-81ED-4DB2-BD59-A6C34878D82A}">
                    <a16:rowId xmlns:a16="http://schemas.microsoft.com/office/drawing/2014/main" val="1783658828"/>
                  </a:ext>
                </a:extLst>
              </a:tr>
              <a:tr h="7978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EFORT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Elevul a investit mult timp și efort atât în clasă cât și inafara ei.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Elevii utilizează orele de la clasă pentru a răspunde provocării.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Elevii creează un robot simpluț care nu le-a dat mare bătaie de cap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Elevii au investit puțin efort în proiect.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extLst>
                  <a:ext uri="{0D108BD9-81ED-4DB2-BD59-A6C34878D82A}">
                    <a16:rowId xmlns:a16="http://schemas.microsoft.com/office/drawing/2014/main" val="3566897528"/>
                  </a:ext>
                </a:extLst>
              </a:tr>
              <a:tr h="7978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IMPRESIA PER 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Proiectul este nou, unic, surprinzător și a arătat o amprentă peersonală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Proiectul are câteva idei noi, dar are elemente similare cu alte proiecte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Proiectul este o replică a unui proiect similar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N/A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extLst>
                  <a:ext uri="{0D108BD9-81ED-4DB2-BD59-A6C34878D82A}">
                    <a16:rowId xmlns:a16="http://schemas.microsoft.com/office/drawing/2014/main" val="4099454855"/>
                  </a:ext>
                </a:extLst>
              </a:tr>
              <a:tr h="1538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>
                          <a:effectLst/>
                        </a:rPr>
                        <a:t>TOTAL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800" dirty="0">
                          <a:effectLst/>
                        </a:rPr>
                        <a:t>/20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61" marR="52761" marT="0" marB="0"/>
                </a:tc>
                <a:extLst>
                  <a:ext uri="{0D108BD9-81ED-4DB2-BD59-A6C34878D82A}">
                    <a16:rowId xmlns:a16="http://schemas.microsoft.com/office/drawing/2014/main" val="700196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37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sz="3000" dirty="0"/>
              <a:t>Fișă de reflecție asupra proiectului (pentru toate proiectele</a:t>
            </a:r>
            <a:r>
              <a:rPr lang="en-US" sz="3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33562"/>
            <a:ext cx="8245474" cy="4373563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1) </a:t>
            </a:r>
            <a:r>
              <a:rPr lang="ro-RO" b="0" dirty="0"/>
              <a:t>Ce acțiune s-a intenționat pentru robot</a:t>
            </a:r>
            <a:r>
              <a:rPr lang="en-US" b="0" dirty="0"/>
              <a:t> (</a:t>
            </a:r>
            <a:r>
              <a:rPr lang="ro-RO" b="0" dirty="0"/>
              <a:t>plan </a:t>
            </a:r>
            <a:r>
              <a:rPr lang="en-US" b="0" dirty="0"/>
              <a:t>original)? </a:t>
            </a:r>
            <a:r>
              <a:rPr lang="ro-RO" b="0" dirty="0"/>
              <a:t>Planul s-a schimbat în vreun fel</a:t>
            </a:r>
            <a:r>
              <a:rPr lang="en-US" b="0" dirty="0"/>
              <a:t>?  </a:t>
            </a:r>
            <a:r>
              <a:rPr lang="ro-RO" b="0" dirty="0"/>
              <a:t>De ce sau de ce nu</a:t>
            </a:r>
            <a:r>
              <a:rPr lang="en-US" b="0" dirty="0"/>
              <a:t>?</a:t>
            </a:r>
          </a:p>
          <a:p>
            <a:endParaRPr lang="en-US" b="0" dirty="0"/>
          </a:p>
          <a:p>
            <a:r>
              <a:rPr lang="en-US" b="0" dirty="0"/>
              <a:t>2) </a:t>
            </a:r>
            <a:r>
              <a:rPr lang="ro-RO" b="0" dirty="0"/>
              <a:t>Ce provocări ai întâlnit</a:t>
            </a:r>
            <a:r>
              <a:rPr lang="en-US" b="0" dirty="0"/>
              <a:t>? </a:t>
            </a:r>
            <a:r>
              <a:rPr lang="ro-RO" b="0" dirty="0"/>
              <a:t>Au fost acelea prea dificile pentru a le depăși în timpul alocat?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3) </a:t>
            </a:r>
            <a:r>
              <a:rPr lang="ro-RO" b="0" dirty="0"/>
              <a:t>Ai trecut prin multe iterații</a:t>
            </a:r>
            <a:r>
              <a:rPr lang="en-US" b="0" dirty="0"/>
              <a:t>? (</a:t>
            </a:r>
            <a:r>
              <a:rPr lang="ro-RO" b="0" dirty="0"/>
              <a:t>Ai un </a:t>
            </a:r>
            <a:r>
              <a:rPr lang="en-US" b="0" dirty="0"/>
              <a:t>video </a:t>
            </a:r>
            <a:r>
              <a:rPr lang="ro-RO" b="0" dirty="0"/>
              <a:t>sau altă documentație a robotului când rata task-ul</a:t>
            </a:r>
            <a:r>
              <a:rPr lang="en-US" b="0" dirty="0"/>
              <a:t>)</a:t>
            </a:r>
          </a:p>
          <a:p>
            <a:endParaRPr lang="en-US" b="0" dirty="0"/>
          </a:p>
          <a:p>
            <a:r>
              <a:rPr lang="en-US" b="0" dirty="0"/>
              <a:t>4) </a:t>
            </a:r>
            <a:r>
              <a:rPr lang="ro-RO" b="0" dirty="0"/>
              <a:t>Ați avut momente </a:t>
            </a:r>
            <a:r>
              <a:rPr lang="en-US" b="0" dirty="0"/>
              <a:t>“aha”?</a:t>
            </a:r>
          </a:p>
          <a:p>
            <a:endParaRPr lang="en-US" b="0" dirty="0"/>
          </a:p>
          <a:p>
            <a:r>
              <a:rPr lang="en-US" b="0" dirty="0"/>
              <a:t>5) </a:t>
            </a:r>
            <a:r>
              <a:rPr lang="ro-RO" b="0" dirty="0"/>
              <a:t>De ce părți ale proiectului sunteți cel mai mândri</a:t>
            </a:r>
            <a:r>
              <a:rPr lang="en-US" b="0" dirty="0"/>
              <a:t>?</a:t>
            </a:r>
          </a:p>
          <a:p>
            <a:endParaRPr lang="en-US" b="0" dirty="0"/>
          </a:p>
          <a:p>
            <a:r>
              <a:rPr lang="en-US" b="0" dirty="0"/>
              <a:t>6) Include </a:t>
            </a:r>
            <a:r>
              <a:rPr lang="ro-RO" b="0" dirty="0"/>
              <a:t>un instantaneu al codului tău și un video cu robotul tău în acțiune.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EV3Lessons.com, 2017, (Last edit: 4/07/2017)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199" y="6007125"/>
            <a:ext cx="639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Creat</a:t>
            </a:r>
            <a:r>
              <a:rPr lang="ro-RO" dirty="0"/>
              <a:t> de</a:t>
            </a:r>
            <a:r>
              <a:rPr lang="en-US" dirty="0"/>
              <a:t> Thom Gibson (</a:t>
            </a:r>
            <a:r>
              <a:rPr lang="ro-RO" dirty="0"/>
              <a:t>puțin modificat de </a:t>
            </a:r>
            <a:r>
              <a:rPr lang="en-US" dirty="0"/>
              <a:t>EV3Lessons)</a:t>
            </a:r>
          </a:p>
        </p:txBody>
      </p:sp>
    </p:spTree>
    <p:extLst>
      <p:ext uri="{BB962C8B-B14F-4D97-AF65-F5344CB8AC3E}">
        <p14:creationId xmlns:p14="http://schemas.microsoft.com/office/powerpoint/2010/main" val="203711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beginner</Template>
  <TotalTime>6473</TotalTime>
  <Words>1540</Words>
  <Application>Microsoft Office PowerPoint</Application>
  <PresentationFormat>On-screen Show (4:3)</PresentationFormat>
  <Paragraphs>219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Helvetica Neue</vt:lpstr>
      <vt:lpstr>beginner</vt:lpstr>
      <vt:lpstr>Custom Design</vt:lpstr>
      <vt:lpstr>BEGINNER PROGRAMMING LESSON</vt:lpstr>
      <vt:lpstr>Provocările din această lecție</vt:lpstr>
      <vt:lpstr>Proiectul căutătorul de aur</vt:lpstr>
      <vt:lpstr>Grila de punctaj a căutătorului de aur</vt:lpstr>
      <vt:lpstr>Proiect Salvarea Încărcăturii</vt:lpstr>
      <vt:lpstr>Grila de punctaj a  salvării încărcăturii</vt:lpstr>
      <vt:lpstr>Proiect senzorial</vt:lpstr>
      <vt:lpstr>Grila de punctaj pentru proiectul senzorial</vt:lpstr>
      <vt:lpstr>Fișă de reflecție asupra proiectului (pentru toate proiectele)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Robotica</cp:lastModifiedBy>
  <cp:revision>54</cp:revision>
  <cp:lastPrinted>2017-04-07T16:09:17Z</cp:lastPrinted>
  <dcterms:created xsi:type="dcterms:W3CDTF">2014-08-07T02:19:13Z</dcterms:created>
  <dcterms:modified xsi:type="dcterms:W3CDTF">2023-09-14T07:56:56Z</dcterms:modified>
</cp:coreProperties>
</file>