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</p:sldMasterIdLst>
  <p:notesMasterIdLst>
    <p:notesMasterId r:id="rId13"/>
  </p:notesMasterIdLst>
  <p:handoutMasterIdLst>
    <p:handoutMasterId r:id="rId14"/>
  </p:handoutMasterIdLst>
  <p:sldIdLst>
    <p:sldId id="289" r:id="rId4"/>
    <p:sldId id="275" r:id="rId5"/>
    <p:sldId id="282" r:id="rId6"/>
    <p:sldId id="285" r:id="rId7"/>
    <p:sldId id="283" r:id="rId8"/>
    <p:sldId id="286" r:id="rId9"/>
    <p:sldId id="284" r:id="rId10"/>
    <p:sldId id="280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21" autoAdjust="0"/>
    <p:restoredTop sz="94613"/>
  </p:normalViewPr>
  <p:slideViewPr>
    <p:cSldViewPr snapToGrid="0" snapToObjects="1">
      <p:cViewPr varScale="1">
        <p:scale>
          <a:sx n="87" d="100"/>
          <a:sy n="87" d="100"/>
        </p:scale>
        <p:origin x="102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0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049D-260D-7341-ACBB-7F6E88B670AF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B13C-50E9-E247-B6CA-7FFE79A5F656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301C-C036-B244-8BEA-8C69B4259916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6815-494D-AC43-9B33-2F9570967BF1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B86E-CFB1-CA4E-9DF9-B0CEC6E07421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3A98-E1B0-3440-912D-EBE5F791588D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A2E9-D72B-AD48-AF1F-52A08EBA4303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479-4DE8-6441-8AD0-9A685ACF12B8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241-F89D-A94C-9EDF-69E3F40ABE0B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5F3B-56FA-F546-A574-CF6D118384F4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96E9-40E7-7B40-BAB3-173E3286BBA4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34FA-BB7E-FA4B-8587-3422606245F1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9019-D865-2D41-8B16-2696D9E9FF36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18C-F8F8-2041-85CC-55BAE734FAC4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100-C690-2548-A59E-01C6F77806AD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CE0B-6ABC-9D4A-9944-BE4084483D31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8BD0-9C32-4C4B-B66B-306A9F13CF20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913E-2851-A740-B3FD-F42F7400D340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8FCE-A927-3844-9E3B-6083AB9AF783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6342-05E0-2B4D-B337-0AEB5C7EAB24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DE53-9418-984B-93FC-8DAE115B31D6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4570-A037-2046-98C9-DB89177DA9ED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90C8-B0EE-A244-98D0-35D20CF27A35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A431-089C-8B4C-A74D-9FDFCF7A4A50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F11B-1739-D449-BD5E-3D05E6951917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ABB1-8177-344A-9D50-C38771FF47C7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8BC6-E711-6D40-AB8F-60352FB91331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7A00-D458-E548-BA55-8E7DD7AEB72C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6C54-E6E7-A646-88ED-0E29FF59BEF7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632D-9F04-504B-9AAB-DF12FBEEFF0F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330-94DB-DB4A-AE39-2D4C6E03B34B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32C1-C631-FC47-BD14-B0D0AE380CAE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2A17-01AF-B84B-A814-B012C11277F9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3D44B9E-AC04-6549-B7EE-7B0A41CF751B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92EBBD4-7984-D84D-B013-2DE21F9AA31A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B5F9-1EB9-5146-A0A2-D543FBB3141E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Ridicarea și mutarea unui obiect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Învățăm să programăm un robot pentru a mișca brațe și atașamente motorizate.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să facem atașamente utile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663" y="158179"/>
            <a:ext cx="8245475" cy="1371600"/>
          </a:xfrm>
        </p:spPr>
        <p:txBody>
          <a:bodyPr>
            <a:normAutofit/>
          </a:bodyPr>
          <a:lstStyle/>
          <a:p>
            <a:r>
              <a:rPr lang="ro-RO" dirty="0"/>
              <a:t>Instrumentul următor</a:t>
            </a:r>
            <a:r>
              <a:rPr lang="en-US" dirty="0"/>
              <a:t>: </a:t>
            </a:r>
            <a:r>
              <a:rPr lang="ro-RO" dirty="0"/>
              <a:t>block-urile de </a:t>
            </a:r>
            <a:r>
              <a:rPr lang="en-US" dirty="0"/>
              <a:t>Moto</a:t>
            </a:r>
            <a:r>
              <a:rPr lang="ro-RO" dirty="0"/>
              <a:t>a</a:t>
            </a:r>
            <a:r>
              <a:rPr lang="en-US" dirty="0"/>
              <a:t>r</a:t>
            </a:r>
            <a:r>
              <a:rPr lang="ro-RO" dirty="0"/>
              <a:t>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63" y="1556770"/>
            <a:ext cx="3807386" cy="4437397"/>
          </a:xfrm>
        </p:spPr>
        <p:txBody>
          <a:bodyPr>
            <a:normAutofit fontScale="85000" lnSpcReduction="20000"/>
          </a:bodyPr>
          <a:lstStyle/>
          <a:p>
            <a:r>
              <a:rPr lang="ro-RO" dirty="0"/>
              <a:t>Poți utiliza motoarele mari de </a:t>
            </a:r>
            <a:r>
              <a:rPr lang="en-US" dirty="0"/>
              <a:t>EV3 </a:t>
            </a:r>
            <a:r>
              <a:rPr lang="ro-RO" dirty="0"/>
              <a:t>și motoarele medii de </a:t>
            </a:r>
            <a:r>
              <a:rPr lang="en-US" dirty="0"/>
              <a:t>EV3</a:t>
            </a:r>
            <a:r>
              <a:rPr lang="ro-RO" dirty="0"/>
              <a:t> pentru brațele atașate.</a:t>
            </a:r>
            <a:endParaRPr lang="en-US" dirty="0"/>
          </a:p>
          <a:p>
            <a:r>
              <a:rPr lang="ro-RO" dirty="0"/>
              <a:t>Block-urile ,,</a:t>
            </a:r>
            <a:r>
              <a:rPr lang="en-US" dirty="0"/>
              <a:t>Move Steering’’ vs. ,,Motor’’</a:t>
            </a:r>
          </a:p>
          <a:p>
            <a:pPr marL="800100" lvl="1" indent="-342900">
              <a:buFont typeface="Arial"/>
              <a:buChar char="•"/>
            </a:pPr>
            <a:r>
              <a:rPr lang="ro-RO" dirty="0"/>
              <a:t>Pentru a mișca roțile de tracțiune, ar trebui să utilizezi block-urile ,,</a:t>
            </a:r>
            <a:r>
              <a:rPr lang="en-US" dirty="0"/>
              <a:t>Move Steering’’ care </a:t>
            </a:r>
            <a:r>
              <a:rPr lang="en-US" dirty="0" err="1"/>
              <a:t>sincronizeaz</a:t>
            </a:r>
            <a:r>
              <a:rPr lang="ro-RO" dirty="0"/>
              <a:t>ă ambele roți ale motoarelor (</a:t>
            </a:r>
            <a:r>
              <a:rPr lang="ro-RO" i="1" dirty="0"/>
              <a:t>vezi lecția </a:t>
            </a:r>
            <a:r>
              <a:rPr lang="en-US" i="1" dirty="0"/>
              <a:t>Intermediate</a:t>
            </a:r>
            <a:r>
              <a:rPr lang="ro-RO" i="1" dirty="0"/>
              <a:t> numită block-uri ,,</a:t>
            </a:r>
            <a:r>
              <a:rPr lang="en-US" i="1" dirty="0"/>
              <a:t>Move’’ </a:t>
            </a:r>
            <a:r>
              <a:rPr lang="en-US" i="1" dirty="0" err="1"/>
              <a:t>pentru</a:t>
            </a:r>
            <a:r>
              <a:rPr lang="en-US" i="1" dirty="0"/>
              <a:t> a </a:t>
            </a:r>
            <a:r>
              <a:rPr lang="ro-RO" i="1" dirty="0"/>
              <a:t>î</a:t>
            </a:r>
            <a:r>
              <a:rPr lang="en-US" i="1" dirty="0" err="1"/>
              <a:t>nv</a:t>
            </a:r>
            <a:r>
              <a:rPr lang="ro-RO" i="1" dirty="0"/>
              <a:t>ăț</a:t>
            </a:r>
            <a:r>
              <a:rPr lang="en-US" i="1" dirty="0"/>
              <a:t>a </a:t>
            </a:r>
            <a:r>
              <a:rPr lang="en-US" i="1" dirty="0" err="1"/>
              <a:t>despre</a:t>
            </a:r>
            <a:r>
              <a:rPr lang="en-US" i="1" dirty="0"/>
              <a:t> </a:t>
            </a:r>
            <a:r>
              <a:rPr lang="ro-RO" i="1" dirty="0"/>
              <a:t>sincronizare</a:t>
            </a:r>
            <a:r>
              <a:rPr lang="en-US" i="1" dirty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ro-RO" dirty="0">
                <a:solidFill>
                  <a:srgbClr val="FF0000"/>
                </a:solidFill>
              </a:rPr>
              <a:t>Pentru a mișca un atașament, un braț, poți utiliza fie un block motor mediu, fie un block de motor mare </a:t>
            </a:r>
            <a:r>
              <a:rPr lang="ro-RO" dirty="0"/>
              <a:t>pentru că nu ai nevoie să sincronizezi motoarele.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4550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1296" y="4482680"/>
            <a:ext cx="1936953" cy="1452715"/>
          </a:xfrm>
          <a:prstGeom prst="rect">
            <a:avLst/>
          </a:prstGeom>
        </p:spPr>
      </p:pic>
      <p:pic>
        <p:nvPicPr>
          <p:cNvPr id="7" name="Picture 6" descr="45502_713x380_MainProduct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3146" y="1867330"/>
            <a:ext cx="2375104" cy="18075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16591" y="1497998"/>
            <a:ext cx="228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Motor Block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73123" y="4486518"/>
            <a:ext cx="228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Medium Motor Block</a:t>
            </a:r>
          </a:p>
        </p:txBody>
      </p:sp>
      <p:pic>
        <p:nvPicPr>
          <p:cNvPr id="12" name="Picture 11" descr="Screen Shot 2014-08-07 at 1.45.3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3123" y="1983376"/>
            <a:ext cx="2282486" cy="932533"/>
          </a:xfrm>
          <a:prstGeom prst="rect">
            <a:avLst/>
          </a:prstGeom>
        </p:spPr>
      </p:pic>
      <p:pic>
        <p:nvPicPr>
          <p:cNvPr id="13" name="Picture 12" descr="Screen Shot 2014-08-07 at 1.45.03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3768" y="4865626"/>
            <a:ext cx="2551070" cy="11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Utilizarea unui motor mediu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81" y="1472977"/>
            <a:ext cx="5106993" cy="4796695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At</a:t>
            </a:r>
            <a:r>
              <a:rPr lang="ro-RO" dirty="0"/>
              <a:t>așează un motor mediu în P</a:t>
            </a:r>
            <a:r>
              <a:rPr lang="en-US" dirty="0"/>
              <a:t>ort</a:t>
            </a:r>
            <a:r>
              <a:rPr lang="ro-RO" dirty="0"/>
              <a:t>ul</a:t>
            </a:r>
            <a:r>
              <a:rPr lang="en-US" dirty="0"/>
              <a:t> A </a:t>
            </a:r>
            <a:r>
              <a:rPr lang="ro-RO" dirty="0"/>
              <a:t>sau un motor mare în </a:t>
            </a:r>
            <a:r>
              <a:rPr lang="en-US" dirty="0"/>
              <a:t>Port</a:t>
            </a:r>
            <a:r>
              <a:rPr lang="ro-RO" dirty="0"/>
              <a:t>ul</a:t>
            </a:r>
            <a:r>
              <a:rPr lang="en-US" dirty="0"/>
              <a:t> D </a:t>
            </a:r>
            <a:r>
              <a:rPr lang="ro-RO" dirty="0"/>
              <a:t>cum ai nevoie</a:t>
            </a:r>
            <a:endParaRPr lang="en-US" dirty="0"/>
          </a:p>
          <a:p>
            <a:pPr marL="803275" lvl="1" indent="-342900">
              <a:buFont typeface="Arial"/>
              <a:buChar char="•"/>
            </a:pPr>
            <a:r>
              <a:rPr lang="ro-RO" dirty="0"/>
              <a:t>Acesta este o setare implicită pentru </a:t>
            </a:r>
            <a:r>
              <a:rPr lang="en-US" dirty="0"/>
              <a:t>EV3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Construct</a:t>
            </a:r>
            <a:r>
              <a:rPr lang="ro-RO" dirty="0"/>
              <a:t>ia unui atașament care poate să apuce sau să </a:t>
            </a:r>
            <a:r>
              <a:rPr lang="en-US" dirty="0"/>
              <a:t> </a:t>
            </a:r>
            <a:r>
              <a:rPr lang="ro-RO" dirty="0"/>
              <a:t>agațe cu un cârlig (obiect)</a:t>
            </a:r>
            <a:endParaRPr lang="en-US" dirty="0"/>
          </a:p>
          <a:p>
            <a:pPr marL="803275" lvl="1" indent="-342900">
              <a:buFont typeface="Arial"/>
              <a:buChar char="•"/>
            </a:pPr>
            <a:r>
              <a:rPr lang="ro-RO" dirty="0"/>
              <a:t>Uită-te la cele două exemple din dreapta.</a:t>
            </a:r>
            <a:r>
              <a:rPr lang="en-US" dirty="0"/>
              <a:t> </a:t>
            </a:r>
            <a:r>
              <a:rPr lang="ro-RO" dirty="0"/>
              <a:t>Utilizează atașamentul SNAP a</a:t>
            </a:r>
            <a:r>
              <a:rPr lang="en-US" dirty="0"/>
              <a:t> </a:t>
            </a:r>
            <a:r>
              <a:rPr lang="en-US" dirty="0" err="1"/>
              <a:t>DroidBot</a:t>
            </a:r>
            <a:r>
              <a:rPr lang="ro-RO" dirty="0"/>
              <a:t>.</a:t>
            </a:r>
            <a:endParaRPr lang="en-US" dirty="0"/>
          </a:p>
          <a:p>
            <a:pPr marL="803275" lvl="1" indent="-342900">
              <a:buFont typeface="Arial"/>
              <a:buChar char="•"/>
            </a:pPr>
            <a:r>
              <a:rPr lang="ro-RO" dirty="0"/>
              <a:t>Instrucțiunile de construcție a </a:t>
            </a:r>
            <a:r>
              <a:rPr lang="en-US" dirty="0" err="1"/>
              <a:t>DroidBot</a:t>
            </a:r>
            <a:r>
              <a:rPr lang="ro-RO" dirty="0"/>
              <a:t> sunt disponibile pe pagina </a:t>
            </a:r>
            <a:r>
              <a:rPr lang="en-US" dirty="0"/>
              <a:t>Robot Design</a:t>
            </a:r>
            <a:r>
              <a:rPr lang="ro-RO" dirty="0"/>
              <a:t> a</a:t>
            </a:r>
            <a:r>
              <a:rPr lang="en-US" dirty="0"/>
              <a:t> EV3Lessons.com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 descr="IMG_227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410" y="1404042"/>
            <a:ext cx="3019379" cy="2264534"/>
          </a:xfrm>
          <a:prstGeom prst="rect">
            <a:avLst/>
          </a:prstGeom>
        </p:spPr>
      </p:pic>
      <p:pic>
        <p:nvPicPr>
          <p:cNvPr id="10" name="Picture 9" descr="IMG_227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410" y="3796951"/>
            <a:ext cx="3019379" cy="226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Provocare Ridică și mută un obiect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595" y="1881448"/>
            <a:ext cx="4723621" cy="3992563"/>
          </a:xfrm>
        </p:spPr>
        <p:txBody>
          <a:bodyPr>
            <a:normAutofit/>
          </a:bodyPr>
          <a:lstStyle/>
          <a:p>
            <a:r>
              <a:rPr lang="ro-RO" dirty="0"/>
              <a:t>De la linia de start, îndreaptă-te spre linia neagră</a:t>
            </a:r>
            <a:endParaRPr lang="en-US" dirty="0"/>
          </a:p>
          <a:p>
            <a:r>
              <a:rPr lang="ro-RO" dirty="0"/>
              <a:t>Ridică un obiect și adu-l înapoi la linia de start</a:t>
            </a:r>
            <a:endParaRPr lang="en-US" dirty="0"/>
          </a:p>
          <a:p>
            <a:r>
              <a:rPr lang="ro-RO" dirty="0"/>
              <a:t>Poți face robotul să se întoarcă sau doar merge înapoi.</a:t>
            </a:r>
            <a:endParaRPr lang="en-US" dirty="0"/>
          </a:p>
          <a:p>
            <a:r>
              <a:rPr lang="ro-RO" dirty="0"/>
              <a:t>Poți face obiectul de forma unui cub sau </a:t>
            </a:r>
            <a:r>
              <a:rPr lang="en-US" dirty="0"/>
              <a:t>(</a:t>
            </a:r>
            <a:r>
              <a:rPr lang="ro-RO" dirty="0"/>
              <a:t>ca în kit-ul de </a:t>
            </a:r>
            <a:r>
              <a:rPr lang="en-US" dirty="0"/>
              <a:t>EV3) </a:t>
            </a:r>
            <a:r>
              <a:rPr lang="ro-RO" dirty="0"/>
              <a:t>sau un alt obiect cu un cârlig ceva deasupra în funcție de piesele pe care le ai disponibile.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6811292" y="765465"/>
            <a:ext cx="181371" cy="34866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889366" y="4186176"/>
            <a:ext cx="182880" cy="34866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lock Arc 9"/>
          <p:cNvSpPr/>
          <p:nvPr/>
        </p:nvSpPr>
        <p:spPr>
          <a:xfrm>
            <a:off x="6711700" y="1605008"/>
            <a:ext cx="383369" cy="599088"/>
          </a:xfrm>
          <a:prstGeom prst="blockArc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nip Same Side Corner Rectangle 8"/>
          <p:cNvSpPr/>
          <p:nvPr/>
        </p:nvSpPr>
        <p:spPr>
          <a:xfrm>
            <a:off x="6711700" y="1881448"/>
            <a:ext cx="383369" cy="382548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663770" y="2779206"/>
            <a:ext cx="1" cy="288757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62786" y="2779206"/>
            <a:ext cx="0" cy="288757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328308" y="1497168"/>
            <a:ext cx="1158455" cy="111429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442126" y="3242636"/>
            <a:ext cx="447957" cy="569135"/>
            <a:chOff x="4217082" y="3486667"/>
            <a:chExt cx="447957" cy="569135"/>
          </a:xfrm>
        </p:grpSpPr>
        <p:sp>
          <p:nvSpPr>
            <p:cNvPr id="20" name="Oval 1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10800000">
            <a:off x="7023169" y="4046765"/>
            <a:ext cx="447957" cy="569135"/>
            <a:chOff x="4217082" y="3486667"/>
            <a:chExt cx="447957" cy="569135"/>
          </a:xfrm>
        </p:grpSpPr>
        <p:sp>
          <p:nvSpPr>
            <p:cNvPr id="25" name="Oval 2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560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Soluția provocărilor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 descr="Screen Shot 2015-06-27 at 1.37.01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822" y="2301559"/>
            <a:ext cx="8169700" cy="26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562504" y="1334331"/>
            <a:ext cx="5199212" cy="485689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Călătoria la magazinul </a:t>
            </a:r>
            <a:r>
              <a:rPr lang="ro-RO"/>
              <a:t>de cumpărături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60" y="1747134"/>
            <a:ext cx="3453704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ro-RO" dirty="0"/>
              <a:t>Începe acasă și mergi la magazin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ro-RO" dirty="0"/>
              <a:t>Fă ca robotul să se întoarcă sau să meargă înapoi în zona de parcare.</a:t>
            </a:r>
          </a:p>
          <a:p>
            <a:pPr marL="0" indent="0">
              <a:buNone/>
            </a:pPr>
            <a:r>
              <a:rPr lang="ro-RO" dirty="0"/>
              <a:t>3. Oprește să iei cumpărăturile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ro-RO" dirty="0"/>
              <a:t>Întoarce-te acasă utilizând orice scurtătură.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7521356" y="1146309"/>
            <a:ext cx="844704" cy="147835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4894692" y="5422517"/>
            <a:ext cx="311524" cy="10015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8634" y="5231121"/>
            <a:ext cx="891032" cy="960104"/>
          </a:xfrm>
          <a:prstGeom prst="rect">
            <a:avLst/>
          </a:prstGeom>
        </p:spPr>
      </p:pic>
      <p:pic>
        <p:nvPicPr>
          <p:cNvPr id="16" name="Picture 15" descr="sear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5673" y="1576695"/>
            <a:ext cx="586256" cy="617583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4850380" y="1893284"/>
            <a:ext cx="0" cy="378974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787745" y="3292480"/>
            <a:ext cx="383369" cy="658988"/>
            <a:chOff x="6924642" y="1893106"/>
            <a:chExt cx="383369" cy="658988"/>
          </a:xfrm>
        </p:grpSpPr>
        <p:sp>
          <p:nvSpPr>
            <p:cNvPr id="8" name="Block Arc 7"/>
            <p:cNvSpPr/>
            <p:nvPr/>
          </p:nvSpPr>
          <p:spPr>
            <a:xfrm>
              <a:off x="6924642" y="1893106"/>
              <a:ext cx="383369" cy="599088"/>
            </a:xfrm>
            <a:prstGeom prst="blockArc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Snip Same Side Corner Rectangle 8"/>
            <p:cNvSpPr/>
            <p:nvPr/>
          </p:nvSpPr>
          <p:spPr>
            <a:xfrm>
              <a:off x="6924642" y="2169546"/>
              <a:ext cx="383369" cy="382548"/>
            </a:xfrm>
            <a:prstGeom prst="snip2Same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V="1">
            <a:off x="7953239" y="2307839"/>
            <a:ext cx="1" cy="911434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347576" y="1893284"/>
            <a:ext cx="1856954" cy="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347576" y="3698253"/>
            <a:ext cx="2132502" cy="1976974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580556" y="3219273"/>
            <a:ext cx="74536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477697" y="1893284"/>
            <a:ext cx="74536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606086" y="3872212"/>
            <a:ext cx="447957" cy="569135"/>
            <a:chOff x="4217082" y="3486667"/>
            <a:chExt cx="447957" cy="569135"/>
          </a:xfrm>
        </p:grpSpPr>
        <p:sp>
          <p:nvSpPr>
            <p:cNvPr id="49" name="Oval 48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6200000">
            <a:off x="6499154" y="1622075"/>
            <a:ext cx="447957" cy="569135"/>
            <a:chOff x="4217082" y="3486667"/>
            <a:chExt cx="447957" cy="569135"/>
          </a:xfrm>
        </p:grpSpPr>
        <p:sp>
          <p:nvSpPr>
            <p:cNvPr id="55" name="Oval 5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 rot="10800000">
            <a:off x="7744762" y="2651516"/>
            <a:ext cx="447957" cy="569135"/>
            <a:chOff x="4217082" y="3486667"/>
            <a:chExt cx="447957" cy="569135"/>
          </a:xfrm>
        </p:grpSpPr>
        <p:sp>
          <p:nvSpPr>
            <p:cNvPr id="60" name="Oval 5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 rot="13694717">
            <a:off x="6306277" y="4283810"/>
            <a:ext cx="447957" cy="569135"/>
            <a:chOff x="4217082" y="3486667"/>
            <a:chExt cx="447957" cy="569135"/>
          </a:xfrm>
        </p:grpSpPr>
        <p:sp>
          <p:nvSpPr>
            <p:cNvPr id="65" name="Oval 6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Oval 69"/>
          <p:cNvSpPr/>
          <p:nvPr/>
        </p:nvSpPr>
        <p:spPr>
          <a:xfrm>
            <a:off x="6785446" y="2194278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/>
          <p:cNvSpPr/>
          <p:nvPr/>
        </p:nvSpPr>
        <p:spPr>
          <a:xfrm>
            <a:off x="4405815" y="3452840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7809158" y="3586961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3" name="Oval 72"/>
          <p:cNvSpPr/>
          <p:nvPr/>
        </p:nvSpPr>
        <p:spPr>
          <a:xfrm>
            <a:off x="6438015" y="3872212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74" name="Group 73"/>
          <p:cNvGrpSpPr/>
          <p:nvPr/>
        </p:nvGrpSpPr>
        <p:grpSpPr>
          <a:xfrm rot="16200000">
            <a:off x="5123597" y="1608716"/>
            <a:ext cx="447957" cy="569135"/>
            <a:chOff x="4217082" y="3486667"/>
            <a:chExt cx="447957" cy="569135"/>
          </a:xfrm>
        </p:grpSpPr>
        <p:sp>
          <p:nvSpPr>
            <p:cNvPr id="75" name="Oval 7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626401" y="2033337"/>
            <a:ext cx="447957" cy="569135"/>
            <a:chOff x="4217082" y="3486667"/>
            <a:chExt cx="447957" cy="569135"/>
          </a:xfrm>
        </p:grpSpPr>
        <p:sp>
          <p:nvSpPr>
            <p:cNvPr id="80" name="Oval 7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Arc 85"/>
          <p:cNvSpPr/>
          <p:nvPr/>
        </p:nvSpPr>
        <p:spPr>
          <a:xfrm rot="6068976">
            <a:off x="4783120" y="1847020"/>
            <a:ext cx="703549" cy="597268"/>
          </a:xfrm>
          <a:prstGeom prst="arc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2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Pașii următori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1524318"/>
            <a:ext cx="8574087" cy="4329777"/>
          </a:xfrm>
        </p:spPr>
        <p:txBody>
          <a:bodyPr>
            <a:normAutofit/>
          </a:bodyPr>
          <a:lstStyle/>
          <a:p>
            <a:r>
              <a:rPr lang="ro-RO" dirty="0"/>
              <a:t>Acum că știi cum să miști un braț al unui robot, poți mișca brațul în timp ce se mișcă</a:t>
            </a:r>
            <a:r>
              <a:rPr lang="en-US" dirty="0"/>
              <a:t>?</a:t>
            </a:r>
          </a:p>
          <a:p>
            <a:pPr lvl="1"/>
            <a:r>
              <a:rPr lang="ro-RO" dirty="0"/>
              <a:t>Studiază lecția ,,Par</a:t>
            </a:r>
            <a:r>
              <a:rPr lang="en-US" dirty="0" err="1"/>
              <a:t>allel</a:t>
            </a:r>
            <a:r>
              <a:rPr lang="en-US" dirty="0"/>
              <a:t> Beams’’</a:t>
            </a:r>
            <a:r>
              <a:rPr lang="ro-RO" dirty="0"/>
              <a:t>în </a:t>
            </a:r>
            <a:r>
              <a:rPr lang="en-US" dirty="0"/>
              <a:t>Intermediate </a:t>
            </a:r>
            <a:r>
              <a:rPr lang="ro-RO" dirty="0"/>
              <a:t>și</a:t>
            </a:r>
            <a:r>
              <a:rPr lang="en-US" dirty="0"/>
              <a:t> Advanced</a:t>
            </a:r>
          </a:p>
          <a:p>
            <a:r>
              <a:rPr lang="ro-RO" dirty="0"/>
              <a:t>Studiază lecția ,,</a:t>
            </a:r>
            <a:r>
              <a:rPr lang="en-US" dirty="0"/>
              <a:t>Move Blocks’’</a:t>
            </a:r>
            <a:r>
              <a:rPr lang="ro-RO" dirty="0"/>
              <a:t>în In</a:t>
            </a:r>
            <a:r>
              <a:rPr lang="en-US" dirty="0" err="1"/>
              <a:t>termediate</a:t>
            </a:r>
            <a:r>
              <a:rPr lang="en-US" dirty="0"/>
              <a:t> </a:t>
            </a:r>
            <a:r>
              <a:rPr lang="ro-RO" dirty="0"/>
              <a:t>pentru a învăța mai mult despre diferențele dintre ,,M</a:t>
            </a:r>
            <a:r>
              <a:rPr lang="en-US" dirty="0" err="1"/>
              <a:t>ove</a:t>
            </a:r>
            <a:r>
              <a:rPr lang="en-US" dirty="0"/>
              <a:t> Steering’’ </a:t>
            </a:r>
            <a:r>
              <a:rPr lang="ro-RO" dirty="0"/>
              <a:t>și</a:t>
            </a:r>
            <a:r>
              <a:rPr lang="en-US" dirty="0"/>
              <a:t> </a:t>
            </a:r>
            <a:r>
              <a:rPr lang="ro-RO" dirty="0"/>
              <a:t>,,</a:t>
            </a:r>
            <a:r>
              <a:rPr lang="en-US" dirty="0"/>
              <a:t>Motor Blocks’’.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2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/>
              <a:t>Această lecție de Mindstorms a fost realizată de </a:t>
            </a:r>
            <a:r>
              <a:rPr lang="en-US" sz="2000" dirty="0"/>
              <a:t>Sanjay </a:t>
            </a:r>
            <a:r>
              <a:rPr lang="en-US" sz="2000" dirty="0" err="1"/>
              <a:t>Seshan</a:t>
            </a:r>
            <a:r>
              <a:rPr lang="en-US" sz="2000" dirty="0"/>
              <a:t> </a:t>
            </a:r>
            <a:r>
              <a:rPr lang="ro-RO" sz="2000" dirty="0"/>
              <a:t>și</a:t>
            </a:r>
            <a:r>
              <a:rPr lang="en-US" sz="2000" dirty="0"/>
              <a:t> Arvind </a:t>
            </a:r>
            <a:r>
              <a:rPr lang="en-US" sz="2000" dirty="0" err="1"/>
              <a:t>Seshan</a:t>
            </a:r>
            <a:r>
              <a:rPr lang="ro-RO" sz="2000" dirty="0"/>
              <a:t>.</a:t>
            </a:r>
          </a:p>
          <a:p>
            <a:r>
              <a:rPr lang="ro-RO" sz="2000" dirty="0"/>
              <a:t>Mai multe lecții sunt disponibile pe ev3lessons.com</a:t>
            </a:r>
          </a:p>
          <a:p>
            <a:r>
              <a:rPr lang="ro-RO" sz="2000" dirty="0"/>
              <a:t>Această lecție a fost tradusă în limba română de echipa de robotică FTC – ROSOPHIA #21455 RO20.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3177</TotalTime>
  <Words>543</Words>
  <Application>Microsoft Office PowerPoint</Application>
  <PresentationFormat>On-screen Show (4:3)</PresentationFormat>
  <Paragraphs>60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Helvetica Neue</vt:lpstr>
      <vt:lpstr>Essential</vt:lpstr>
      <vt:lpstr>beginner</vt:lpstr>
      <vt:lpstr>Custom Design</vt:lpstr>
      <vt:lpstr>BEGINNER PROGRAMMING LESSON</vt:lpstr>
      <vt:lpstr>Obiectivele lecției</vt:lpstr>
      <vt:lpstr>Instrumentul următor: block-urile de Motoare</vt:lpstr>
      <vt:lpstr>Utilizarea unui motor mediu</vt:lpstr>
      <vt:lpstr>Provocare Ridică și mută un obiect</vt:lpstr>
      <vt:lpstr>Soluția provocărilor</vt:lpstr>
      <vt:lpstr>Călătoria la magazinul de cumpărături</vt:lpstr>
      <vt:lpstr>Pașii următori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Robotica</cp:lastModifiedBy>
  <cp:revision>56</cp:revision>
  <cp:lastPrinted>2015-11-14T13:27:21Z</cp:lastPrinted>
  <dcterms:created xsi:type="dcterms:W3CDTF">2014-10-28T21:59:38Z</dcterms:created>
  <dcterms:modified xsi:type="dcterms:W3CDTF">2023-09-14T09:08:10Z</dcterms:modified>
</cp:coreProperties>
</file>