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300" r:id="rId6"/>
    <p:sldId id="409" r:id="rId7"/>
    <p:sldId id="301" r:id="rId8"/>
    <p:sldId id="344" r:id="rId9"/>
    <p:sldId id="411" r:id="rId10"/>
    <p:sldId id="260" r:id="rId11"/>
    <p:sldId id="366" r:id="rId12"/>
    <p:sldId id="412" r:id="rId13"/>
    <p:sldId id="415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2" autoAdjust="0"/>
    <p:restoredTop sz="96271" autoAdjust="0"/>
  </p:normalViewPr>
  <p:slideViewPr>
    <p:cSldViewPr snapToGrid="0" snapToObjects="1">
      <p:cViewPr varScale="1">
        <p:scale>
          <a:sx n="80" d="100"/>
          <a:sy n="80" d="100"/>
        </p:scale>
        <p:origin x="172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7174-A25C-A74F-B195-6B8E1AC2A68D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8325-3ED5-B945-9187-1ED8C20F4303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E2D-04E1-644D-873D-52B4FD8F9D27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D03-9297-C94D-AC33-7500008EC0FF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621D-CD1E-5641-AA15-EEB3A9BA34AD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D34-E5FF-E942-A32D-A80347408D78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74C9-B4DA-AC49-B742-FF1A1E2BC1CD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8BF8-C1B4-4B48-94A4-D92D4363FB51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715-4463-8644-A1D0-FE73797191F9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63D4-CF6D-0A43-9BC5-31A814569A5F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4B80-6E5C-A94B-9076-29F23DCD28A0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03C-C0DF-A24E-B25C-2C19E16B7311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C9F1-B227-2D4A-BE1F-53D87D0F8F36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F6C0-8FC8-6E4E-8666-9E6C30E40363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D2DC-CC6E-3248-9E45-21A0C7707BE8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C473-6410-B149-B5C7-3F5C9F517368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BA09-08F1-4C48-82F3-91A031992A4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7CD9-D452-244A-8FEC-4EC5ECD95616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925-D80E-9040-997F-396850792169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13-A3BD-604C-AAD2-874DAC198163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FC12-B939-FC44-BE42-1D28AD6A0A8D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8CFD-155C-5244-8043-9CAD19206E82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7C0C-7FF6-FB4C-8F69-C018F7814356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D62-6B18-1F4E-81FD-C973BC19C6B0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02F-B5C4-3E4B-8F4B-878D3DA99A27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FBE-1D54-A647-BC21-E95ADAE860EA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5193-86A2-1F43-B0A3-6942DB1A5B5E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691A-1248-2D42-8292-5FBAC39A5A0B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1B-1017-4E49-B6BD-8FC6C8672D02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721-D4B5-9D49-ABDE-00B705A6F786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E11-337E-4841-87D3-831135E22F91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8895-2B14-664A-BFCF-B4A2742562B9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D90E-EF1A-5345-B416-E84410829A9F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D9FD-E7EC-A74F-BBCC-F8007A6640BD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86554D5-73D9-DC48-A6E7-41F3C6D9C61A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016F-0801-3243-A8F3-6CE008237D50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Mers</a:t>
            </a:r>
            <a:r>
              <a:rPr lang="ro-RO" sz="3200" dirty="0"/>
              <a:t>ul</a:t>
            </a:r>
            <a:r>
              <a:rPr lang="en-US" sz="3200" dirty="0"/>
              <a:t> </a:t>
            </a:r>
            <a:r>
              <a:rPr lang="ro-RO" sz="3200" dirty="0"/>
              <a:t>î</a:t>
            </a:r>
            <a:r>
              <a:rPr lang="en-US" sz="3200" dirty="0" err="1"/>
              <a:t>nainte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provoc</a:t>
            </a:r>
            <a:r>
              <a:rPr lang="ro-RO" dirty="0"/>
              <a:t>ă</a:t>
            </a:r>
            <a:r>
              <a:rPr lang="en-US" dirty="0" err="1"/>
              <a:t>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4213004"/>
            <a:ext cx="8732214" cy="2346015"/>
          </a:xfrm>
        </p:spPr>
        <p:txBody>
          <a:bodyPr/>
          <a:lstStyle/>
          <a:p>
            <a:r>
              <a:rPr lang="ro-RO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Există o metodă mai bună de a rezolva această provocare </a:t>
            </a:r>
          </a:p>
          <a:p>
            <a:r>
              <a:rPr lang="ro-RO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(pe următorul slide).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217228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Acesta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va</a:t>
            </a:r>
            <a:r>
              <a:rPr lang="en-US" sz="1400" dirty="0">
                <a:solidFill>
                  <a:srgbClr val="FF0000"/>
                </a:solidFill>
              </a:rPr>
              <a:t> fi </a:t>
            </a:r>
            <a:r>
              <a:rPr lang="en-US" sz="1400" dirty="0" err="1">
                <a:solidFill>
                  <a:srgbClr val="FF0000"/>
                </a:solidFill>
              </a:rPr>
              <a:t>schimbat</a:t>
            </a:r>
            <a:r>
              <a:rPr lang="ro-RO" sz="1400" dirty="0">
                <a:solidFill>
                  <a:srgbClr val="FF0000"/>
                </a:solidFill>
              </a:rPr>
              <a:t>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ro-RO" sz="1400" dirty="0">
                <a:solidFill>
                  <a:srgbClr val="FF0000"/>
                </a:solidFill>
              </a:rPr>
              <a:t>î</a:t>
            </a:r>
            <a:r>
              <a:rPr lang="en-US" sz="1400" dirty="0">
                <a:solidFill>
                  <a:srgbClr val="FF0000"/>
                </a:solidFill>
              </a:rPr>
              <a:t>n </a:t>
            </a:r>
            <a:r>
              <a:rPr lang="en-US" sz="1400" dirty="0" err="1">
                <a:solidFill>
                  <a:srgbClr val="FF0000"/>
                </a:solidFill>
              </a:rPr>
              <a:t>secunde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grade.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</a:t>
            </a:r>
            <a:r>
              <a:rPr lang="ro-RO" dirty="0"/>
              <a:t>ția</a:t>
            </a:r>
            <a:r>
              <a:rPr lang="en-US" dirty="0"/>
              <a:t>: U</a:t>
            </a:r>
            <a:r>
              <a:rPr lang="ro-RO" dirty="0"/>
              <a:t>tilizați </a:t>
            </a:r>
            <a:r>
              <a:rPr lang="en-US" dirty="0"/>
              <a:t>PORT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66" y="1274140"/>
            <a:ext cx="5218992" cy="5057248"/>
          </a:xfrm>
        </p:spPr>
        <p:txBody>
          <a:bodyPr>
            <a:normAutofit fontScale="92500" lnSpcReduction="20000"/>
          </a:bodyPr>
          <a:lstStyle/>
          <a:p>
            <a:pPr marL="0" indent="0" algn="l" rtl="0" latinLnBrk="0">
              <a:spcBef>
                <a:spcPts val="408"/>
              </a:spcBef>
              <a:spcAft>
                <a:spcPts val="600"/>
              </a:spcAft>
            </a:pPr>
            <a:r>
              <a:rPr lang="ro-RO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PROVOCARE: Mișcați robotul înainte de la linia de start până la linia de finish (1) și înapoi (2).</a:t>
            </a:r>
            <a:endParaRPr lang="ro-RO" sz="16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0" indent="0" algn="l" rtl="0" latinLnBrk="0">
              <a:spcBef>
                <a:spcPts val="408"/>
              </a:spcBef>
              <a:spcAft>
                <a:spcPts val="600"/>
              </a:spcAft>
            </a:pPr>
            <a:r>
              <a:rPr lang="ro-RO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 această lecție a trebuit să ghiciți și să încercați pentru ca robotul să se oprească exact pe a doua linie.</a:t>
            </a:r>
            <a:endParaRPr lang="ro-RO" sz="16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0" indent="0" algn="l" rtl="0" latinLnBrk="0">
              <a:spcBef>
                <a:spcPts val="384"/>
              </a:spcBef>
              <a:spcAft>
                <a:spcPts val="600"/>
              </a:spcAft>
            </a:pPr>
            <a:r>
              <a:rPr lang="ro-RO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Acum încercați Modul Port View:</a:t>
            </a:r>
            <a:endParaRPr lang="ro-RO" sz="16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457200" indent="-182880" algn="l" rtl="0" latinLnBrk="0">
              <a:spcBef>
                <a:spcPts val="384"/>
              </a:spcBef>
              <a:spcAft>
                <a:spcPts val="0"/>
              </a:spcAft>
            </a:pPr>
            <a:r>
              <a:rPr lang="ro-RO" sz="1800" b="0" i="0" dirty="0">
                <a:solidFill>
                  <a:srgbClr val="D1282E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Selectați un senzor de rotație (Motorul B sau C pentru robotul din dreapta)</a:t>
            </a:r>
            <a:endParaRPr lang="ro-RO" sz="16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457200" indent="-182880" algn="l" rtl="0" latinLnBrk="0">
              <a:spcBef>
                <a:spcPts val="384"/>
              </a:spcBef>
              <a:spcAft>
                <a:spcPts val="0"/>
              </a:spcAft>
            </a:pPr>
            <a:r>
              <a:rPr lang="ro-RO" sz="1800" b="0" i="0" dirty="0">
                <a:solidFill>
                  <a:srgbClr val="D1282E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Asigurați-vă că este setat pe grade ca mod de funcționare și că începe de la 0 grade.</a:t>
            </a:r>
            <a:endParaRPr lang="ro-RO" sz="16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457200" indent="-182880" algn="l" rtl="0" latinLnBrk="0">
              <a:spcBef>
                <a:spcPts val="384"/>
              </a:spcBef>
              <a:spcAft>
                <a:spcPts val="0"/>
              </a:spcAft>
            </a:pPr>
            <a:r>
              <a:rPr lang="ro-RO" sz="1800" b="0" i="0" dirty="0">
                <a:solidFill>
                  <a:srgbClr val="D1282E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Mișcați robotul cu mâna de la începutul liniei de start până la linia de finish. Asigurați-vă că roțile se mișcă cum trebuie și că nu alunecă cât timp robotul se mișcă.</a:t>
            </a:r>
            <a:endParaRPr lang="ro-RO" sz="16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457200" indent="-182880" algn="l" rtl="0" latinLnBrk="0">
              <a:spcBef>
                <a:spcPts val="384"/>
              </a:spcBef>
              <a:spcAft>
                <a:spcPts val="0"/>
              </a:spcAft>
            </a:pPr>
            <a:r>
              <a:rPr lang="ro-RO" sz="1800" b="0" i="0" dirty="0">
                <a:solidFill>
                  <a:srgbClr val="D1282E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Citiți câte grade s-a mișcat robotul.</a:t>
            </a:r>
            <a:endParaRPr lang="ro-RO" sz="16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457200" indent="-182880" algn="l" rtl="0" latinLnBrk="0">
              <a:spcBef>
                <a:spcPts val="384"/>
              </a:spcBef>
              <a:spcAft>
                <a:spcPts val="0"/>
              </a:spcAft>
            </a:pPr>
            <a:r>
              <a:rPr lang="ro-RO" sz="1800" b="0" i="0" dirty="0">
                <a:solidFill>
                  <a:srgbClr val="D1282E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Folosiți acest număr în block-ul Move Steering pentru a mișca robotul pe distanța corectă.</a:t>
            </a:r>
            <a:endParaRPr lang="ro-RO" sz="1600" b="0" i="0" dirty="0">
              <a:solidFill>
                <a:srgbClr val="000000"/>
              </a:solidFill>
              <a:effectLst/>
              <a:latin typeface="Ubuntu"/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46210" y="1419634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89874" y="3479945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82969" y="1620160"/>
            <a:ext cx="3872" cy="156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613" y="1637823"/>
            <a:ext cx="4417" cy="1586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2315" y="2997108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0135" y="2023705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4914" y="1447162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1385" y="3083086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829168" y="3362513"/>
            <a:ext cx="545006" cy="864972"/>
            <a:chOff x="6507213" y="1210579"/>
            <a:chExt cx="1199000" cy="1603803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1" y="1210579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3" y="2329313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15" y="4233411"/>
            <a:ext cx="2943522" cy="21521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3872" y="5011186"/>
            <a:ext cx="1119231" cy="5360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 rtl="0" latinLnBrk="0">
              <a:spcBef>
                <a:spcPts val="480"/>
              </a:spcBef>
              <a:spcAft>
                <a:spcPts val="600"/>
              </a:spcAft>
            </a:pPr>
            <a:r>
              <a:rPr lang="ro-RO" b="0" i="0" dirty="0">
                <a:solidFill>
                  <a:srgbClr val="000000"/>
                </a:solidFill>
                <a:effectLst/>
                <a:latin typeface="Ubuntu"/>
              </a:rPr>
              <a:t>1.</a:t>
            </a:r>
            <a:r>
              <a:rPr lang="ro-RO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Să învățăm cum să facem robotul să meargă înainte și înapoi</a:t>
            </a:r>
            <a:endParaRPr lang="ro-RO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457200" indent="-457200" algn="l" rtl="0" latinLnBrk="0">
              <a:spcBef>
                <a:spcPts val="480"/>
              </a:spcBef>
              <a:spcAft>
                <a:spcPts val="600"/>
              </a:spcAft>
            </a:pPr>
            <a:r>
              <a:rPr lang="ro-RO" b="0" i="0" dirty="0">
                <a:solidFill>
                  <a:srgbClr val="000000"/>
                </a:solidFill>
                <a:effectLst/>
                <a:latin typeface="Ubuntu"/>
              </a:rPr>
              <a:t>2.</a:t>
            </a:r>
            <a:r>
              <a:rPr lang="ro-RO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Să învățăm cum să folosim Block-ul Move Steering</a:t>
            </a:r>
            <a:endParaRPr lang="ro-RO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457200" indent="-457200" algn="l" rtl="0" latinLnBrk="0">
              <a:spcBef>
                <a:spcPts val="480"/>
              </a:spcBef>
              <a:spcAft>
                <a:spcPts val="600"/>
              </a:spcAft>
            </a:pPr>
            <a:r>
              <a:rPr lang="ro-RO" b="0" i="0" dirty="0">
                <a:solidFill>
                  <a:srgbClr val="000000"/>
                </a:solidFill>
                <a:effectLst/>
                <a:latin typeface="Ubuntu"/>
              </a:rPr>
              <a:t>3.</a:t>
            </a:r>
            <a:r>
              <a:rPr lang="ro-RO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Să învățăm cum să citim valorile senzorilor folosind Modul Port View</a:t>
            </a:r>
            <a:endParaRPr lang="ro-RO" b="0" i="0" dirty="0">
              <a:solidFill>
                <a:srgbClr val="000000"/>
              </a:solidFill>
              <a:effectLst/>
              <a:latin typeface="Ubuntu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Block-ul </a:t>
            </a:r>
            <a:r>
              <a:rPr lang="en-US" dirty="0"/>
              <a:t>Move STEERING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95791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Viraj: </a:t>
            </a:r>
            <a:r>
              <a:rPr lang="ro-RO" dirty="0"/>
              <a:t>Î</a:t>
            </a:r>
            <a:r>
              <a:rPr lang="en-US" dirty="0" err="1"/>
              <a:t>nainte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ntoarcere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Putere</a:t>
            </a:r>
            <a:r>
              <a:rPr lang="en-US" dirty="0"/>
              <a:t>/</a:t>
            </a:r>
            <a:r>
              <a:rPr lang="en-US" dirty="0" err="1"/>
              <a:t>Vitez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Timp</a:t>
            </a:r>
            <a:r>
              <a:rPr lang="en-US" dirty="0"/>
              <a:t>/</a:t>
            </a:r>
            <a:r>
              <a:rPr lang="en-US" dirty="0" err="1"/>
              <a:t>Distan</a:t>
            </a:r>
            <a:r>
              <a:rPr lang="ro-RO" dirty="0"/>
              <a:t>ț</a:t>
            </a:r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2882991"/>
            <a:ext cx="87285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</a:t>
            </a:r>
            <a:r>
              <a:rPr lang="ro-RO" dirty="0"/>
              <a:t>â</a:t>
            </a:r>
            <a:r>
              <a:rPr lang="en-US" dirty="0" err="1"/>
              <a:t>na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76483" y="2666315"/>
            <a:ext cx="1419050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pozitiv</a:t>
            </a:r>
            <a:r>
              <a:rPr lang="ro-RO" dirty="0"/>
              <a:t>ă</a:t>
            </a:r>
            <a:r>
              <a:rPr lang="en-US" dirty="0"/>
              <a:t>:</a:t>
            </a:r>
            <a:br>
              <a:rPr lang="en-US" dirty="0"/>
            </a:br>
            <a:r>
              <a:rPr lang="ro-RO" dirty="0"/>
              <a:t>î</a:t>
            </a:r>
            <a:r>
              <a:rPr lang="en-US" dirty="0" err="1"/>
              <a:t>nainte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napoi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Putere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negativ</a:t>
            </a:r>
            <a:r>
              <a:rPr lang="ro-RO" sz="2000" dirty="0">
                <a:solidFill>
                  <a:srgbClr val="FF0000"/>
                </a:solidFill>
              </a:rPr>
              <a:t>ă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ro-RO" sz="2000" dirty="0">
                <a:solidFill>
                  <a:srgbClr val="FF0000"/>
                </a:solidFill>
              </a:rPr>
              <a:t>î</a:t>
            </a:r>
            <a:r>
              <a:rPr lang="en-US" sz="2000" dirty="0" err="1">
                <a:solidFill>
                  <a:srgbClr val="FF0000"/>
                </a:solidFill>
              </a:rPr>
              <a:t>napoi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0260" y="5493664"/>
            <a:ext cx="22100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B900"/>
                </a:solidFill>
              </a:rPr>
              <a:t>Putere</a:t>
            </a:r>
            <a:r>
              <a:rPr lang="en-US" sz="2000" dirty="0">
                <a:solidFill>
                  <a:srgbClr val="00B900"/>
                </a:solidFill>
              </a:rPr>
              <a:t> </a:t>
            </a:r>
            <a:r>
              <a:rPr lang="en-US" sz="2000" dirty="0" err="1">
                <a:solidFill>
                  <a:srgbClr val="00B900"/>
                </a:solidFill>
              </a:rPr>
              <a:t>pozitiv</a:t>
            </a:r>
            <a:r>
              <a:rPr lang="ro-RO" sz="2000" dirty="0">
                <a:solidFill>
                  <a:srgbClr val="00B900"/>
                </a:solidFill>
              </a:rPr>
              <a:t>ă</a:t>
            </a:r>
            <a:r>
              <a:rPr lang="en-US" sz="2000" dirty="0">
                <a:solidFill>
                  <a:srgbClr val="00B900"/>
                </a:solidFill>
              </a:rPr>
              <a:t> = </a:t>
            </a:r>
            <a:r>
              <a:rPr lang="ro-RO" sz="2000" dirty="0">
                <a:solidFill>
                  <a:srgbClr val="00B900"/>
                </a:solidFill>
              </a:rPr>
              <a:t>î</a:t>
            </a:r>
            <a:r>
              <a:rPr lang="en-US" sz="2000" dirty="0" err="1">
                <a:solidFill>
                  <a:srgbClr val="00B900"/>
                </a:solidFill>
              </a:rPr>
              <a:t>nainte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po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să mergi î</a:t>
            </a:r>
            <a:r>
              <a:rPr lang="en-US" dirty="0" err="1"/>
              <a:t>nainte</a:t>
            </a:r>
            <a:r>
              <a:rPr lang="en-US" dirty="0"/>
              <a:t>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en-US" dirty="0" err="1"/>
              <a:t>Rubrica</a:t>
            </a:r>
            <a:r>
              <a:rPr lang="en-US" dirty="0"/>
              <a:t> Block-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verzi</a:t>
            </a:r>
            <a:r>
              <a:rPr lang="en-US" dirty="0"/>
              <a:t>, </a:t>
            </a:r>
            <a:r>
              <a:rPr lang="ro-RO" dirty="0"/>
              <a:t>ț</a:t>
            </a:r>
            <a:r>
              <a:rPr lang="en-US" dirty="0" err="1"/>
              <a:t>ineti</a:t>
            </a:r>
            <a:r>
              <a:rPr lang="en-US" dirty="0"/>
              <a:t> ap</a:t>
            </a:r>
            <a:r>
              <a:rPr lang="ro-RO" dirty="0"/>
              <a:t>ă</a:t>
            </a:r>
            <a:r>
              <a:rPr lang="en-US" dirty="0"/>
              <a:t>sat pe block-ul Move Steering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trageti</a:t>
            </a:r>
            <a:r>
              <a:rPr lang="en-US" dirty="0"/>
              <a:t>-l </a:t>
            </a:r>
            <a:r>
              <a:rPr lang="ro-RO" dirty="0"/>
              <a:t>î</a:t>
            </a:r>
            <a:r>
              <a:rPr lang="en-US" dirty="0"/>
              <a:t>n zona de </a:t>
            </a:r>
            <a:r>
              <a:rPr lang="en-US" dirty="0" err="1"/>
              <a:t>programare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2: </a:t>
            </a:r>
            <a:r>
              <a:rPr lang="ro-RO" dirty="0"/>
              <a:t>D</a:t>
            </a:r>
            <a:r>
              <a:rPr lang="en-US" dirty="0"/>
              <a:t>a</a:t>
            </a:r>
            <a:r>
              <a:rPr lang="ro-RO" dirty="0"/>
              <a:t>ți</a:t>
            </a:r>
            <a:r>
              <a:rPr lang="en-US" dirty="0"/>
              <a:t> </a:t>
            </a:r>
            <a:r>
              <a:rPr lang="en-US" dirty="0" err="1"/>
              <a:t>drumul</a:t>
            </a:r>
            <a:r>
              <a:rPr lang="en-US" dirty="0"/>
              <a:t> l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gă</a:t>
            </a:r>
            <a:r>
              <a:rPr lang="en-US" dirty="0"/>
              <a:t> block-ul de start (s</a:t>
            </a:r>
            <a:r>
              <a:rPr lang="ro-RO" dirty="0"/>
              <a:t>ă</a:t>
            </a:r>
            <a:r>
              <a:rPr lang="en-US" dirty="0" err="1"/>
              <a:t>geata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78" y="122944"/>
            <a:ext cx="7134110" cy="1371600"/>
          </a:xfrm>
        </p:spPr>
        <p:txBody>
          <a:bodyPr>
            <a:normAutofit/>
          </a:bodyPr>
          <a:lstStyle/>
          <a:p>
            <a:r>
              <a:rPr lang="ro-RO" sz="3200" dirty="0"/>
              <a:t>Provocarea</a:t>
            </a:r>
            <a:r>
              <a:rPr lang="en-US" sz="3200" dirty="0"/>
              <a:t> 1: </a:t>
            </a:r>
            <a:r>
              <a:rPr lang="ro-RO" sz="3200" dirty="0"/>
              <a:t>Mers înainte </a:t>
            </a:r>
            <a:r>
              <a:rPr lang="en-US" sz="3200" dirty="0"/>
              <a:t>(3 SEC</a:t>
            </a:r>
            <a:r>
              <a:rPr lang="ro-RO" sz="3200" dirty="0"/>
              <a:t>unde</a:t>
            </a:r>
            <a:r>
              <a:rPr lang="en-US" sz="3200" dirty="0"/>
              <a:t>)</a:t>
            </a:r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PASUL 1: </a:t>
            </a:r>
            <a:r>
              <a:rPr lang="en-US" dirty="0" err="1"/>
              <a:t>Rubrica</a:t>
            </a:r>
            <a:r>
              <a:rPr lang="en-US" dirty="0"/>
              <a:t> Block-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verzi</a:t>
            </a:r>
            <a:r>
              <a:rPr lang="en-US" dirty="0"/>
              <a:t>, </a:t>
            </a:r>
            <a:r>
              <a:rPr lang="en-US" dirty="0" err="1"/>
              <a:t>țineți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pe block-ul Move Steering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trageți</a:t>
            </a:r>
            <a:r>
              <a:rPr lang="en-US" dirty="0"/>
              <a:t>-l </a:t>
            </a:r>
            <a:r>
              <a:rPr lang="en-US" dirty="0" err="1"/>
              <a:t>în</a:t>
            </a:r>
            <a:r>
              <a:rPr lang="en-US" dirty="0"/>
              <a:t> zona de </a:t>
            </a:r>
            <a:r>
              <a:rPr lang="en-US" dirty="0" err="1"/>
              <a:t>programare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PASUL 2: </a:t>
            </a:r>
            <a:r>
              <a:rPr lang="ro-RO" dirty="0"/>
              <a:t>D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drumul</a:t>
            </a:r>
            <a:r>
              <a:rPr lang="en-US" dirty="0"/>
              <a:t> </a:t>
            </a:r>
            <a:r>
              <a:rPr lang="en-US" dirty="0" err="1"/>
              <a:t>lângă</a:t>
            </a:r>
            <a:r>
              <a:rPr lang="en-US" dirty="0"/>
              <a:t> block-ul de start (</a:t>
            </a:r>
            <a:r>
              <a:rPr lang="en-US" dirty="0" err="1"/>
              <a:t>săgeata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PASUL 3: </a:t>
            </a:r>
            <a:r>
              <a:rPr lang="en-US" dirty="0" err="1"/>
              <a:t>Selectați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opțiuni</a:t>
            </a:r>
            <a:r>
              <a:rPr lang="en-US" dirty="0"/>
              <a:t>. </a:t>
            </a:r>
            <a:r>
              <a:rPr lang="en-US" dirty="0" err="1"/>
              <a:t>Mișcați</a:t>
            </a:r>
            <a:r>
              <a:rPr lang="en-US" dirty="0"/>
              <a:t> “3 </a:t>
            </a:r>
            <a:r>
              <a:rPr lang="en-US" dirty="0" err="1"/>
              <a:t>secunde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PASUL 4: </a:t>
            </a:r>
            <a:r>
              <a:rPr lang="en-US" dirty="0" err="1"/>
              <a:t>Conectați</a:t>
            </a:r>
            <a:r>
              <a:rPr lang="en-US" dirty="0"/>
              <a:t> </a:t>
            </a:r>
            <a:r>
              <a:rPr lang="en-US" dirty="0" err="1"/>
              <a:t>cablul</a:t>
            </a:r>
            <a:r>
              <a:rPr lang="en-US" dirty="0"/>
              <a:t> USB la EV3 </a:t>
            </a:r>
            <a:r>
              <a:rPr lang="en-US" dirty="0" err="1"/>
              <a:t>și</a:t>
            </a:r>
            <a:r>
              <a:rPr lang="en-US" dirty="0"/>
              <a:t> laptop.</a:t>
            </a:r>
          </a:p>
          <a:p>
            <a:endParaRPr lang="en-US" dirty="0"/>
          </a:p>
          <a:p>
            <a:r>
              <a:rPr lang="en-US" dirty="0"/>
              <a:t>PASUL 5: D</a:t>
            </a:r>
            <a:r>
              <a:rPr lang="ro-RO" dirty="0"/>
              <a:t>escărcați</a:t>
            </a:r>
            <a:r>
              <a:rPr lang="en-US" dirty="0"/>
              <a:t> pe EV3</a:t>
            </a:r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Pasul</a:t>
            </a:r>
            <a:r>
              <a:rPr lang="en-US" dirty="0"/>
              <a:t>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Pasul</a:t>
            </a:r>
            <a:r>
              <a:rPr lang="en-US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Pasul</a:t>
            </a:r>
            <a:r>
              <a:rPr lang="en-US" dirty="0"/>
              <a:t> 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" y="320040"/>
            <a:ext cx="8245475" cy="1371600"/>
          </a:xfrm>
        </p:spPr>
        <p:txBody>
          <a:bodyPr>
            <a:normAutofit/>
          </a:bodyPr>
          <a:lstStyle/>
          <a:p>
            <a:r>
              <a:rPr lang="en-US" sz="3200" dirty="0" err="1"/>
              <a:t>Instruc</a:t>
            </a:r>
            <a:r>
              <a:rPr lang="ro-RO" sz="3200" dirty="0"/>
              <a:t>ț</a:t>
            </a:r>
            <a:r>
              <a:rPr lang="en-US" sz="3200" dirty="0" err="1"/>
              <a:t>iuni</a:t>
            </a:r>
            <a:r>
              <a:rPr lang="ro-RO" sz="3200" dirty="0"/>
              <a:t> pentru </a:t>
            </a:r>
            <a:r>
              <a:rPr lang="en-US" sz="3200" dirty="0"/>
              <a:t> </a:t>
            </a:r>
            <a:r>
              <a:rPr lang="en-US" sz="3200" dirty="0" err="1"/>
              <a:t>profesor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417637"/>
            <a:ext cx="8245474" cy="5120323"/>
          </a:xfrm>
        </p:spPr>
        <p:txBody>
          <a:bodyPr>
            <a:normAutofit/>
          </a:bodyPr>
          <a:lstStyle/>
          <a:p>
            <a:pPr marL="347472" indent="-347472" algn="l" rtl="0" latinLnBrk="0">
              <a:spcBef>
                <a:spcPts val="672"/>
              </a:spcBef>
              <a:spcAft>
                <a:spcPts val="600"/>
              </a:spcAft>
            </a:pPr>
            <a:r>
              <a:rPr lang="ro-RO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Împărțiți elevii în câteva grupe </a:t>
            </a:r>
          </a:p>
          <a:p>
            <a:pPr marL="347472" indent="-347472" algn="l" rtl="0" latinLnBrk="0">
              <a:spcBef>
                <a:spcPts val="672"/>
              </a:spcBef>
              <a:spcAft>
                <a:spcPts val="600"/>
              </a:spcAft>
            </a:pPr>
            <a:r>
              <a:rPr lang="ro-RO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Dați fiecărei echipe o copie a fișei de lucru cu Provocarea Move Straight</a:t>
            </a:r>
            <a:endParaRPr lang="ro-RO" sz="28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347472" indent="-347472" algn="l" rtl="0" latinLnBrk="0">
              <a:spcBef>
                <a:spcPts val="672"/>
              </a:spcBef>
              <a:spcAft>
                <a:spcPts val="600"/>
              </a:spcAft>
            </a:pPr>
            <a:r>
              <a:rPr lang="ro-RO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Detaliile Provocării sunt pe slide-ul 8</a:t>
            </a:r>
            <a:endParaRPr lang="ro-RO" sz="28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347472" indent="-347472" algn="l" rtl="0" latinLnBrk="0">
              <a:spcBef>
                <a:spcPts val="672"/>
              </a:spcBef>
              <a:spcAft>
                <a:spcPts val="600"/>
              </a:spcAft>
            </a:pPr>
            <a:r>
              <a:rPr lang="ro-RO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Pagina de discuție pe slide-ul 9</a:t>
            </a:r>
            <a:endParaRPr lang="ro-RO" sz="28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347472" indent="-347472" algn="l" rtl="0" latinLnBrk="0">
              <a:spcBef>
                <a:spcPts val="672"/>
              </a:spcBef>
              <a:spcAft>
                <a:spcPts val="600"/>
              </a:spcAft>
            </a:pPr>
            <a:r>
              <a:rPr lang="ro-RO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Soluția provocării pe slide-ul 10</a:t>
            </a:r>
            <a:endParaRPr lang="ro-RO" sz="28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347472" indent="-347472" algn="l" rtl="0" latinLnBrk="0">
              <a:spcBef>
                <a:spcPts val="672"/>
              </a:spcBef>
              <a:spcAft>
                <a:spcPts val="600"/>
              </a:spcAft>
            </a:pPr>
            <a:r>
              <a:rPr lang="ro-RO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o-RO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mod mai bun pe slide-ul 11</a:t>
            </a:r>
            <a:endParaRPr lang="ro-RO" sz="2800" b="0" i="0" dirty="0">
              <a:solidFill>
                <a:srgbClr val="000000"/>
              </a:solidFill>
              <a:effectLst/>
              <a:latin typeface="Ubuntu"/>
            </a:endParaRP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ro-RO" dirty="0"/>
              <a:t>ersul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nainte</a:t>
            </a:r>
            <a:r>
              <a:rPr lang="en-US" dirty="0"/>
              <a:t>: </a:t>
            </a:r>
            <a:r>
              <a:rPr lang="en-US" dirty="0" err="1"/>
              <a:t>Secunde</a:t>
            </a:r>
            <a:r>
              <a:rPr lang="en-US" dirty="0"/>
              <a:t> / grade / </a:t>
            </a:r>
            <a:r>
              <a:rPr lang="en-US" dirty="0" err="1"/>
              <a:t>rota</a:t>
            </a:r>
            <a:r>
              <a:rPr lang="ro-RO" dirty="0"/>
              <a:t>ț</a:t>
            </a:r>
            <a:r>
              <a:rPr lang="en-US" dirty="0"/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44" y="1898265"/>
            <a:ext cx="4825853" cy="3789200"/>
          </a:xfrm>
        </p:spPr>
        <p:txBody>
          <a:bodyPr>
            <a:normAutofit/>
          </a:bodyPr>
          <a:lstStyle/>
          <a:p>
            <a:pPr marL="0" indent="0" algn="l" rtl="0" latinLnBrk="0">
              <a:spcBef>
                <a:spcPts val="480"/>
              </a:spcBef>
              <a:spcAft>
                <a:spcPts val="600"/>
              </a:spcAft>
            </a:pPr>
            <a:r>
              <a:rPr lang="ro-RO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PROVOCARE: </a:t>
            </a:r>
          </a:p>
          <a:p>
            <a:pPr marL="0" indent="0" algn="l" rtl="0" latinLnBrk="0">
              <a:spcBef>
                <a:spcPts val="480"/>
              </a:spcBef>
              <a:spcAft>
                <a:spcPts val="600"/>
              </a:spcAft>
            </a:pPr>
            <a:r>
              <a:rPr lang="ro-RO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Robotul merge înainte de la linia de start până la linia de finish (1) și înapoi (2).</a:t>
            </a:r>
          </a:p>
          <a:p>
            <a:pPr marL="0" indent="0" algn="l" rtl="0" latinLnBrk="0">
              <a:spcBef>
                <a:spcPts val="480"/>
              </a:spcBef>
              <a:spcAft>
                <a:spcPts val="600"/>
              </a:spcAft>
            </a:pPr>
            <a:r>
              <a:rPr lang="ro-RO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Încercați modul Move for seconds/degrees/rotations și ajustați durata/distanța.</a:t>
            </a:r>
            <a:endParaRPr lang="ro-RO" sz="2400" b="0" i="0" dirty="0">
              <a:solidFill>
                <a:srgbClr val="000000"/>
              </a:solidFill>
              <a:effectLst/>
              <a:latin typeface="Ubuntu"/>
            </a:endParaRPr>
          </a:p>
          <a:p>
            <a:pPr marL="0" indent="0" algn="l" rtl="0" latinLnBrk="0">
              <a:spcBef>
                <a:spcPts val="480"/>
              </a:spcBef>
              <a:spcAft>
                <a:spcPts val="600"/>
              </a:spcAft>
            </a:pPr>
            <a:r>
              <a:rPr lang="ro-RO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Încercați diferite viteze.</a:t>
            </a:r>
            <a:endParaRPr lang="ro-RO" sz="2400" b="0" i="0" dirty="0">
              <a:solidFill>
                <a:srgbClr val="000000"/>
              </a:solidFill>
              <a:effectLst/>
              <a:latin typeface="Ubuntu"/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– M</a:t>
            </a:r>
            <a:r>
              <a:rPr lang="ro-RO" dirty="0"/>
              <a:t>ersul î</a:t>
            </a:r>
            <a:r>
              <a:rPr lang="en-US" dirty="0" err="1"/>
              <a:t>nainte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326" y="1227103"/>
            <a:ext cx="82454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700" b="1" dirty="0"/>
              <a:t>Ați ghicit prin multe încercări?</a:t>
            </a:r>
            <a:endParaRPr lang="ro-RO" sz="2700" dirty="0"/>
          </a:p>
          <a:p>
            <a:r>
              <a:rPr lang="ro-RO" sz="2400" dirty="0"/>
              <a:t>Da. Programarea cu block-ul Move for seconds/rotations/degrees folosind ghicitul și testarea ia foarte mult timp și </a:t>
            </a:r>
          </a:p>
          <a:p>
            <a:r>
              <a:rPr lang="ro-RO" sz="2400" dirty="0"/>
              <a:t>efort.</a:t>
            </a:r>
          </a:p>
          <a:p>
            <a:r>
              <a:rPr lang="ro-RO" sz="2700" b="1" dirty="0"/>
              <a:t>A contat schimbarea vitezei?</a:t>
            </a:r>
            <a:endParaRPr lang="ro-RO" sz="2700" dirty="0"/>
          </a:p>
          <a:p>
            <a:r>
              <a:rPr lang="ro-RO" sz="2400" dirty="0"/>
              <a:t>Da. Când robotul se mișcă cu block-ul Move for seconds, viteza va conta.</a:t>
            </a:r>
          </a:p>
          <a:p>
            <a:r>
              <a:rPr lang="ro-RO" sz="2700" b="1" dirty="0"/>
              <a:t>Credeți că mărimea roții contează? De ce?</a:t>
            </a:r>
            <a:endParaRPr lang="ro-RO" sz="2700" dirty="0"/>
          </a:p>
          <a:p>
            <a:r>
              <a:rPr lang="ro-RO" sz="2400" dirty="0"/>
              <a:t>Mărimea roții determină gradele și rotațiile.</a:t>
            </a:r>
          </a:p>
          <a:p>
            <a:r>
              <a:rPr lang="ro-RO" sz="2700" b="1" dirty="0"/>
              <a:t>Credeți că nivelul bateriei contează? De ce?</a:t>
            </a:r>
            <a:endParaRPr lang="ro-RO" sz="2700" dirty="0"/>
          </a:p>
          <a:p>
            <a:r>
              <a:rPr lang="ro-RO" sz="2400" dirty="0"/>
              <a:t>Când robotul se mișcă cu block-ul Move for seconds, nivelul bateriei schimbă puterea.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6441</TotalTime>
  <Words>730</Words>
  <Application>Microsoft Office PowerPoint</Application>
  <PresentationFormat>On-screen Show (4:3)</PresentationFormat>
  <Paragraphs>100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Helvetica Neue</vt:lpstr>
      <vt:lpstr>Ubuntu</vt:lpstr>
      <vt:lpstr>Custom Design</vt:lpstr>
      <vt:lpstr>beginner</vt:lpstr>
      <vt:lpstr>1_Custom Design</vt:lpstr>
      <vt:lpstr>BEGINNER PROGRAMMING LESSON</vt:lpstr>
      <vt:lpstr>Obiectivele lecției</vt:lpstr>
      <vt:lpstr>Block-ul Move STEERING</vt:lpstr>
      <vt:lpstr>Putere negativă și pozitivă: înainte și înapoi</vt:lpstr>
      <vt:lpstr>Cum poți să mergi înainte?</vt:lpstr>
      <vt:lpstr>Provocarea 1: Mers înainte (3 SECunde)</vt:lpstr>
      <vt:lpstr>Instrucțiuni pentru  profesor</vt:lpstr>
      <vt:lpstr>Mersul înainte: Secunde / grade / rotații</vt:lpstr>
      <vt:lpstr>Discuție – Mersul înainte</vt:lpstr>
      <vt:lpstr>Soluția provocării</vt:lpstr>
      <vt:lpstr>SOLUția: Utilizați PORT VIEW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Adnim</cp:lastModifiedBy>
  <cp:revision>40</cp:revision>
  <cp:lastPrinted>2016-07-04T14:38:40Z</cp:lastPrinted>
  <dcterms:created xsi:type="dcterms:W3CDTF">2014-08-07T02:19:13Z</dcterms:created>
  <dcterms:modified xsi:type="dcterms:W3CDTF">2023-09-03T15:39:48Z</dcterms:modified>
</cp:coreProperties>
</file>