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Lst>
  <p:notesMasterIdLst>
    <p:notesMasterId r:id="rId11"/>
  </p:notesMasterIdLst>
  <p:handoutMasterIdLst>
    <p:handoutMasterId r:id="rId12"/>
  </p:handoutMasterIdLst>
  <p:sldIdLst>
    <p:sldId id="415" r:id="rId3"/>
    <p:sldId id="407" r:id="rId4"/>
    <p:sldId id="408" r:id="rId5"/>
    <p:sldId id="409" r:id="rId6"/>
    <p:sldId id="410" r:id="rId7"/>
    <p:sldId id="414" r:id="rId8"/>
    <p:sldId id="411" r:id="rId9"/>
    <p:sldId id="40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00"/>
    <a:srgbClr val="F6BD32"/>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8"/>
    <p:restoredTop sz="96271" autoAdjust="0"/>
  </p:normalViewPr>
  <p:slideViewPr>
    <p:cSldViewPr snapToGrid="0" snapToObjects="1">
      <p:cViewPr varScale="1">
        <p:scale>
          <a:sx n="80" d="100"/>
          <a:sy n="80" d="100"/>
        </p:scale>
        <p:origin x="1526" y="67"/>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9/3/2023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9/3/2023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185352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08805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7</a:t>
            </a:fld>
            <a:endParaRPr lang="en-US"/>
          </a:p>
        </p:txBody>
      </p:sp>
    </p:spTree>
    <p:extLst>
      <p:ext uri="{BB962C8B-B14F-4D97-AF65-F5344CB8AC3E}">
        <p14:creationId xmlns:p14="http://schemas.microsoft.com/office/powerpoint/2010/main" val="447597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02A542-A347-7C4E-84B7-C69E7B921E8E}" type="datetime1">
              <a:rPr lang="en-US" smtClean="0"/>
              <a:t>9/3/2023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EV3Lessons.com, 2016, (Last edit: 7/04/2016)</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3923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70FF91-69EB-A04C-9075-744B7A39257F}" type="datetime1">
              <a:rPr lang="en-US" smtClean="0"/>
              <a:t>9/3/2023</a:t>
            </a:fld>
            <a:endParaRPr lang="en-US"/>
          </a:p>
        </p:txBody>
      </p:sp>
      <p:sp>
        <p:nvSpPr>
          <p:cNvPr id="5" name="Footer Placeholder 4"/>
          <p:cNvSpPr>
            <a:spLocks noGrp="1"/>
          </p:cNvSpPr>
          <p:nvPr>
            <p:ph type="ftr" sz="quarter" idx="11"/>
          </p:nvPr>
        </p:nvSpPr>
        <p:spPr/>
        <p:txBody>
          <a:bodyPr/>
          <a:lstStyle/>
          <a:p>
            <a:r>
              <a:rPr lang="en-US"/>
              <a:t>© EV3Lessons.com, 2016, (Last edit: 7/04/2016)</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00781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531555-486E-2642-8608-DCAD4EE13C81}" type="datetime1">
              <a:rPr lang="en-US" smtClean="0"/>
              <a:t>9/3/2023</a:t>
            </a:fld>
            <a:endParaRPr lang="en-US"/>
          </a:p>
        </p:txBody>
      </p:sp>
      <p:sp>
        <p:nvSpPr>
          <p:cNvPr id="5" name="Footer Placeholder 4"/>
          <p:cNvSpPr>
            <a:spLocks noGrp="1"/>
          </p:cNvSpPr>
          <p:nvPr>
            <p:ph type="ftr" sz="quarter" idx="11"/>
          </p:nvPr>
        </p:nvSpPr>
        <p:spPr/>
        <p:txBody>
          <a:bodyPr/>
          <a:lstStyle/>
          <a:p>
            <a:r>
              <a:rPr lang="en-US"/>
              <a:t>© EV3Lessons.com, 2016, (Last edit: 7/04/2016)</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3924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A57077-4167-6949-9D33-F7A9E1AAFA08}" type="datetime1">
              <a:rPr lang="en-US" smtClean="0"/>
              <a:t>9/3/2023</a:t>
            </a:fld>
            <a:endParaRPr lang="en-US"/>
          </a:p>
        </p:txBody>
      </p:sp>
      <p:sp>
        <p:nvSpPr>
          <p:cNvPr id="5" name="Footer Placeholder 4"/>
          <p:cNvSpPr>
            <a:spLocks noGrp="1"/>
          </p:cNvSpPr>
          <p:nvPr>
            <p:ph type="ftr" sz="quarter" idx="11"/>
          </p:nvPr>
        </p:nvSpPr>
        <p:spPr/>
        <p:txBody>
          <a:bodyPr/>
          <a:lstStyle/>
          <a:p>
            <a:r>
              <a:rPr lang="en-US"/>
              <a:t>©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9667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59E369-0BA0-8946-82A6-1B094D310696}" type="datetime1">
              <a:rPr lang="en-US" smtClean="0"/>
              <a:t>9/3/2023</a:t>
            </a:fld>
            <a:endParaRPr lang="en-US"/>
          </a:p>
        </p:txBody>
      </p:sp>
      <p:sp>
        <p:nvSpPr>
          <p:cNvPr id="5" name="Footer Placeholder 4"/>
          <p:cNvSpPr>
            <a:spLocks noGrp="1"/>
          </p:cNvSpPr>
          <p:nvPr>
            <p:ph type="ftr" sz="quarter" idx="11"/>
          </p:nvPr>
        </p:nvSpPr>
        <p:spPr/>
        <p:txBody>
          <a:bodyPr/>
          <a:lstStyle/>
          <a:p>
            <a:r>
              <a:rPr lang="en-US"/>
              <a:t>©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1668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A75C8-F4B1-E544-9592-442E77C43C21}" type="datetime1">
              <a:rPr lang="en-US" smtClean="0"/>
              <a:t>9/3/2023</a:t>
            </a:fld>
            <a:endParaRPr lang="en-US"/>
          </a:p>
        </p:txBody>
      </p:sp>
      <p:sp>
        <p:nvSpPr>
          <p:cNvPr id="5" name="Footer Placeholder 4"/>
          <p:cNvSpPr>
            <a:spLocks noGrp="1"/>
          </p:cNvSpPr>
          <p:nvPr>
            <p:ph type="ftr" sz="quarter" idx="11"/>
          </p:nvPr>
        </p:nvSpPr>
        <p:spPr/>
        <p:txBody>
          <a:bodyPr/>
          <a:lstStyle/>
          <a:p>
            <a:r>
              <a:rPr lang="en-US"/>
              <a:t>©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14001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BF948A-5BE3-0548-8A28-B877469D6A67}" type="datetime1">
              <a:rPr lang="en-US" smtClean="0"/>
              <a:t>9/3/2023</a:t>
            </a:fld>
            <a:endParaRPr lang="en-US"/>
          </a:p>
        </p:txBody>
      </p:sp>
      <p:sp>
        <p:nvSpPr>
          <p:cNvPr id="6" name="Footer Placeholder 5"/>
          <p:cNvSpPr>
            <a:spLocks noGrp="1"/>
          </p:cNvSpPr>
          <p:nvPr>
            <p:ph type="ftr" sz="quarter" idx="11"/>
          </p:nvPr>
        </p:nvSpPr>
        <p:spPr/>
        <p:txBody>
          <a:bodyPr/>
          <a:lstStyle/>
          <a:p>
            <a:r>
              <a:rPr lang="en-US"/>
              <a:t>© EV3Lessons.com, 2016, (Last edit: 7/04/2016)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8517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4D454C-2257-D84E-B008-E3BB674E6B5D}" type="datetime1">
              <a:rPr lang="en-US" smtClean="0"/>
              <a:t>9/3/2023</a:t>
            </a:fld>
            <a:endParaRPr lang="en-US"/>
          </a:p>
        </p:txBody>
      </p:sp>
      <p:sp>
        <p:nvSpPr>
          <p:cNvPr id="8" name="Footer Placeholder 7"/>
          <p:cNvSpPr>
            <a:spLocks noGrp="1"/>
          </p:cNvSpPr>
          <p:nvPr>
            <p:ph type="ftr" sz="quarter" idx="11"/>
          </p:nvPr>
        </p:nvSpPr>
        <p:spPr/>
        <p:txBody>
          <a:bodyPr/>
          <a:lstStyle/>
          <a:p>
            <a:r>
              <a:rPr lang="en-US"/>
              <a:t>© EV3Lessons.com, 2016, (Last edit: 7/04/2016)</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93569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BD3D21-4E25-CC4C-836E-91A72F67CF76}" type="datetime1">
              <a:rPr lang="en-US" smtClean="0"/>
              <a:t>9/3/2023</a:t>
            </a:fld>
            <a:endParaRPr lang="en-US"/>
          </a:p>
        </p:txBody>
      </p:sp>
      <p:sp>
        <p:nvSpPr>
          <p:cNvPr id="4" name="Footer Placeholder 3"/>
          <p:cNvSpPr>
            <a:spLocks noGrp="1"/>
          </p:cNvSpPr>
          <p:nvPr>
            <p:ph type="ftr" sz="quarter" idx="11"/>
          </p:nvPr>
        </p:nvSpPr>
        <p:spPr/>
        <p:txBody>
          <a:bodyPr/>
          <a:lstStyle/>
          <a:p>
            <a:r>
              <a:rPr lang="en-US"/>
              <a:t>© EV3Lessons.com, 2016, (Last edit: 7/04/2016)</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67093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84E82-94C0-574A-AD63-516EC4B77AC0}" type="datetime1">
              <a:rPr lang="en-US" smtClean="0"/>
              <a:t>9/3/2023</a:t>
            </a:fld>
            <a:endParaRPr lang="en-US"/>
          </a:p>
        </p:txBody>
      </p:sp>
      <p:sp>
        <p:nvSpPr>
          <p:cNvPr id="3" name="Footer Placeholder 2"/>
          <p:cNvSpPr>
            <a:spLocks noGrp="1"/>
          </p:cNvSpPr>
          <p:nvPr>
            <p:ph type="ftr" sz="quarter" idx="11"/>
          </p:nvPr>
        </p:nvSpPr>
        <p:spPr/>
        <p:txBody>
          <a:bodyPr/>
          <a:lstStyle/>
          <a:p>
            <a:r>
              <a:rPr lang="en-US"/>
              <a:t>© EV3Lessons.com, 2016, (Last edit: 7/04/2016)</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8925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324CE-C4E0-C74D-88E6-9C7F8653632D}" type="datetime1">
              <a:rPr lang="en-US" smtClean="0"/>
              <a:t>9/3/2023</a:t>
            </a:fld>
            <a:endParaRPr lang="en-US"/>
          </a:p>
        </p:txBody>
      </p:sp>
      <p:sp>
        <p:nvSpPr>
          <p:cNvPr id="6" name="Footer Placeholder 5"/>
          <p:cNvSpPr>
            <a:spLocks noGrp="1"/>
          </p:cNvSpPr>
          <p:nvPr>
            <p:ph type="ftr" sz="quarter" idx="11"/>
          </p:nvPr>
        </p:nvSpPr>
        <p:spPr/>
        <p:txBody>
          <a:bodyPr/>
          <a:lstStyle/>
          <a:p>
            <a:r>
              <a:rPr lang="en-US"/>
              <a:t>© EV3Lessons.com, 2016, (Last edit: 7/04/2016)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3909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B6894-20E2-714A-8F24-113A73CBAAB1}" type="datetime1">
              <a:rPr lang="en-US" smtClean="0"/>
              <a:t>9/3/2023</a:t>
            </a:fld>
            <a:endParaRPr lang="en-US"/>
          </a:p>
        </p:txBody>
      </p:sp>
      <p:sp>
        <p:nvSpPr>
          <p:cNvPr id="5" name="Footer Placeholder 4"/>
          <p:cNvSpPr>
            <a:spLocks noGrp="1"/>
          </p:cNvSpPr>
          <p:nvPr>
            <p:ph type="ftr" sz="quarter" idx="11"/>
          </p:nvPr>
        </p:nvSpPr>
        <p:spPr/>
        <p:txBody>
          <a:bodyPr/>
          <a:lstStyle/>
          <a:p>
            <a:r>
              <a:rPr lang="en-US"/>
              <a:t>© EV3Lessons.com, 2016, (Last edit: 7/04/2016)</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5142361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806782-06ED-9A42-A974-A94EE091BE22}" type="datetime1">
              <a:rPr lang="en-US" smtClean="0"/>
              <a:t>9/3/2023</a:t>
            </a:fld>
            <a:endParaRPr lang="en-US"/>
          </a:p>
        </p:txBody>
      </p:sp>
      <p:sp>
        <p:nvSpPr>
          <p:cNvPr id="6" name="Footer Placeholder 5"/>
          <p:cNvSpPr>
            <a:spLocks noGrp="1"/>
          </p:cNvSpPr>
          <p:nvPr>
            <p:ph type="ftr" sz="quarter" idx="11"/>
          </p:nvPr>
        </p:nvSpPr>
        <p:spPr/>
        <p:txBody>
          <a:bodyPr/>
          <a:lstStyle/>
          <a:p>
            <a:r>
              <a:rPr lang="en-US"/>
              <a:t>© EV3Lessons.com, 2016, (Last edit: 7/04/2016)</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43583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0C76E-463C-944C-98C5-343991D3A9B0}" type="datetime1">
              <a:rPr lang="en-US" smtClean="0"/>
              <a:t>9/3/2023</a:t>
            </a:fld>
            <a:endParaRPr lang="en-US"/>
          </a:p>
        </p:txBody>
      </p:sp>
      <p:sp>
        <p:nvSpPr>
          <p:cNvPr id="5" name="Footer Placeholder 4"/>
          <p:cNvSpPr>
            <a:spLocks noGrp="1"/>
          </p:cNvSpPr>
          <p:nvPr>
            <p:ph type="ftr" sz="quarter" idx="11"/>
          </p:nvPr>
        </p:nvSpPr>
        <p:spPr/>
        <p:txBody>
          <a:bodyPr/>
          <a:lstStyle/>
          <a:p>
            <a:r>
              <a:rPr lang="en-US"/>
              <a:t>©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4116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B0EB3F-1ED3-464F-AFA5-07CCF3FD7308}" type="datetime1">
              <a:rPr lang="en-US" smtClean="0"/>
              <a:t>9/3/2023</a:t>
            </a:fld>
            <a:endParaRPr lang="en-US"/>
          </a:p>
        </p:txBody>
      </p:sp>
      <p:sp>
        <p:nvSpPr>
          <p:cNvPr id="5" name="Footer Placeholder 4"/>
          <p:cNvSpPr>
            <a:spLocks noGrp="1"/>
          </p:cNvSpPr>
          <p:nvPr>
            <p:ph type="ftr" sz="quarter" idx="11"/>
          </p:nvPr>
        </p:nvSpPr>
        <p:spPr/>
        <p:txBody>
          <a:bodyPr/>
          <a:lstStyle/>
          <a:p>
            <a:r>
              <a:rPr lang="en-US"/>
              <a:t>© EV3Lessons.com, 2016, (Last edit: 7/04/2016)</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1750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C313BDA-17A9-8749-A339-66F6E8E03A82}" type="datetime1">
              <a:rPr lang="en-US" smtClean="0"/>
              <a:t>9/3/2023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EV3Lessons.com, 2016, (Last edit: 7/04/2016)</a:t>
            </a:r>
          </a:p>
        </p:txBody>
      </p:sp>
    </p:spTree>
    <p:extLst>
      <p:ext uri="{BB962C8B-B14F-4D97-AF65-F5344CB8AC3E}">
        <p14:creationId xmlns:p14="http://schemas.microsoft.com/office/powerpoint/2010/main" val="208652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BCD953-9CDD-E641-8DF1-F34622718B00}" type="datetime1">
              <a:rPr lang="en-US" smtClean="0"/>
              <a:t>9/3/2023</a:t>
            </a:fld>
            <a:endParaRPr lang="en-US"/>
          </a:p>
        </p:txBody>
      </p:sp>
      <p:sp>
        <p:nvSpPr>
          <p:cNvPr id="6" name="Footer Placeholder 5"/>
          <p:cNvSpPr>
            <a:spLocks noGrp="1"/>
          </p:cNvSpPr>
          <p:nvPr>
            <p:ph type="ftr" sz="quarter" idx="11"/>
          </p:nvPr>
        </p:nvSpPr>
        <p:spPr/>
        <p:txBody>
          <a:bodyPr/>
          <a:lstStyle/>
          <a:p>
            <a:r>
              <a:rPr lang="en-US"/>
              <a:t>© EV3Lessons.com, 2016, (Last edit: 7/04/2016)</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3616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EC1F0C-1782-5F47-BF85-11C088307CCE}" type="datetime1">
              <a:rPr lang="en-US" smtClean="0"/>
              <a:t>9/3/2023</a:t>
            </a:fld>
            <a:endParaRPr lang="en-US"/>
          </a:p>
        </p:txBody>
      </p:sp>
      <p:sp>
        <p:nvSpPr>
          <p:cNvPr id="8" name="Footer Placeholder 7"/>
          <p:cNvSpPr>
            <a:spLocks noGrp="1"/>
          </p:cNvSpPr>
          <p:nvPr>
            <p:ph type="ftr" sz="quarter" idx="11"/>
          </p:nvPr>
        </p:nvSpPr>
        <p:spPr/>
        <p:txBody>
          <a:bodyPr/>
          <a:lstStyle/>
          <a:p>
            <a:r>
              <a:rPr lang="en-US"/>
              <a:t>© EV3Lessons.com, 2016, (Last edit: 7/04/2016)</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2770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7B37F7-1EB0-5044-95FC-9842E2636BD0}" type="datetime1">
              <a:rPr lang="en-US" smtClean="0"/>
              <a:t>9/3/2023</a:t>
            </a:fld>
            <a:endParaRPr lang="en-US"/>
          </a:p>
        </p:txBody>
      </p:sp>
      <p:sp>
        <p:nvSpPr>
          <p:cNvPr id="4" name="Footer Placeholder 3"/>
          <p:cNvSpPr>
            <a:spLocks noGrp="1"/>
          </p:cNvSpPr>
          <p:nvPr>
            <p:ph type="ftr" sz="quarter" idx="11"/>
          </p:nvPr>
        </p:nvSpPr>
        <p:spPr/>
        <p:txBody>
          <a:bodyPr/>
          <a:lstStyle/>
          <a:p>
            <a:r>
              <a:rPr lang="en-US"/>
              <a:t>© EV3Lessons.com, 2016, (Last edit: 7/04/2016)</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597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37DE7-B9EE-4D40-A0EF-808DD4E7182D}" type="datetime1">
              <a:rPr lang="en-US" smtClean="0"/>
              <a:t>9/3/2023</a:t>
            </a:fld>
            <a:endParaRPr lang="en-US"/>
          </a:p>
        </p:txBody>
      </p:sp>
      <p:sp>
        <p:nvSpPr>
          <p:cNvPr id="3" name="Footer Placeholder 2"/>
          <p:cNvSpPr>
            <a:spLocks noGrp="1"/>
          </p:cNvSpPr>
          <p:nvPr>
            <p:ph type="ftr" sz="quarter" idx="11"/>
          </p:nvPr>
        </p:nvSpPr>
        <p:spPr/>
        <p:txBody>
          <a:bodyPr/>
          <a:lstStyle/>
          <a:p>
            <a:r>
              <a:rPr lang="en-US"/>
              <a:t>© EV3Lessons.com, 2016, (Last edit: 7/04/2016)</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0238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395F5-5978-9540-BD24-F2F9C0B9FCBE}" type="datetime1">
              <a:rPr lang="en-US" smtClean="0"/>
              <a:t>9/3/2023</a:t>
            </a:fld>
            <a:endParaRPr lang="en-US"/>
          </a:p>
        </p:txBody>
      </p:sp>
      <p:sp>
        <p:nvSpPr>
          <p:cNvPr id="6" name="Footer Placeholder 5"/>
          <p:cNvSpPr>
            <a:spLocks noGrp="1"/>
          </p:cNvSpPr>
          <p:nvPr>
            <p:ph type="ftr" sz="quarter" idx="11"/>
          </p:nvPr>
        </p:nvSpPr>
        <p:spPr/>
        <p:txBody>
          <a:bodyPr/>
          <a:lstStyle/>
          <a:p>
            <a:r>
              <a:rPr lang="en-US"/>
              <a:t>© EV3Lessons.com, 2016, (Last edit: 7/04/2016)</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61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53B662-E131-CF46-AFCD-B12B87E9F76A}" type="datetime1">
              <a:rPr lang="en-US" smtClean="0"/>
              <a:t>9/3/2023</a:t>
            </a:fld>
            <a:endParaRPr lang="en-US"/>
          </a:p>
        </p:txBody>
      </p:sp>
      <p:sp>
        <p:nvSpPr>
          <p:cNvPr id="6" name="Footer Placeholder 5"/>
          <p:cNvSpPr>
            <a:spLocks noGrp="1"/>
          </p:cNvSpPr>
          <p:nvPr>
            <p:ph type="ftr" sz="quarter" idx="11"/>
          </p:nvPr>
        </p:nvSpPr>
        <p:spPr/>
        <p:txBody>
          <a:bodyPr/>
          <a:lstStyle/>
          <a:p>
            <a:r>
              <a:rPr lang="en-US"/>
              <a:t>© EV3Lessons.com, 2016, (Last edit: 7/04/2016)</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88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C388A24-F5D9-8F4C-8800-3F9D2728CE6D}" type="datetime1">
              <a:rPr lang="en-US" smtClean="0"/>
              <a:t>9/3/2023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EV3Lessons.com, 2016, (Last edit: 7/04/2016)</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699534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77908-5A09-BB4F-859F-0387F355CD29}" type="datetime1">
              <a:rPr lang="en-US" smtClean="0"/>
              <a:t>9/3/2023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EV3Lessons.com, 2016, (Last edit: 7/04/2016)</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8152765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 Id="rId5" Type="http://schemas.openxmlformats.org/officeDocument/2006/relationships/image" Target="../media/image8.tiff"/><Relationship Id="rId4" Type="http://schemas.openxmlformats.org/officeDocument/2006/relationships/image" Target="../media/image7.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dirty="0"/>
              <a:t>Modul Port View </a:t>
            </a:r>
            <a:r>
              <a:rPr lang="ro-RO" dirty="0"/>
              <a:t>ș</a:t>
            </a:r>
            <a:r>
              <a:rPr lang="en-US" dirty="0" err="1"/>
              <a:t>i</a:t>
            </a:r>
            <a:r>
              <a:rPr lang="en-US" dirty="0"/>
              <a:t> </a:t>
            </a:r>
            <a:r>
              <a:rPr lang="en-US" dirty="0" err="1"/>
              <a:t>folosirea</a:t>
            </a:r>
            <a:r>
              <a:rPr lang="en-US" dirty="0"/>
              <a:t> </a:t>
            </a:r>
            <a:r>
              <a:rPr lang="en-US" dirty="0" err="1"/>
              <a:t>datelor</a:t>
            </a:r>
            <a:r>
              <a:rPr lang="en-US" dirty="0"/>
              <a:t> </a:t>
            </a:r>
            <a:r>
              <a:rPr lang="en-US" dirty="0" err="1"/>
              <a:t>senzorilor</a:t>
            </a:r>
            <a:endParaRPr lang="en-US" dirty="0"/>
          </a:p>
        </p:txBody>
      </p:sp>
      <p:sp>
        <p:nvSpPr>
          <p:cNvPr id="3" name="Title 2"/>
          <p:cNvSpPr>
            <a:spLocks noGrp="1"/>
          </p:cNvSpPr>
          <p:nvPr>
            <p:ph type="ctrTitle"/>
          </p:nvPr>
        </p:nvSpPr>
        <p:spPr/>
        <p:txBody>
          <a:bodyPr/>
          <a:lstStyle/>
          <a:p>
            <a:pPr algn="ctr"/>
            <a:r>
              <a:rPr lang="en-US" dirty="0"/>
              <a:t>BEGINNER PROGRAMMING LESSON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11108" y="4592409"/>
            <a:ext cx="1700816" cy="1056435"/>
          </a:xfrm>
          <a:prstGeom prst="rect">
            <a:avLst/>
          </a:prstGeom>
        </p:spPr>
      </p:pic>
    </p:spTree>
    <p:extLst>
      <p:ext uri="{BB962C8B-B14F-4D97-AF65-F5344CB8AC3E}">
        <p14:creationId xmlns:p14="http://schemas.microsoft.com/office/powerpoint/2010/main" val="162101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obiectivele</a:t>
            </a:r>
            <a:r>
              <a:rPr lang="en-US" dirty="0"/>
              <a:t> </a:t>
            </a:r>
            <a:r>
              <a:rPr lang="en-US" dirty="0" err="1"/>
              <a:t>lec</a:t>
            </a:r>
            <a:r>
              <a:rPr lang="ro-RO" dirty="0"/>
              <a:t>ț</a:t>
            </a:r>
            <a:r>
              <a:rPr lang="en-US" dirty="0" err="1"/>
              <a:t>iei</a:t>
            </a:r>
            <a:endParaRPr lang="en-US" dirty="0"/>
          </a:p>
        </p:txBody>
      </p:sp>
      <p:sp>
        <p:nvSpPr>
          <p:cNvPr id="3" name="Content Placeholder 2"/>
          <p:cNvSpPr>
            <a:spLocks noGrp="1"/>
          </p:cNvSpPr>
          <p:nvPr>
            <p:ph idx="1"/>
          </p:nvPr>
        </p:nvSpPr>
        <p:spPr/>
        <p:txBody>
          <a:bodyPr/>
          <a:lstStyle/>
          <a:p>
            <a:pPr marL="457200" indent="-457200" algn="l" rtl="0" latinLnBrk="0">
              <a:spcBef>
                <a:spcPts val="480"/>
              </a:spcBef>
              <a:spcAft>
                <a:spcPts val="600"/>
              </a:spcAft>
            </a:pPr>
            <a:r>
              <a:rPr lang="ro-RO" sz="1800" b="0" i="0" dirty="0">
                <a:solidFill>
                  <a:srgbClr val="000000"/>
                </a:solidFill>
                <a:effectLst/>
                <a:latin typeface="Ubuntu"/>
              </a:rPr>
              <a:t>1.</a:t>
            </a:r>
            <a:r>
              <a:rPr lang="ro-RO" sz="1800" b="1" i="0" dirty="0">
                <a:solidFill>
                  <a:srgbClr val="000000"/>
                </a:solidFill>
                <a:effectLst/>
                <a:latin typeface="Arial" panose="020B0604020202020204" pitchFamily="34" charset="0"/>
              </a:rPr>
              <a:t>Să învațăm cum să obținem și să folosim datele provenite de la senzori</a:t>
            </a:r>
            <a:endParaRPr lang="ro-RO" b="0" i="0" dirty="0">
              <a:solidFill>
                <a:srgbClr val="000000"/>
              </a:solidFill>
              <a:effectLst/>
              <a:latin typeface="Ubuntu"/>
            </a:endParaRPr>
          </a:p>
          <a:p>
            <a:pPr marL="457200" indent="-457200" algn="l" rtl="0" latinLnBrk="0">
              <a:spcBef>
                <a:spcPts val="480"/>
              </a:spcBef>
              <a:spcAft>
                <a:spcPts val="600"/>
              </a:spcAft>
            </a:pPr>
            <a:r>
              <a:rPr lang="ro-RO" sz="1800" b="0" i="0" dirty="0">
                <a:solidFill>
                  <a:srgbClr val="000000"/>
                </a:solidFill>
                <a:effectLst/>
                <a:latin typeface="Ubuntu"/>
              </a:rPr>
              <a:t>2.</a:t>
            </a:r>
            <a:r>
              <a:rPr lang="ro-RO" sz="1800" b="1" i="0" dirty="0">
                <a:solidFill>
                  <a:srgbClr val="000000"/>
                </a:solidFill>
                <a:effectLst/>
                <a:latin typeface="Arial" panose="020B0604020202020204" pitchFamily="34" charset="0"/>
              </a:rPr>
              <a:t>Să învățăm cum să folosim modul Port View de pe Brick-ul EV3</a:t>
            </a:r>
            <a:endParaRPr lang="ro-RO" b="0" i="0" dirty="0">
              <a:solidFill>
                <a:srgbClr val="000000"/>
              </a:solidFill>
              <a:effectLst/>
              <a:latin typeface="Ubuntu"/>
            </a:endParaRPr>
          </a:p>
          <a:p>
            <a:pPr marL="457200" indent="-457200" algn="l" rtl="0" latinLnBrk="0">
              <a:spcBef>
                <a:spcPts val="480"/>
              </a:spcBef>
              <a:spcAft>
                <a:spcPts val="600"/>
              </a:spcAft>
            </a:pPr>
            <a:r>
              <a:rPr lang="ro-RO" sz="1800" b="0" i="0" dirty="0">
                <a:solidFill>
                  <a:srgbClr val="000000"/>
                </a:solidFill>
                <a:effectLst/>
                <a:latin typeface="Ubuntu"/>
              </a:rPr>
              <a:t>3.</a:t>
            </a:r>
            <a:r>
              <a:rPr lang="ro-RO" sz="1800" b="1" i="0" dirty="0">
                <a:solidFill>
                  <a:srgbClr val="000000"/>
                </a:solidFill>
                <a:effectLst/>
                <a:latin typeface="Arial" panose="020B0604020202020204" pitchFamily="34" charset="0"/>
              </a:rPr>
              <a:t>Să învățăm despre câteva cazuri unde modul Port View este folositor</a:t>
            </a:r>
            <a:endParaRPr lang="ro-RO" b="0" i="0" dirty="0">
              <a:solidFill>
                <a:srgbClr val="000000"/>
              </a:solidFill>
              <a:effectLst/>
              <a:latin typeface="Ubuntu"/>
            </a:endParaRPr>
          </a:p>
          <a:p>
            <a:pPr marL="457200" indent="-457200" algn="l" rtl="0" latinLnBrk="0">
              <a:spcBef>
                <a:spcPts val="480"/>
              </a:spcBef>
              <a:spcAft>
                <a:spcPts val="600"/>
              </a:spcAft>
            </a:pPr>
            <a:r>
              <a:rPr lang="ro-RO" sz="1800" b="0" i="0" dirty="0">
                <a:solidFill>
                  <a:srgbClr val="000000"/>
                </a:solidFill>
                <a:effectLst/>
                <a:latin typeface="Ubuntu"/>
              </a:rPr>
              <a:t>4.</a:t>
            </a:r>
            <a:r>
              <a:rPr lang="ro-RO" sz="1800" b="1" i="0" dirty="0">
                <a:solidFill>
                  <a:srgbClr val="000000"/>
                </a:solidFill>
                <a:effectLst/>
                <a:latin typeface="Arial" panose="020B0604020202020204" pitchFamily="34" charset="0"/>
              </a:rPr>
              <a:t>Să încercăm să rezolvăm problemele întâlnite la folosirea modului Port View</a:t>
            </a:r>
            <a:endParaRPr lang="ro-RO" b="0" i="0" dirty="0">
              <a:solidFill>
                <a:srgbClr val="000000"/>
              </a:solidFill>
              <a:effectLst/>
              <a:latin typeface="Ubuntu"/>
            </a:endParaRPr>
          </a:p>
        </p:txBody>
      </p:sp>
      <p:sp>
        <p:nvSpPr>
          <p:cNvPr id="4" name="Footer Placeholder 3"/>
          <p:cNvSpPr>
            <a:spLocks noGrp="1"/>
          </p:cNvSpPr>
          <p:nvPr>
            <p:ph type="ftr" sz="quarter" idx="11"/>
          </p:nvPr>
        </p:nvSpPr>
        <p:spPr/>
        <p:txBody>
          <a:bodyPr/>
          <a:lstStyle/>
          <a:p>
            <a:r>
              <a:rPr lang="en-US"/>
              <a:t>©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185204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 </a:t>
            </a:r>
            <a:r>
              <a:rPr lang="en-US" dirty="0" err="1"/>
              <a:t>ce</a:t>
            </a:r>
            <a:r>
              <a:rPr lang="en-US" dirty="0"/>
              <a:t> </a:t>
            </a:r>
            <a:r>
              <a:rPr lang="en-US" dirty="0" err="1"/>
              <a:t>avem</a:t>
            </a:r>
            <a:r>
              <a:rPr lang="en-US" dirty="0"/>
              <a:t> </a:t>
            </a:r>
            <a:r>
              <a:rPr lang="en-US" dirty="0" err="1"/>
              <a:t>nevoie</a:t>
            </a:r>
            <a:r>
              <a:rPr lang="en-US" dirty="0"/>
              <a:t> de </a:t>
            </a:r>
            <a:r>
              <a:rPr lang="en-US" dirty="0" err="1"/>
              <a:t>datele</a:t>
            </a:r>
            <a:r>
              <a:rPr lang="en-US" dirty="0"/>
              <a:t> </a:t>
            </a:r>
            <a:r>
              <a:rPr lang="en-US" dirty="0" err="1"/>
              <a:t>senzorilor</a:t>
            </a:r>
            <a:r>
              <a:rPr lang="en-US" dirty="0"/>
              <a:t>?</a:t>
            </a:r>
          </a:p>
        </p:txBody>
      </p:sp>
      <p:sp>
        <p:nvSpPr>
          <p:cNvPr id="3" name="Content Placeholder 2"/>
          <p:cNvSpPr>
            <a:spLocks noGrp="1"/>
          </p:cNvSpPr>
          <p:nvPr>
            <p:ph idx="1"/>
          </p:nvPr>
        </p:nvSpPr>
        <p:spPr/>
        <p:txBody>
          <a:bodyPr>
            <a:normAutofit/>
          </a:bodyPr>
          <a:lstStyle/>
          <a:p>
            <a:r>
              <a:rPr lang="is-IS" dirty="0"/>
              <a:t>Datele senzorilor pot fi folosite....</a:t>
            </a:r>
          </a:p>
          <a:p>
            <a:endParaRPr lang="is-IS" dirty="0"/>
          </a:p>
          <a:p>
            <a:pPr marL="457200" indent="-182880" algn="l" rtl="0" latinLnBrk="0">
              <a:spcBef>
                <a:spcPts val="480"/>
              </a:spcBef>
              <a:spcAft>
                <a:spcPts val="0"/>
              </a:spcAft>
            </a:pPr>
            <a:r>
              <a:rPr lang="ro-RO" sz="1800" b="0" i="0" dirty="0">
                <a:solidFill>
                  <a:srgbClr val="D1282E"/>
                </a:solidFill>
                <a:effectLst/>
                <a:latin typeface="Arial" panose="020B0604020202020204" pitchFamily="34" charset="0"/>
              </a:rPr>
              <a:t>•</a:t>
            </a:r>
            <a:r>
              <a:rPr lang="ro-RO" sz="1800" b="0" i="0" dirty="0">
                <a:solidFill>
                  <a:srgbClr val="000000"/>
                </a:solidFill>
                <a:effectLst/>
                <a:latin typeface="Arial" panose="020B0604020202020204" pitchFamily="34" charset="0"/>
              </a:rPr>
              <a:t>Să programăm mai ușor (fără să mai ghicim prin încercări!!)</a:t>
            </a:r>
          </a:p>
          <a:p>
            <a:pPr marL="457200" indent="-182880" algn="l" rtl="0" latinLnBrk="0">
              <a:spcBef>
                <a:spcPts val="480"/>
              </a:spcBef>
              <a:spcAft>
                <a:spcPts val="0"/>
              </a:spcAft>
            </a:pPr>
            <a:endParaRPr lang="ro-RO" b="0" i="0" dirty="0">
              <a:solidFill>
                <a:srgbClr val="000000"/>
              </a:solidFill>
              <a:effectLst/>
              <a:latin typeface="Ubuntu"/>
            </a:endParaRPr>
          </a:p>
          <a:p>
            <a:pPr marL="457200" indent="-182880" algn="l" rtl="0" latinLnBrk="0">
              <a:spcBef>
                <a:spcPts val="480"/>
              </a:spcBef>
              <a:spcAft>
                <a:spcPts val="0"/>
              </a:spcAft>
            </a:pPr>
            <a:r>
              <a:rPr lang="ro-RO" sz="1800" b="0" i="0" dirty="0">
                <a:solidFill>
                  <a:srgbClr val="D1282E"/>
                </a:solidFill>
                <a:effectLst/>
                <a:latin typeface="Arial" panose="020B0604020202020204" pitchFamily="34" charset="0"/>
              </a:rPr>
              <a:t>•</a:t>
            </a:r>
            <a:r>
              <a:rPr lang="ro-RO" sz="1800" b="0" i="0" dirty="0">
                <a:solidFill>
                  <a:srgbClr val="000000"/>
                </a:solidFill>
                <a:effectLst/>
                <a:latin typeface="Arial" panose="020B0604020202020204" pitchFamily="34" charset="0"/>
              </a:rPr>
              <a:t>Să programăm </a:t>
            </a:r>
            <a:r>
              <a:rPr lang="ro-RO" sz="1800" b="0" i="0">
                <a:solidFill>
                  <a:srgbClr val="000000"/>
                </a:solidFill>
                <a:effectLst/>
                <a:latin typeface="Arial" panose="020B0604020202020204" pitchFamily="34" charset="0"/>
              </a:rPr>
              <a:t>mai precis</a:t>
            </a:r>
          </a:p>
          <a:p>
            <a:pPr marL="457200" indent="-182880" algn="l" rtl="0" latinLnBrk="0">
              <a:spcBef>
                <a:spcPts val="480"/>
              </a:spcBef>
              <a:spcAft>
                <a:spcPts val="0"/>
              </a:spcAft>
            </a:pPr>
            <a:endParaRPr lang="ro-RO" b="0" i="0" dirty="0">
              <a:solidFill>
                <a:srgbClr val="000000"/>
              </a:solidFill>
              <a:effectLst/>
              <a:latin typeface="Ubuntu"/>
            </a:endParaRPr>
          </a:p>
          <a:p>
            <a:pPr marL="457200" indent="-182880" algn="l" rtl="0" latinLnBrk="0">
              <a:spcBef>
                <a:spcPts val="480"/>
              </a:spcBef>
              <a:spcAft>
                <a:spcPts val="0"/>
              </a:spcAft>
            </a:pPr>
            <a:r>
              <a:rPr lang="ro-RO" sz="1800" b="0" i="0" dirty="0">
                <a:solidFill>
                  <a:srgbClr val="D1282E"/>
                </a:solidFill>
                <a:effectLst/>
                <a:latin typeface="Arial" panose="020B0604020202020204" pitchFamily="34" charset="0"/>
              </a:rPr>
              <a:t>•</a:t>
            </a:r>
            <a:r>
              <a:rPr lang="ro-RO" sz="1800" b="0" i="0" dirty="0">
                <a:solidFill>
                  <a:srgbClr val="000000"/>
                </a:solidFill>
                <a:effectLst/>
                <a:latin typeface="Arial" panose="020B0604020202020204" pitchFamily="34" charset="0"/>
              </a:rPr>
              <a:t>Să depănăm codul și problemele de construcție al codului</a:t>
            </a:r>
            <a:r>
              <a:rPr lang="ro-RO" sz="1800" b="1" i="0" dirty="0">
                <a:solidFill>
                  <a:srgbClr val="000000"/>
                </a:solidFill>
                <a:effectLst/>
                <a:latin typeface="Arial" panose="020B0604020202020204" pitchFamily="34" charset="0"/>
              </a:rPr>
              <a:t> </a:t>
            </a:r>
            <a:endParaRPr lang="ro-RO" b="0" i="0" dirty="0">
              <a:solidFill>
                <a:srgbClr val="000000"/>
              </a:solidFill>
              <a:effectLst/>
              <a:latin typeface="Ubuntu"/>
            </a:endParaRPr>
          </a:p>
          <a:p>
            <a:pPr lvl="1"/>
            <a:endParaRPr lang="en-US" dirty="0"/>
          </a:p>
          <a:p>
            <a:pPr marL="274320" lvl="1" indent="0">
              <a:buNone/>
            </a:pPr>
            <a:r>
              <a:rPr lang="en-US" b="1" dirty="0"/>
              <a:t>MODUL PORT VIEW </a:t>
            </a:r>
            <a:r>
              <a:rPr lang="en-US" b="1" dirty="0" err="1"/>
              <a:t>este</a:t>
            </a:r>
            <a:r>
              <a:rPr lang="en-US" b="1" dirty="0"/>
              <a:t> o </a:t>
            </a:r>
            <a:r>
              <a:rPr lang="en-US" b="1" dirty="0" err="1"/>
              <a:t>metod</a:t>
            </a:r>
            <a:r>
              <a:rPr lang="ro-RO" b="1" dirty="0"/>
              <a:t>ă</a:t>
            </a:r>
            <a:r>
              <a:rPr lang="en-US" b="1" dirty="0"/>
              <a:t> u</a:t>
            </a:r>
            <a:r>
              <a:rPr lang="ro-RO" b="1" dirty="0"/>
              <a:t>ș</a:t>
            </a:r>
            <a:r>
              <a:rPr lang="en-US" b="1" dirty="0"/>
              <a:t>oar</a:t>
            </a:r>
            <a:r>
              <a:rPr lang="ro-RO" b="1" dirty="0"/>
              <a:t>ă</a:t>
            </a:r>
            <a:r>
              <a:rPr lang="en-US" b="1" dirty="0"/>
              <a:t> de a </a:t>
            </a:r>
            <a:r>
              <a:rPr lang="en-US" b="1" dirty="0" err="1"/>
              <a:t>accesa</a:t>
            </a:r>
            <a:r>
              <a:rPr lang="en-US" b="1" dirty="0"/>
              <a:t> DATELE SENZORILOR!</a:t>
            </a:r>
          </a:p>
        </p:txBody>
      </p:sp>
      <p:sp>
        <p:nvSpPr>
          <p:cNvPr id="4" name="Footer Placeholder 3"/>
          <p:cNvSpPr>
            <a:spLocks noGrp="1"/>
          </p:cNvSpPr>
          <p:nvPr>
            <p:ph type="ftr" sz="quarter" idx="11"/>
          </p:nvPr>
        </p:nvSpPr>
        <p:spPr/>
        <p:txBody>
          <a:bodyPr/>
          <a:lstStyle/>
          <a:p>
            <a:r>
              <a:rPr lang="en-US"/>
              <a:t>©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spTree>
    <p:extLst>
      <p:ext uri="{BB962C8B-B14F-4D97-AF65-F5344CB8AC3E}">
        <p14:creationId xmlns:p14="http://schemas.microsoft.com/office/powerpoint/2010/main" val="19793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Cum po</a:t>
            </a:r>
            <a:r>
              <a:rPr lang="ro-RO" dirty="0"/>
              <a:t>ț</a:t>
            </a:r>
            <a:r>
              <a:rPr lang="en-US" dirty="0" err="1"/>
              <a:t>i</a:t>
            </a:r>
            <a:r>
              <a:rPr lang="en-US" dirty="0"/>
              <a:t> </a:t>
            </a:r>
            <a:r>
              <a:rPr lang="en-US" dirty="0" err="1"/>
              <a:t>accesa</a:t>
            </a:r>
            <a:r>
              <a:rPr lang="en-US" dirty="0"/>
              <a:t> Port View?</a:t>
            </a:r>
          </a:p>
        </p:txBody>
      </p:sp>
      <p:sp>
        <p:nvSpPr>
          <p:cNvPr id="3" name="Content Placeholder 2"/>
          <p:cNvSpPr>
            <a:spLocks noGrp="1"/>
          </p:cNvSpPr>
          <p:nvPr>
            <p:ph idx="1"/>
          </p:nvPr>
        </p:nvSpPr>
        <p:spPr>
          <a:xfrm>
            <a:off x="476062" y="1700048"/>
            <a:ext cx="3901575" cy="3586655"/>
          </a:xfrm>
        </p:spPr>
        <p:txBody>
          <a:bodyPr>
            <a:normAutofit fontScale="85000" lnSpcReduction="20000"/>
          </a:bodyPr>
          <a:lstStyle/>
          <a:p>
            <a:pPr marL="342900" indent="-342900">
              <a:buFont typeface="Arial" charset="0"/>
              <a:buChar char="•"/>
            </a:pPr>
            <a:r>
              <a:rPr lang="en-US" dirty="0" err="1">
                <a:solidFill>
                  <a:srgbClr val="00B900"/>
                </a:solidFill>
              </a:rPr>
              <a:t>Pasul</a:t>
            </a:r>
            <a:r>
              <a:rPr lang="en-US" dirty="0">
                <a:solidFill>
                  <a:srgbClr val="00B900"/>
                </a:solidFill>
              </a:rPr>
              <a:t> 1</a:t>
            </a:r>
            <a:r>
              <a:rPr lang="en-US" b="0" dirty="0">
                <a:solidFill>
                  <a:srgbClr val="00B900"/>
                </a:solidFill>
              </a:rPr>
              <a:t>: </a:t>
            </a:r>
          </a:p>
          <a:p>
            <a:pPr marL="804672" indent="-347472" algn="l" rtl="0" latinLnBrk="0">
              <a:spcBef>
                <a:spcPts val="336"/>
              </a:spcBef>
              <a:spcAft>
                <a:spcPts val="0"/>
              </a:spcAft>
            </a:pPr>
            <a:r>
              <a:rPr lang="ro-RO" sz="1800" b="0" i="0" dirty="0">
                <a:solidFill>
                  <a:srgbClr val="D1282E"/>
                </a:solidFill>
                <a:effectLst/>
                <a:latin typeface="Arial" panose="020B0604020202020204" pitchFamily="34" charset="0"/>
              </a:rPr>
              <a:t>•</a:t>
            </a:r>
            <a:r>
              <a:rPr lang="ro-RO" sz="1800" b="0" i="0" dirty="0">
                <a:solidFill>
                  <a:srgbClr val="00B900"/>
                </a:solidFill>
                <a:effectLst/>
                <a:latin typeface="Arial" panose="020B0604020202020204" pitchFamily="34" charset="0"/>
              </a:rPr>
              <a:t>Apăsă pe butoanele Stânga sau Dreapta de pe brick până ajungi la al treilea tab de pe ecran (iconiță cu 6 cercuri mici).</a:t>
            </a:r>
            <a:endParaRPr lang="ro-RO" b="0" i="0" dirty="0">
              <a:solidFill>
                <a:srgbClr val="000000"/>
              </a:solidFill>
              <a:effectLst/>
              <a:latin typeface="Ubuntu"/>
            </a:endParaRPr>
          </a:p>
          <a:p>
            <a:pPr marL="804672" indent="-347472" algn="l" rtl="0" latinLnBrk="0">
              <a:spcBef>
                <a:spcPts val="336"/>
              </a:spcBef>
              <a:spcAft>
                <a:spcPts val="0"/>
              </a:spcAft>
            </a:pPr>
            <a:r>
              <a:rPr lang="ro-RO" sz="1800" b="0" i="0" dirty="0">
                <a:solidFill>
                  <a:srgbClr val="D1282E"/>
                </a:solidFill>
                <a:effectLst/>
                <a:latin typeface="Arial" panose="020B0604020202020204" pitchFamily="34" charset="0"/>
              </a:rPr>
              <a:t>•</a:t>
            </a:r>
            <a:r>
              <a:rPr lang="ro-RO" sz="1800" b="0" i="0" dirty="0">
                <a:solidFill>
                  <a:srgbClr val="00B900"/>
                </a:solidFill>
                <a:effectLst/>
                <a:latin typeface="Arial" panose="020B0604020202020204" pitchFamily="34" charset="0"/>
              </a:rPr>
              <a:t>Prima opțiune din acest tab este Modul Port View. (Apasă pe butonul din mijloc pentru a selecta Modul Port View)</a:t>
            </a:r>
            <a:endParaRPr lang="ro-RO" b="0" i="0" dirty="0">
              <a:solidFill>
                <a:srgbClr val="000000"/>
              </a:solidFill>
              <a:effectLst/>
              <a:latin typeface="Ubuntu"/>
            </a:endParaRPr>
          </a:p>
          <a:p>
            <a:pPr marL="800100" lvl="1" indent="-342900">
              <a:buFont typeface="Arial" charset="0"/>
              <a:buChar char="•"/>
            </a:pPr>
            <a:endParaRPr lang="en-US" dirty="0">
              <a:solidFill>
                <a:srgbClr val="00B900"/>
              </a:solidFill>
            </a:endParaRPr>
          </a:p>
          <a:p>
            <a:pPr lvl="1" indent="0">
              <a:buNone/>
            </a:pPr>
            <a:endParaRPr lang="en-US" dirty="0">
              <a:solidFill>
                <a:srgbClr val="00B900"/>
              </a:solidFill>
            </a:endParaRPr>
          </a:p>
          <a:p>
            <a:pPr marL="342900" indent="-342900">
              <a:buFont typeface="Arial" charset="0"/>
              <a:buChar char="•"/>
            </a:pPr>
            <a:r>
              <a:rPr lang="en-US" dirty="0" err="1">
                <a:solidFill>
                  <a:srgbClr val="7030A0"/>
                </a:solidFill>
              </a:rPr>
              <a:t>Pasul</a:t>
            </a:r>
            <a:r>
              <a:rPr lang="en-US" dirty="0">
                <a:solidFill>
                  <a:srgbClr val="7030A0"/>
                </a:solidFill>
              </a:rPr>
              <a:t> 2: </a:t>
            </a:r>
          </a:p>
          <a:p>
            <a:pPr marL="800100" lvl="1" indent="-342900">
              <a:buFont typeface="Arial" charset="0"/>
              <a:buChar char="•"/>
            </a:pPr>
            <a:r>
              <a:rPr lang="ro-RO" sz="1800" b="0" i="0" dirty="0">
                <a:solidFill>
                  <a:srgbClr val="7030A0"/>
                </a:solidFill>
                <a:effectLst/>
                <a:latin typeface="Arial" panose="020B0604020202020204" pitchFamily="34" charset="0"/>
              </a:rPr>
              <a:t>Folosește butoanele Stânga și Dreapta pentru a alege motorul sau senzorul pe care îl dorești</a:t>
            </a:r>
            <a:endParaRPr lang="en-US" dirty="0"/>
          </a:p>
        </p:txBody>
      </p:sp>
      <p:sp>
        <p:nvSpPr>
          <p:cNvPr id="4" name="Footer Placeholder 3"/>
          <p:cNvSpPr>
            <a:spLocks noGrp="1"/>
          </p:cNvSpPr>
          <p:nvPr>
            <p:ph type="ftr" sz="quarter" idx="11"/>
          </p:nvPr>
        </p:nvSpPr>
        <p:spPr/>
        <p:txBody>
          <a:bodyPr/>
          <a:lstStyle/>
          <a:p>
            <a:r>
              <a:rPr lang="en-US"/>
              <a:t>©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pic>
        <p:nvPicPr>
          <p:cNvPr id="10" name="Picture 9"/>
          <p:cNvPicPr>
            <a:picLocks noChangeAspect="1"/>
          </p:cNvPicPr>
          <p:nvPr/>
        </p:nvPicPr>
        <p:blipFill>
          <a:blip r:embed="rId3"/>
          <a:stretch>
            <a:fillRect/>
          </a:stretch>
        </p:blipFill>
        <p:spPr>
          <a:xfrm>
            <a:off x="4908331" y="1145627"/>
            <a:ext cx="2811438" cy="4368261"/>
          </a:xfrm>
          <a:prstGeom prst="rect">
            <a:avLst/>
          </a:prstGeom>
        </p:spPr>
      </p:pic>
      <p:sp>
        <p:nvSpPr>
          <p:cNvPr id="11" name="Rounded Rectangle 10"/>
          <p:cNvSpPr/>
          <p:nvPr/>
        </p:nvSpPr>
        <p:spPr>
          <a:xfrm>
            <a:off x="5318234" y="1524319"/>
            <a:ext cx="1870842" cy="5568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926320" y="4193262"/>
            <a:ext cx="708848" cy="338554"/>
          </a:xfrm>
          <a:prstGeom prst="rect">
            <a:avLst/>
          </a:prstGeom>
          <a:noFill/>
        </p:spPr>
        <p:txBody>
          <a:bodyPr wrap="none" rtlCol="0">
            <a:spAutoFit/>
          </a:bodyPr>
          <a:lstStyle/>
          <a:p>
            <a:r>
              <a:rPr lang="en-US" sz="1600" b="1">
                <a:solidFill>
                  <a:srgbClr val="7030A0"/>
                </a:solidFill>
              </a:rPr>
              <a:t>Right</a:t>
            </a:r>
            <a:endParaRPr lang="en-US" sz="1600" b="1" dirty="0">
              <a:solidFill>
                <a:srgbClr val="7030A0"/>
              </a:solidFill>
            </a:endParaRPr>
          </a:p>
        </p:txBody>
      </p:sp>
      <p:sp>
        <p:nvSpPr>
          <p:cNvPr id="14" name="TextBox 13"/>
          <p:cNvSpPr txBox="1"/>
          <p:nvPr/>
        </p:nvSpPr>
        <p:spPr>
          <a:xfrm>
            <a:off x="5120134" y="4150138"/>
            <a:ext cx="607859" cy="369332"/>
          </a:xfrm>
          <a:prstGeom prst="rect">
            <a:avLst/>
          </a:prstGeom>
          <a:noFill/>
        </p:spPr>
        <p:txBody>
          <a:bodyPr wrap="none" rtlCol="0">
            <a:spAutoFit/>
          </a:bodyPr>
          <a:lstStyle/>
          <a:p>
            <a:r>
              <a:rPr lang="en-US" b="1" dirty="0">
                <a:solidFill>
                  <a:srgbClr val="7030A0"/>
                </a:solidFill>
              </a:rPr>
              <a:t>Left</a:t>
            </a:r>
          </a:p>
        </p:txBody>
      </p:sp>
      <p:sp>
        <p:nvSpPr>
          <p:cNvPr id="15" name="TextBox 14"/>
          <p:cNvSpPr txBox="1"/>
          <p:nvPr/>
        </p:nvSpPr>
        <p:spPr>
          <a:xfrm>
            <a:off x="476063" y="6185154"/>
            <a:ext cx="7882759" cy="276999"/>
          </a:xfrm>
          <a:prstGeom prst="rect">
            <a:avLst/>
          </a:prstGeom>
          <a:noFill/>
        </p:spPr>
        <p:txBody>
          <a:bodyPr wrap="square" rtlCol="0">
            <a:spAutoFit/>
          </a:bodyPr>
          <a:lstStyle/>
          <a:p>
            <a:r>
              <a:rPr lang="en-US" sz="1200" dirty="0"/>
              <a:t>All images of the EV3 Brick in this lesson were obtained using screenshots of </a:t>
            </a:r>
            <a:r>
              <a:rPr lang="en-US" sz="1200" dirty="0" err="1"/>
              <a:t>Cogmation’s</a:t>
            </a:r>
            <a:r>
              <a:rPr lang="en-US" sz="1200" dirty="0"/>
              <a:t> Virtual Robotics Toolkit.</a:t>
            </a:r>
          </a:p>
        </p:txBody>
      </p:sp>
    </p:spTree>
    <p:extLst>
      <p:ext uri="{BB962C8B-B14F-4D97-AF65-F5344CB8AC3E}">
        <p14:creationId xmlns:p14="http://schemas.microsoft.com/office/powerpoint/2010/main" val="196079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766917" y="3342792"/>
            <a:ext cx="2389535" cy="1747103"/>
          </a:xfrm>
          <a:prstGeom prst="rect">
            <a:avLst/>
          </a:prstGeom>
        </p:spPr>
      </p:pic>
      <p:sp>
        <p:nvSpPr>
          <p:cNvPr id="2" name="Title 1"/>
          <p:cNvSpPr>
            <a:spLocks noGrp="1"/>
          </p:cNvSpPr>
          <p:nvPr>
            <p:ph type="title"/>
          </p:nvPr>
        </p:nvSpPr>
        <p:spPr>
          <a:xfrm>
            <a:off x="457200" y="112001"/>
            <a:ext cx="8245475" cy="1371600"/>
          </a:xfrm>
        </p:spPr>
        <p:txBody>
          <a:bodyPr>
            <a:normAutofit/>
          </a:bodyPr>
          <a:lstStyle/>
          <a:p>
            <a:r>
              <a:rPr lang="en-US" dirty="0"/>
              <a:t>Ce </a:t>
            </a:r>
            <a:r>
              <a:rPr lang="ro-RO" dirty="0"/>
              <a:t>vedem î</a:t>
            </a:r>
            <a:r>
              <a:rPr lang="en-US" dirty="0"/>
              <a:t>n Port View</a:t>
            </a:r>
            <a:r>
              <a:rPr lang="ro-RO"/>
              <a:t>?</a:t>
            </a:r>
            <a:endParaRPr lang="en-US" dirty="0"/>
          </a:p>
        </p:txBody>
      </p:sp>
      <p:sp>
        <p:nvSpPr>
          <p:cNvPr id="3" name="Content Placeholder 2"/>
          <p:cNvSpPr>
            <a:spLocks noGrp="1"/>
          </p:cNvSpPr>
          <p:nvPr>
            <p:ph idx="1"/>
          </p:nvPr>
        </p:nvSpPr>
        <p:spPr>
          <a:xfrm>
            <a:off x="270597" y="1350073"/>
            <a:ext cx="3179854" cy="3990589"/>
          </a:xfrm>
        </p:spPr>
        <p:txBody>
          <a:bodyPr>
            <a:normAutofit fontScale="85000" lnSpcReduction="10000"/>
          </a:bodyPr>
          <a:lstStyle/>
          <a:p>
            <a:r>
              <a:rPr lang="en-US" dirty="0">
                <a:solidFill>
                  <a:srgbClr val="FF0000"/>
                </a:solidFill>
              </a:rPr>
              <a:t>A. Num</a:t>
            </a:r>
            <a:r>
              <a:rPr lang="ro-RO" dirty="0">
                <a:solidFill>
                  <a:srgbClr val="FF0000"/>
                </a:solidFill>
              </a:rPr>
              <a:t>ă</a:t>
            </a:r>
            <a:r>
              <a:rPr lang="en-US" dirty="0" err="1">
                <a:solidFill>
                  <a:srgbClr val="FF0000"/>
                </a:solidFill>
              </a:rPr>
              <a:t>rul</a:t>
            </a:r>
            <a:r>
              <a:rPr lang="en-US" dirty="0">
                <a:solidFill>
                  <a:srgbClr val="FF0000"/>
                </a:solidFill>
              </a:rPr>
              <a:t> PORTULUI</a:t>
            </a:r>
          </a:p>
          <a:p>
            <a:r>
              <a:rPr lang="en-US" dirty="0">
                <a:solidFill>
                  <a:srgbClr val="00B0F0"/>
                </a:solidFill>
              </a:rPr>
              <a:t>B. </a:t>
            </a:r>
            <a:r>
              <a:rPr lang="en-US" dirty="0" err="1">
                <a:solidFill>
                  <a:srgbClr val="00B0F0"/>
                </a:solidFill>
              </a:rPr>
              <a:t>Senzorul</a:t>
            </a:r>
            <a:r>
              <a:rPr lang="en-US" dirty="0">
                <a:solidFill>
                  <a:srgbClr val="00B0F0"/>
                </a:solidFill>
              </a:rPr>
              <a:t>/</a:t>
            </a:r>
            <a:r>
              <a:rPr lang="en-US" dirty="0" err="1">
                <a:solidFill>
                  <a:srgbClr val="00B0F0"/>
                </a:solidFill>
              </a:rPr>
              <a:t>Motorul</a:t>
            </a:r>
            <a:r>
              <a:rPr lang="en-US" dirty="0">
                <a:solidFill>
                  <a:srgbClr val="00B0F0"/>
                </a:solidFill>
              </a:rPr>
              <a:t> </a:t>
            </a:r>
            <a:r>
              <a:rPr lang="ro-RO" dirty="0">
                <a:solidFill>
                  <a:srgbClr val="00B0F0"/>
                </a:solidFill>
              </a:rPr>
              <a:t>ș</a:t>
            </a:r>
            <a:r>
              <a:rPr lang="en-US" dirty="0" err="1">
                <a:solidFill>
                  <a:srgbClr val="00B0F0"/>
                </a:solidFill>
              </a:rPr>
              <a:t>i</a:t>
            </a:r>
            <a:r>
              <a:rPr lang="en-US" dirty="0">
                <a:solidFill>
                  <a:srgbClr val="00B0F0"/>
                </a:solidFill>
              </a:rPr>
              <a:t> MODUL</a:t>
            </a:r>
          </a:p>
          <a:p>
            <a:r>
              <a:rPr lang="en-US" dirty="0">
                <a:solidFill>
                  <a:srgbClr val="00B900"/>
                </a:solidFill>
              </a:rPr>
              <a:t>C. </a:t>
            </a:r>
            <a:r>
              <a:rPr lang="en-US" dirty="0" err="1">
                <a:solidFill>
                  <a:srgbClr val="00B900"/>
                </a:solidFill>
              </a:rPr>
              <a:t>Dacă</a:t>
            </a:r>
            <a:r>
              <a:rPr lang="en-US" dirty="0">
                <a:solidFill>
                  <a:srgbClr val="00B900"/>
                </a:solidFill>
              </a:rPr>
              <a:t> </a:t>
            </a:r>
            <a:r>
              <a:rPr lang="en-US" dirty="0" err="1">
                <a:solidFill>
                  <a:srgbClr val="00B900"/>
                </a:solidFill>
              </a:rPr>
              <a:t>selectezi</a:t>
            </a:r>
            <a:r>
              <a:rPr lang="en-US" dirty="0">
                <a:solidFill>
                  <a:srgbClr val="00B900"/>
                </a:solidFill>
              </a:rPr>
              <a:t> un </a:t>
            </a:r>
            <a:r>
              <a:rPr lang="en-US" dirty="0" err="1">
                <a:solidFill>
                  <a:srgbClr val="00B900"/>
                </a:solidFill>
              </a:rPr>
              <a:t>anumit</a:t>
            </a:r>
            <a:r>
              <a:rPr lang="en-US" dirty="0">
                <a:solidFill>
                  <a:srgbClr val="00B900"/>
                </a:solidFill>
              </a:rPr>
              <a:t> </a:t>
            </a:r>
            <a:r>
              <a:rPr lang="en-US" dirty="0" err="1">
                <a:solidFill>
                  <a:srgbClr val="00B900"/>
                </a:solidFill>
              </a:rPr>
              <a:t>senzor</a:t>
            </a:r>
            <a:r>
              <a:rPr lang="en-US" dirty="0">
                <a:solidFill>
                  <a:srgbClr val="00B900"/>
                </a:solidFill>
              </a:rPr>
              <a:t> (</a:t>
            </a:r>
            <a:r>
              <a:rPr lang="en-US" dirty="0" err="1">
                <a:solidFill>
                  <a:srgbClr val="00B900"/>
                </a:solidFill>
              </a:rPr>
              <a:t>apeși</a:t>
            </a:r>
            <a:r>
              <a:rPr lang="en-US" dirty="0">
                <a:solidFill>
                  <a:srgbClr val="00B900"/>
                </a:solidFill>
              </a:rPr>
              <a:t> pe </a:t>
            </a:r>
            <a:r>
              <a:rPr lang="en-US" dirty="0" err="1">
                <a:solidFill>
                  <a:srgbClr val="00B900"/>
                </a:solidFill>
              </a:rPr>
              <a:t>butonul</a:t>
            </a:r>
            <a:r>
              <a:rPr lang="en-US" dirty="0">
                <a:solidFill>
                  <a:srgbClr val="00B900"/>
                </a:solidFill>
              </a:rPr>
              <a:t> din </a:t>
            </a:r>
            <a:r>
              <a:rPr lang="en-US" dirty="0" err="1">
                <a:solidFill>
                  <a:srgbClr val="00B900"/>
                </a:solidFill>
              </a:rPr>
              <a:t>mijloc</a:t>
            </a:r>
            <a:r>
              <a:rPr lang="en-US" dirty="0">
                <a:solidFill>
                  <a:srgbClr val="00B900"/>
                </a:solidFill>
              </a:rPr>
              <a:t> al brick-</a:t>
            </a:r>
            <a:r>
              <a:rPr lang="en-US" dirty="0" err="1">
                <a:solidFill>
                  <a:srgbClr val="00B900"/>
                </a:solidFill>
              </a:rPr>
              <a:t>ului</a:t>
            </a:r>
            <a:r>
              <a:rPr lang="en-US" dirty="0">
                <a:solidFill>
                  <a:srgbClr val="00B900"/>
                </a:solidFill>
              </a:rPr>
              <a:t>) </a:t>
            </a:r>
            <a:r>
              <a:rPr lang="ro-RO" dirty="0">
                <a:solidFill>
                  <a:srgbClr val="00B900"/>
                </a:solidFill>
              </a:rPr>
              <a:t>și </a:t>
            </a:r>
            <a:r>
              <a:rPr lang="en-US" dirty="0" err="1">
                <a:solidFill>
                  <a:srgbClr val="00B900"/>
                </a:solidFill>
              </a:rPr>
              <a:t>poți</a:t>
            </a:r>
            <a:r>
              <a:rPr lang="en-US" dirty="0">
                <a:solidFill>
                  <a:srgbClr val="00B900"/>
                </a:solidFill>
              </a:rPr>
              <a:t> </a:t>
            </a:r>
            <a:r>
              <a:rPr lang="en-US" dirty="0" err="1">
                <a:solidFill>
                  <a:srgbClr val="00B900"/>
                </a:solidFill>
              </a:rPr>
              <a:t>schimbă</a:t>
            </a:r>
            <a:r>
              <a:rPr lang="en-US" dirty="0">
                <a:solidFill>
                  <a:srgbClr val="00B900"/>
                </a:solidFill>
              </a:rPr>
              <a:t> MODUL </a:t>
            </a:r>
          </a:p>
          <a:p>
            <a:r>
              <a:rPr lang="en-US" dirty="0">
                <a:solidFill>
                  <a:srgbClr val="FFC000"/>
                </a:solidFill>
              </a:rPr>
              <a:t>D. VALOAREA. </a:t>
            </a:r>
            <a:r>
              <a:rPr lang="en-US" dirty="0" err="1">
                <a:solidFill>
                  <a:srgbClr val="FFC000"/>
                </a:solidFill>
              </a:rPr>
              <a:t>Poate</a:t>
            </a:r>
            <a:r>
              <a:rPr lang="en-US" dirty="0">
                <a:solidFill>
                  <a:srgbClr val="FFC000"/>
                </a:solidFill>
              </a:rPr>
              <a:t> </a:t>
            </a:r>
            <a:r>
              <a:rPr lang="en-US" dirty="0" err="1">
                <a:solidFill>
                  <a:srgbClr val="FFC000"/>
                </a:solidFill>
              </a:rPr>
              <a:t>ați</a:t>
            </a:r>
            <a:r>
              <a:rPr lang="en-US" dirty="0">
                <a:solidFill>
                  <a:srgbClr val="FFC000"/>
                </a:solidFill>
              </a:rPr>
              <a:t> </a:t>
            </a:r>
            <a:r>
              <a:rPr lang="en-US" dirty="0" err="1">
                <a:solidFill>
                  <a:srgbClr val="FFC000"/>
                </a:solidFill>
              </a:rPr>
              <a:t>vrea</a:t>
            </a:r>
            <a:r>
              <a:rPr lang="en-US" dirty="0">
                <a:solidFill>
                  <a:srgbClr val="FFC000"/>
                </a:solidFill>
              </a:rPr>
              <a:t> </a:t>
            </a:r>
            <a:r>
              <a:rPr lang="en-US" dirty="0" err="1">
                <a:solidFill>
                  <a:srgbClr val="FFC000"/>
                </a:solidFill>
              </a:rPr>
              <a:t>să</a:t>
            </a:r>
            <a:r>
              <a:rPr lang="en-US" dirty="0">
                <a:solidFill>
                  <a:srgbClr val="FFC000"/>
                </a:solidFill>
              </a:rPr>
              <a:t> </a:t>
            </a:r>
            <a:r>
              <a:rPr lang="en-US" dirty="0" err="1">
                <a:solidFill>
                  <a:srgbClr val="FFC000"/>
                </a:solidFill>
              </a:rPr>
              <a:t>porni</a:t>
            </a:r>
            <a:r>
              <a:rPr lang="ro-RO" dirty="0">
                <a:solidFill>
                  <a:srgbClr val="FFC000"/>
                </a:solidFill>
              </a:rPr>
              <a:t>ț</a:t>
            </a:r>
            <a:r>
              <a:rPr lang="en-US" dirty="0" err="1">
                <a:solidFill>
                  <a:srgbClr val="FFC000"/>
                </a:solidFill>
              </a:rPr>
              <a:t>i</a:t>
            </a:r>
            <a:r>
              <a:rPr lang="en-US" dirty="0">
                <a:solidFill>
                  <a:srgbClr val="FFC000"/>
                </a:solidFill>
              </a:rPr>
              <a:t> de la “0” (ex: </a:t>
            </a:r>
            <a:r>
              <a:rPr lang="en-US" dirty="0" err="1">
                <a:solidFill>
                  <a:srgbClr val="FFC000"/>
                </a:solidFill>
              </a:rPr>
              <a:t>dacă</a:t>
            </a:r>
            <a:r>
              <a:rPr lang="en-US" dirty="0">
                <a:solidFill>
                  <a:srgbClr val="FFC000"/>
                </a:solidFill>
              </a:rPr>
              <a:t> </a:t>
            </a:r>
            <a:r>
              <a:rPr lang="en-US" dirty="0" err="1">
                <a:solidFill>
                  <a:srgbClr val="FFC000"/>
                </a:solidFill>
              </a:rPr>
              <a:t>încercați</a:t>
            </a:r>
            <a:r>
              <a:rPr lang="en-US" dirty="0">
                <a:solidFill>
                  <a:srgbClr val="FFC000"/>
                </a:solidFill>
              </a:rPr>
              <a:t> </a:t>
            </a:r>
            <a:r>
              <a:rPr lang="en-US" dirty="0" err="1">
                <a:solidFill>
                  <a:srgbClr val="FFC000"/>
                </a:solidFill>
              </a:rPr>
              <a:t>să</a:t>
            </a:r>
            <a:r>
              <a:rPr lang="en-US" dirty="0">
                <a:solidFill>
                  <a:srgbClr val="FFC000"/>
                </a:solidFill>
              </a:rPr>
              <a:t> </a:t>
            </a:r>
            <a:r>
              <a:rPr lang="en-US" dirty="0" err="1">
                <a:solidFill>
                  <a:srgbClr val="FFC000"/>
                </a:solidFill>
              </a:rPr>
              <a:t>măsurați</a:t>
            </a:r>
            <a:r>
              <a:rPr lang="en-US" dirty="0">
                <a:solidFill>
                  <a:srgbClr val="FFC000"/>
                </a:solidFill>
              </a:rPr>
              <a:t> </a:t>
            </a:r>
            <a:r>
              <a:rPr lang="en-US" dirty="0" err="1">
                <a:solidFill>
                  <a:srgbClr val="FFC000"/>
                </a:solidFill>
              </a:rPr>
              <a:t>gradele</a:t>
            </a:r>
            <a:r>
              <a:rPr lang="en-US" dirty="0">
                <a:solidFill>
                  <a:srgbClr val="FFC000"/>
                </a:solidFill>
              </a:rPr>
              <a:t> </a:t>
            </a:r>
            <a:r>
              <a:rPr lang="en-US" dirty="0" err="1">
                <a:solidFill>
                  <a:srgbClr val="FFC000"/>
                </a:solidFill>
              </a:rPr>
              <a:t>pentru</a:t>
            </a:r>
            <a:r>
              <a:rPr lang="en-US" dirty="0">
                <a:solidFill>
                  <a:srgbClr val="FFC000"/>
                </a:solidFill>
              </a:rPr>
              <a:t> o </a:t>
            </a:r>
            <a:r>
              <a:rPr lang="en-US" dirty="0" err="1">
                <a:solidFill>
                  <a:srgbClr val="FFC000"/>
                </a:solidFill>
              </a:rPr>
              <a:t>întoarcere</a:t>
            </a:r>
            <a:r>
              <a:rPr lang="en-US" dirty="0">
                <a:solidFill>
                  <a:srgbClr val="FFC000"/>
                </a:solidFill>
              </a:rPr>
              <a:t>). </a:t>
            </a:r>
            <a:r>
              <a:rPr lang="en-US" dirty="0" err="1">
                <a:solidFill>
                  <a:srgbClr val="FFC000"/>
                </a:solidFill>
              </a:rPr>
              <a:t>Pentru</a:t>
            </a:r>
            <a:r>
              <a:rPr lang="en-US" dirty="0">
                <a:solidFill>
                  <a:srgbClr val="FFC000"/>
                </a:solidFill>
              </a:rPr>
              <a:t> a reset</a:t>
            </a:r>
            <a:r>
              <a:rPr lang="ro-RO" dirty="0">
                <a:solidFill>
                  <a:srgbClr val="FFC000"/>
                </a:solidFill>
              </a:rPr>
              <a:t>a</a:t>
            </a:r>
            <a:r>
              <a:rPr lang="en-US" dirty="0">
                <a:solidFill>
                  <a:srgbClr val="FFC000"/>
                </a:solidFill>
              </a:rPr>
              <a:t> </a:t>
            </a:r>
            <a:r>
              <a:rPr lang="en-US" dirty="0" err="1">
                <a:solidFill>
                  <a:srgbClr val="FFC000"/>
                </a:solidFill>
              </a:rPr>
              <a:t>valoarea</a:t>
            </a:r>
            <a:r>
              <a:rPr lang="en-US" dirty="0">
                <a:solidFill>
                  <a:srgbClr val="FFC000"/>
                </a:solidFill>
              </a:rPr>
              <a:t>, </a:t>
            </a:r>
            <a:r>
              <a:rPr lang="en-US" dirty="0" err="1">
                <a:solidFill>
                  <a:srgbClr val="FFC000"/>
                </a:solidFill>
              </a:rPr>
              <a:t>ieșiți</a:t>
            </a:r>
            <a:r>
              <a:rPr lang="en-US" dirty="0">
                <a:solidFill>
                  <a:srgbClr val="FFC000"/>
                </a:solidFill>
              </a:rPr>
              <a:t> din </a:t>
            </a:r>
            <a:r>
              <a:rPr lang="en-US" dirty="0" err="1">
                <a:solidFill>
                  <a:srgbClr val="FFC000"/>
                </a:solidFill>
              </a:rPr>
              <a:t>Vizualizarea</a:t>
            </a:r>
            <a:r>
              <a:rPr lang="en-US" dirty="0">
                <a:solidFill>
                  <a:srgbClr val="FFC000"/>
                </a:solidFill>
              </a:rPr>
              <a:t> </a:t>
            </a:r>
            <a:r>
              <a:rPr lang="en-US" dirty="0" err="1">
                <a:solidFill>
                  <a:srgbClr val="FFC000"/>
                </a:solidFill>
              </a:rPr>
              <a:t>Porturilor</a:t>
            </a:r>
            <a:r>
              <a:rPr lang="en-US" dirty="0">
                <a:solidFill>
                  <a:srgbClr val="FFC000"/>
                </a:solidFill>
              </a:rPr>
              <a:t> </a:t>
            </a:r>
            <a:r>
              <a:rPr lang="en-US" dirty="0" err="1">
                <a:solidFill>
                  <a:srgbClr val="FFC000"/>
                </a:solidFill>
              </a:rPr>
              <a:t>și</a:t>
            </a:r>
            <a:r>
              <a:rPr lang="en-US" dirty="0">
                <a:solidFill>
                  <a:srgbClr val="FFC000"/>
                </a:solidFill>
              </a:rPr>
              <a:t> </a:t>
            </a:r>
            <a:r>
              <a:rPr lang="en-US" dirty="0" err="1">
                <a:solidFill>
                  <a:srgbClr val="FFC000"/>
                </a:solidFill>
              </a:rPr>
              <a:t>întoarceți</a:t>
            </a:r>
            <a:r>
              <a:rPr lang="en-US" dirty="0">
                <a:solidFill>
                  <a:srgbClr val="FFC000"/>
                </a:solidFill>
              </a:rPr>
              <a:t>-v</a:t>
            </a:r>
            <a:r>
              <a:rPr lang="ro-RO" dirty="0">
                <a:solidFill>
                  <a:srgbClr val="FFC000"/>
                </a:solidFill>
              </a:rPr>
              <a:t>ă</a:t>
            </a:r>
            <a:r>
              <a:rPr lang="en-US" dirty="0">
                <a:solidFill>
                  <a:srgbClr val="FFC000"/>
                </a:solidFill>
              </a:rPr>
              <a:t> la </a:t>
            </a:r>
            <a:r>
              <a:rPr lang="en-US" dirty="0" err="1">
                <a:solidFill>
                  <a:srgbClr val="FFC000"/>
                </a:solidFill>
              </a:rPr>
              <a:t>ecranul</a:t>
            </a:r>
            <a:r>
              <a:rPr lang="en-US" dirty="0">
                <a:solidFill>
                  <a:srgbClr val="FFC000"/>
                </a:solidFill>
              </a:rPr>
              <a:t> din a 4-a </a:t>
            </a:r>
            <a:r>
              <a:rPr lang="en-US" dirty="0" err="1">
                <a:solidFill>
                  <a:srgbClr val="FFC000"/>
                </a:solidFill>
              </a:rPr>
              <a:t>poză</a:t>
            </a:r>
            <a:r>
              <a:rPr lang="en-US" dirty="0">
                <a:solidFill>
                  <a:srgbClr val="FFC000"/>
                </a:solidFill>
              </a:rPr>
              <a:t>.</a:t>
            </a:r>
          </a:p>
        </p:txBody>
      </p:sp>
      <p:sp>
        <p:nvSpPr>
          <p:cNvPr id="4" name="Footer Placeholder 3"/>
          <p:cNvSpPr>
            <a:spLocks noGrp="1"/>
          </p:cNvSpPr>
          <p:nvPr>
            <p:ph type="ftr" sz="quarter" idx="11"/>
          </p:nvPr>
        </p:nvSpPr>
        <p:spPr/>
        <p:txBody>
          <a:bodyPr/>
          <a:lstStyle/>
          <a:p>
            <a:r>
              <a:rPr lang="en-US"/>
              <a:t>©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5</a:t>
            </a:fld>
            <a:endParaRPr lang="en-US" dirty="0"/>
          </a:p>
        </p:txBody>
      </p:sp>
      <p:sp>
        <p:nvSpPr>
          <p:cNvPr id="7" name="TextBox 6"/>
          <p:cNvSpPr txBox="1"/>
          <p:nvPr/>
        </p:nvSpPr>
        <p:spPr>
          <a:xfrm>
            <a:off x="476063" y="6185154"/>
            <a:ext cx="7882759" cy="276999"/>
          </a:xfrm>
          <a:prstGeom prst="rect">
            <a:avLst/>
          </a:prstGeom>
          <a:noFill/>
        </p:spPr>
        <p:txBody>
          <a:bodyPr wrap="square" rtlCol="0">
            <a:spAutoFit/>
          </a:bodyPr>
          <a:lstStyle/>
          <a:p>
            <a:r>
              <a:rPr lang="en-US" sz="1200" dirty="0"/>
              <a:t>All images of the EV3 Brick in this lesson were obtained using screenshots of </a:t>
            </a:r>
            <a:r>
              <a:rPr lang="en-US" sz="1200" dirty="0" err="1"/>
              <a:t>Cogmation’s</a:t>
            </a:r>
            <a:r>
              <a:rPr lang="en-US" sz="1200" dirty="0"/>
              <a:t> Virtual Robotics Toolkit.</a:t>
            </a:r>
          </a:p>
        </p:txBody>
      </p:sp>
      <p:pic>
        <p:nvPicPr>
          <p:cNvPr id="16" name="Picture 15"/>
          <p:cNvPicPr>
            <a:picLocks noChangeAspect="1"/>
          </p:cNvPicPr>
          <p:nvPr/>
        </p:nvPicPr>
        <p:blipFill>
          <a:blip r:embed="rId3"/>
          <a:stretch>
            <a:fillRect/>
          </a:stretch>
        </p:blipFill>
        <p:spPr>
          <a:xfrm>
            <a:off x="3766917" y="1529883"/>
            <a:ext cx="2379058" cy="1766627"/>
          </a:xfrm>
          <a:prstGeom prst="rect">
            <a:avLst/>
          </a:prstGeom>
        </p:spPr>
      </p:pic>
      <p:pic>
        <p:nvPicPr>
          <p:cNvPr id="19" name="Picture 18"/>
          <p:cNvPicPr>
            <a:picLocks noChangeAspect="1"/>
          </p:cNvPicPr>
          <p:nvPr/>
        </p:nvPicPr>
        <p:blipFill>
          <a:blip r:embed="rId4"/>
          <a:stretch>
            <a:fillRect/>
          </a:stretch>
        </p:blipFill>
        <p:spPr>
          <a:xfrm>
            <a:off x="6202190" y="3345368"/>
            <a:ext cx="2411231" cy="1806433"/>
          </a:xfrm>
          <a:prstGeom prst="rect">
            <a:avLst/>
          </a:prstGeom>
        </p:spPr>
      </p:pic>
      <p:pic>
        <p:nvPicPr>
          <p:cNvPr id="21" name="Picture 20"/>
          <p:cNvPicPr>
            <a:picLocks noChangeAspect="1"/>
          </p:cNvPicPr>
          <p:nvPr/>
        </p:nvPicPr>
        <p:blipFill>
          <a:blip r:embed="rId5"/>
          <a:stretch>
            <a:fillRect/>
          </a:stretch>
        </p:blipFill>
        <p:spPr>
          <a:xfrm>
            <a:off x="6197549" y="1526461"/>
            <a:ext cx="2393785" cy="1773469"/>
          </a:xfrm>
          <a:prstGeom prst="rect">
            <a:avLst/>
          </a:prstGeom>
        </p:spPr>
      </p:pic>
      <p:sp>
        <p:nvSpPr>
          <p:cNvPr id="22" name="Rounded Rectangle 21"/>
          <p:cNvSpPr/>
          <p:nvPr/>
        </p:nvSpPr>
        <p:spPr>
          <a:xfrm>
            <a:off x="4666594" y="2196139"/>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flipV="1">
            <a:off x="4835123" y="2211142"/>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flipV="1">
            <a:off x="7129732" y="2194162"/>
            <a:ext cx="921191" cy="46495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844285" y="2089766"/>
            <a:ext cx="351378" cy="369332"/>
          </a:xfrm>
          <a:prstGeom prst="rect">
            <a:avLst/>
          </a:prstGeom>
          <a:noFill/>
        </p:spPr>
        <p:txBody>
          <a:bodyPr wrap="none" rtlCol="0">
            <a:spAutoFit/>
          </a:bodyPr>
          <a:lstStyle/>
          <a:p>
            <a:r>
              <a:rPr lang="en-US" b="1" dirty="0">
                <a:solidFill>
                  <a:srgbClr val="FF0000"/>
                </a:solidFill>
              </a:rPr>
              <a:t>A</a:t>
            </a:r>
          </a:p>
        </p:txBody>
      </p:sp>
      <p:sp>
        <p:nvSpPr>
          <p:cNvPr id="26" name="TextBox 25"/>
          <p:cNvSpPr txBox="1"/>
          <p:nvPr/>
        </p:nvSpPr>
        <p:spPr>
          <a:xfrm>
            <a:off x="5673950" y="2095799"/>
            <a:ext cx="351378" cy="369332"/>
          </a:xfrm>
          <a:prstGeom prst="rect">
            <a:avLst/>
          </a:prstGeom>
          <a:noFill/>
        </p:spPr>
        <p:txBody>
          <a:bodyPr wrap="none" rtlCol="0">
            <a:spAutoFit/>
          </a:bodyPr>
          <a:lstStyle/>
          <a:p>
            <a:r>
              <a:rPr lang="en-US" b="1" dirty="0">
                <a:solidFill>
                  <a:srgbClr val="00B0F0"/>
                </a:solidFill>
              </a:rPr>
              <a:t>B</a:t>
            </a:r>
          </a:p>
        </p:txBody>
      </p:sp>
      <p:sp>
        <p:nvSpPr>
          <p:cNvPr id="28" name="Rounded Rectangle 27"/>
          <p:cNvSpPr/>
          <p:nvPr/>
        </p:nvSpPr>
        <p:spPr>
          <a:xfrm>
            <a:off x="4677354" y="4010272"/>
            <a:ext cx="137000" cy="153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flipV="1">
            <a:off x="4845883" y="4014764"/>
            <a:ext cx="766889" cy="13864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810836" y="3899420"/>
            <a:ext cx="351378" cy="369332"/>
          </a:xfrm>
          <a:prstGeom prst="rect">
            <a:avLst/>
          </a:prstGeom>
          <a:noFill/>
        </p:spPr>
        <p:txBody>
          <a:bodyPr wrap="none" rtlCol="0">
            <a:spAutoFit/>
          </a:bodyPr>
          <a:lstStyle/>
          <a:p>
            <a:r>
              <a:rPr lang="en-US" b="1" dirty="0">
                <a:solidFill>
                  <a:srgbClr val="FF0000"/>
                </a:solidFill>
              </a:rPr>
              <a:t>A</a:t>
            </a:r>
          </a:p>
        </p:txBody>
      </p:sp>
      <p:sp>
        <p:nvSpPr>
          <p:cNvPr id="31" name="TextBox 30"/>
          <p:cNvSpPr txBox="1"/>
          <p:nvPr/>
        </p:nvSpPr>
        <p:spPr>
          <a:xfrm>
            <a:off x="5708004" y="3878418"/>
            <a:ext cx="351378" cy="369332"/>
          </a:xfrm>
          <a:prstGeom prst="rect">
            <a:avLst/>
          </a:prstGeom>
          <a:noFill/>
        </p:spPr>
        <p:txBody>
          <a:bodyPr wrap="none" rtlCol="0">
            <a:spAutoFit/>
          </a:bodyPr>
          <a:lstStyle/>
          <a:p>
            <a:r>
              <a:rPr lang="en-US" b="1" dirty="0">
                <a:solidFill>
                  <a:srgbClr val="00B0F0"/>
                </a:solidFill>
              </a:rPr>
              <a:t>B</a:t>
            </a:r>
          </a:p>
        </p:txBody>
      </p:sp>
      <p:sp>
        <p:nvSpPr>
          <p:cNvPr id="33" name="Rounded Rectangle 32"/>
          <p:cNvSpPr/>
          <p:nvPr/>
        </p:nvSpPr>
        <p:spPr>
          <a:xfrm flipV="1">
            <a:off x="7089752" y="4140885"/>
            <a:ext cx="575048" cy="23141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612043" y="4079804"/>
            <a:ext cx="351378" cy="369332"/>
          </a:xfrm>
          <a:prstGeom prst="rect">
            <a:avLst/>
          </a:prstGeom>
          <a:noFill/>
        </p:spPr>
        <p:txBody>
          <a:bodyPr wrap="none" rtlCol="0">
            <a:spAutoFit/>
          </a:bodyPr>
          <a:lstStyle/>
          <a:p>
            <a:r>
              <a:rPr lang="en-US" b="1" dirty="0">
                <a:solidFill>
                  <a:srgbClr val="FFC000"/>
                </a:solidFill>
              </a:rPr>
              <a:t>D</a:t>
            </a:r>
          </a:p>
        </p:txBody>
      </p:sp>
      <p:sp>
        <p:nvSpPr>
          <p:cNvPr id="27" name="TextBox 26"/>
          <p:cNvSpPr txBox="1"/>
          <p:nvPr/>
        </p:nvSpPr>
        <p:spPr>
          <a:xfrm>
            <a:off x="8145439" y="2111609"/>
            <a:ext cx="351378" cy="369332"/>
          </a:xfrm>
          <a:prstGeom prst="rect">
            <a:avLst/>
          </a:prstGeom>
          <a:noFill/>
        </p:spPr>
        <p:txBody>
          <a:bodyPr wrap="none" rtlCol="0">
            <a:spAutoFit/>
          </a:bodyPr>
          <a:lstStyle/>
          <a:p>
            <a:r>
              <a:rPr lang="en-US" b="1" dirty="0">
                <a:solidFill>
                  <a:srgbClr val="00B900"/>
                </a:solidFill>
              </a:rPr>
              <a:t>C</a:t>
            </a:r>
          </a:p>
        </p:txBody>
      </p:sp>
    </p:spTree>
    <p:extLst>
      <p:ext uri="{BB962C8B-B14F-4D97-AF65-F5344CB8AC3E}">
        <p14:creationId xmlns:p14="http://schemas.microsoft.com/office/powerpoint/2010/main" val="60308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Port View </a:t>
            </a:r>
            <a:r>
              <a:rPr lang="en-US" dirty="0" err="1"/>
              <a:t>este</a:t>
            </a:r>
            <a:r>
              <a:rPr lang="en-US" dirty="0"/>
              <a:t> </a:t>
            </a:r>
            <a:r>
              <a:rPr lang="en-US" dirty="0" err="1"/>
              <a:t>foarte</a:t>
            </a:r>
            <a:r>
              <a:rPr lang="en-US" dirty="0"/>
              <a:t> </a:t>
            </a:r>
            <a:r>
              <a:rPr lang="ro-RO" dirty="0"/>
              <a:t>util</a:t>
            </a:r>
            <a:br>
              <a:rPr lang="en-US" dirty="0"/>
            </a:br>
            <a:endParaRPr lang="en-US" dirty="0"/>
          </a:p>
        </p:txBody>
      </p:sp>
      <p:sp>
        <p:nvSpPr>
          <p:cNvPr id="3" name="Content Placeholder 2"/>
          <p:cNvSpPr>
            <a:spLocks noGrp="1"/>
          </p:cNvSpPr>
          <p:nvPr>
            <p:ph idx="1"/>
          </p:nvPr>
        </p:nvSpPr>
        <p:spPr>
          <a:xfrm>
            <a:off x="276225" y="1219200"/>
            <a:ext cx="8426449" cy="4906963"/>
          </a:xfrm>
        </p:spPr>
        <p:txBody>
          <a:bodyPr>
            <a:normAutofit/>
          </a:bodyPr>
          <a:lstStyle/>
          <a:p>
            <a:pPr marL="0" indent="0" algn="l" rtl="0" latinLnBrk="0">
              <a:spcBef>
                <a:spcPts val="480"/>
              </a:spcBef>
              <a:spcAft>
                <a:spcPts val="600"/>
              </a:spcAft>
            </a:pPr>
            <a:r>
              <a:rPr lang="ro-RO" b="1" i="0" dirty="0">
                <a:solidFill>
                  <a:srgbClr val="000000"/>
                </a:solidFill>
                <a:effectLst/>
                <a:latin typeface="Arial" panose="020B0604020202020204" pitchFamily="34" charset="0"/>
              </a:rPr>
              <a:t>Pe măsură ce veți avansa în cursurile EV3Lessons.com, veți folosi modul Port View des.</a:t>
            </a:r>
            <a:endParaRPr lang="ro-RO" b="0" i="0" dirty="0">
              <a:solidFill>
                <a:srgbClr val="000000"/>
              </a:solidFill>
              <a:effectLst/>
              <a:latin typeface="Ubuntu"/>
            </a:endParaRPr>
          </a:p>
          <a:p>
            <a:pPr marL="0" indent="0" algn="l" rtl="0" latinLnBrk="0">
              <a:spcBef>
                <a:spcPts val="480"/>
              </a:spcBef>
              <a:spcAft>
                <a:spcPts val="600"/>
              </a:spcAft>
            </a:pPr>
            <a:r>
              <a:rPr lang="ro-RO" b="1" i="0" dirty="0">
                <a:solidFill>
                  <a:srgbClr val="000000"/>
                </a:solidFill>
                <a:effectLst/>
                <a:latin typeface="Arial" panose="020B0604020202020204" pitchFamily="34" charset="0"/>
              </a:rPr>
              <a:t>Pe măsură ce veți completă fiecare provocare, gândiți-vă la cum ar putea modul Port View să vă ajute.</a:t>
            </a:r>
            <a:endParaRPr lang="ro-RO" b="0" i="0" dirty="0">
              <a:solidFill>
                <a:srgbClr val="000000"/>
              </a:solidFill>
              <a:effectLst/>
              <a:latin typeface="Ubuntu"/>
            </a:endParaRPr>
          </a:p>
          <a:p>
            <a:pPr marL="0" indent="0" algn="l" rtl="0" latinLnBrk="0">
              <a:spcBef>
                <a:spcPts val="480"/>
              </a:spcBef>
              <a:spcAft>
                <a:spcPts val="600"/>
              </a:spcAft>
            </a:pPr>
            <a:r>
              <a:rPr lang="ro-RO" b="1" i="0" dirty="0">
                <a:solidFill>
                  <a:srgbClr val="000000"/>
                </a:solidFill>
                <a:effectLst/>
                <a:latin typeface="Arial" panose="020B0604020202020204" pitchFamily="34" charset="0"/>
              </a:rPr>
              <a:t>Următoarea pagină conține mai multe exemple la care să va gândiți.</a:t>
            </a:r>
            <a:endParaRPr lang="ro-RO" b="0" i="0" dirty="0">
              <a:solidFill>
                <a:srgbClr val="000000"/>
              </a:solidFill>
              <a:effectLst/>
              <a:latin typeface="Ubuntu"/>
            </a:endParaRPr>
          </a:p>
        </p:txBody>
      </p:sp>
      <p:sp>
        <p:nvSpPr>
          <p:cNvPr id="4" name="Footer Placeholder 3"/>
          <p:cNvSpPr>
            <a:spLocks noGrp="1"/>
          </p:cNvSpPr>
          <p:nvPr>
            <p:ph type="ftr" sz="quarter" idx="11"/>
          </p:nvPr>
        </p:nvSpPr>
        <p:spPr/>
        <p:txBody>
          <a:bodyPr/>
          <a:lstStyle/>
          <a:p>
            <a:r>
              <a:rPr lang="en-US"/>
              <a:t>©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6</a:t>
            </a:fld>
            <a:endParaRPr lang="en-US" dirty="0"/>
          </a:p>
        </p:txBody>
      </p:sp>
    </p:spTree>
    <p:extLst>
      <p:ext uri="{BB962C8B-B14F-4D97-AF65-F5344CB8AC3E}">
        <p14:creationId xmlns:p14="http://schemas.microsoft.com/office/powerpoint/2010/main" val="26699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Alte </a:t>
            </a:r>
            <a:r>
              <a:rPr lang="en-US" sz="2800" dirty="0" err="1"/>
              <a:t>probleme</a:t>
            </a:r>
            <a:r>
              <a:rPr lang="en-US" sz="2800" dirty="0"/>
              <a:t> pe care le </a:t>
            </a:r>
            <a:r>
              <a:rPr lang="en-US" sz="2800" dirty="0" err="1"/>
              <a:t>poti</a:t>
            </a:r>
            <a:r>
              <a:rPr lang="en-US" sz="2800" dirty="0"/>
              <a:t> </a:t>
            </a:r>
            <a:r>
              <a:rPr lang="en-US" sz="2800" dirty="0" err="1"/>
              <a:t>rezolva</a:t>
            </a:r>
            <a:r>
              <a:rPr lang="en-US" sz="2800" dirty="0"/>
              <a:t> </a:t>
            </a:r>
            <a:r>
              <a:rPr lang="en-US" sz="2800" dirty="0" err="1"/>
              <a:t>folosind</a:t>
            </a:r>
            <a:r>
              <a:rPr lang="en-US" sz="2800" dirty="0"/>
              <a:t> Port View </a:t>
            </a:r>
          </a:p>
        </p:txBody>
      </p:sp>
      <p:sp>
        <p:nvSpPr>
          <p:cNvPr id="3" name="Content Placeholder 2"/>
          <p:cNvSpPr>
            <a:spLocks noGrp="1"/>
          </p:cNvSpPr>
          <p:nvPr>
            <p:ph idx="1"/>
          </p:nvPr>
        </p:nvSpPr>
        <p:spPr>
          <a:xfrm>
            <a:off x="1620350" y="1395947"/>
            <a:ext cx="6837033" cy="5108882"/>
          </a:xfrm>
        </p:spPr>
        <p:txBody>
          <a:bodyPr>
            <a:normAutofit fontScale="77500" lnSpcReduction="20000"/>
          </a:bodyPr>
          <a:lstStyle/>
          <a:p>
            <a:pPr marL="0" indent="0" algn="l" rtl="0" latinLnBrk="0">
              <a:spcBef>
                <a:spcPts val="288"/>
              </a:spcBef>
              <a:spcAft>
                <a:spcPts val="600"/>
              </a:spcAft>
            </a:pPr>
            <a:r>
              <a:rPr lang="ro-RO" sz="1800" b="1" i="0" dirty="0">
                <a:solidFill>
                  <a:srgbClr val="000000"/>
                </a:solidFill>
                <a:effectLst/>
                <a:latin typeface="Arial" panose="020B0604020202020204" pitchFamily="34" charset="0"/>
              </a:rPr>
              <a:t>Provocarea 1: Programare mai ușoară/mai precisă</a:t>
            </a:r>
            <a:endParaRPr lang="ro-RO" sz="1200" b="0" i="0" dirty="0">
              <a:solidFill>
                <a:srgbClr val="000000"/>
              </a:solidFill>
              <a:effectLst/>
              <a:latin typeface="Ubuntu"/>
            </a:endParaRPr>
          </a:p>
          <a:p>
            <a:pPr marL="0" indent="0" algn="l" rtl="0" latinLnBrk="0">
              <a:spcBef>
                <a:spcPts val="288"/>
              </a:spcBef>
              <a:spcAft>
                <a:spcPts val="600"/>
              </a:spcAft>
            </a:pPr>
            <a:r>
              <a:rPr lang="ro-RO" sz="1800" b="0" i="0" dirty="0">
                <a:solidFill>
                  <a:srgbClr val="000000"/>
                </a:solidFill>
                <a:effectLst/>
                <a:latin typeface="Arial" panose="020B0604020202020204" pitchFamily="34" charset="0"/>
              </a:rPr>
              <a:t>Vreau să ajung de la punctul de pornire până la un model LEGO. Trebuie să ghicesc și să tot verific. Cum pot să îmi dau seama cât de mult mai am până ajung la modelul LEGO?</a:t>
            </a:r>
            <a:endParaRPr lang="ro-RO" sz="1200" b="0" i="0" dirty="0">
              <a:solidFill>
                <a:srgbClr val="000000"/>
              </a:solidFill>
              <a:effectLst/>
              <a:latin typeface="Ubuntu"/>
            </a:endParaRPr>
          </a:p>
          <a:p>
            <a:pPr marL="0" indent="0" algn="l" rtl="0" latinLnBrk="0">
              <a:spcBef>
                <a:spcPts val="288"/>
              </a:spcBef>
              <a:spcAft>
                <a:spcPts val="600"/>
              </a:spcAft>
            </a:pPr>
            <a:r>
              <a:rPr lang="ro-RO" sz="1800" b="1" i="0" dirty="0">
                <a:solidFill>
                  <a:srgbClr val="000000"/>
                </a:solidFill>
                <a:effectLst/>
                <a:latin typeface="Arial" panose="020B0604020202020204" pitchFamily="34" charset="0"/>
              </a:rPr>
              <a:t>Provocarea 2: Programare mai ușoară/mai precisă</a:t>
            </a:r>
            <a:endParaRPr lang="ro-RO" sz="1200" b="0" i="0" dirty="0">
              <a:solidFill>
                <a:srgbClr val="000000"/>
              </a:solidFill>
              <a:effectLst/>
              <a:latin typeface="Ubuntu"/>
            </a:endParaRPr>
          </a:p>
          <a:p>
            <a:pPr marL="0" indent="0" algn="l" rtl="0" latinLnBrk="0">
              <a:spcBef>
                <a:spcPts val="288"/>
              </a:spcBef>
              <a:spcAft>
                <a:spcPts val="600"/>
              </a:spcAft>
            </a:pPr>
            <a:r>
              <a:rPr lang="ro-RO" sz="1800" b="0" i="0" dirty="0">
                <a:solidFill>
                  <a:srgbClr val="000000"/>
                </a:solidFill>
                <a:effectLst/>
                <a:latin typeface="Arial" panose="020B0604020202020204" pitchFamily="34" charset="0"/>
              </a:rPr>
              <a:t>Voi întoarce robotul 90 de grade. Dar 90 de grade în viața reală nu sunt 90 de grade în Block-ul de întoarcere. Deci, cât de mult trebuie să se întoarcă robotul pentru a face o întoarcere de 90 de grade?</a:t>
            </a:r>
            <a:endParaRPr lang="ro-RO" sz="1200" b="0" i="0" dirty="0">
              <a:solidFill>
                <a:srgbClr val="000000"/>
              </a:solidFill>
              <a:effectLst/>
              <a:latin typeface="Ubuntu"/>
            </a:endParaRPr>
          </a:p>
          <a:p>
            <a:pPr marL="0" indent="0" algn="l" rtl="0" latinLnBrk="0">
              <a:spcBef>
                <a:spcPts val="288"/>
              </a:spcBef>
              <a:spcAft>
                <a:spcPts val="600"/>
              </a:spcAft>
            </a:pPr>
            <a:r>
              <a:rPr lang="ro-RO" sz="1800" b="1" i="0" dirty="0">
                <a:solidFill>
                  <a:srgbClr val="000000"/>
                </a:solidFill>
                <a:effectLst/>
                <a:latin typeface="Arial" panose="020B0604020202020204" pitchFamily="34" charset="0"/>
              </a:rPr>
              <a:t>Provocarea 3: Depanarea Codului</a:t>
            </a:r>
            <a:endParaRPr lang="ro-RO" sz="1200" b="0" i="0" dirty="0">
              <a:solidFill>
                <a:srgbClr val="000000"/>
              </a:solidFill>
              <a:effectLst/>
              <a:latin typeface="Ubuntu"/>
            </a:endParaRPr>
          </a:p>
          <a:p>
            <a:pPr marL="0" indent="0" algn="l" rtl="0" latinLnBrk="0">
              <a:spcBef>
                <a:spcPts val="288"/>
              </a:spcBef>
              <a:spcAft>
                <a:spcPts val="600"/>
              </a:spcAft>
            </a:pPr>
            <a:r>
              <a:rPr lang="ro-RO" sz="1800" b="0" i="0" dirty="0">
                <a:solidFill>
                  <a:srgbClr val="000000"/>
                </a:solidFill>
                <a:effectLst/>
                <a:latin typeface="Arial" panose="020B0604020202020204" pitchFamily="34" charset="0"/>
              </a:rPr>
              <a:t>Robotul nu urmărește linia verde, cum l-am programat să facă. De ce nu? Ce culoare crede robotul că este linia? Încercați să plasați robotul pe alte obiecte sau bucăți de covor/poze – ce culori sau valori ale luminii reflectate citește senzorul?</a:t>
            </a:r>
            <a:endParaRPr lang="ro-RO" sz="1200" b="0" i="0" dirty="0">
              <a:solidFill>
                <a:srgbClr val="000000"/>
              </a:solidFill>
              <a:effectLst/>
              <a:latin typeface="Ubuntu"/>
            </a:endParaRPr>
          </a:p>
          <a:p>
            <a:pPr marL="0" indent="0" algn="l" rtl="0" latinLnBrk="0">
              <a:spcBef>
                <a:spcPts val="288"/>
              </a:spcBef>
              <a:spcAft>
                <a:spcPts val="600"/>
              </a:spcAft>
            </a:pPr>
            <a:r>
              <a:rPr lang="ro-RO" sz="1800" b="1" i="0" dirty="0">
                <a:solidFill>
                  <a:srgbClr val="000000"/>
                </a:solidFill>
                <a:effectLst/>
                <a:latin typeface="Arial" panose="020B0604020202020204" pitchFamily="34" charset="0"/>
              </a:rPr>
              <a:t>Provocarea 4: Verificarea Construcției Robotului</a:t>
            </a:r>
            <a:endParaRPr lang="ro-RO" sz="1200" b="0" i="0" dirty="0">
              <a:solidFill>
                <a:srgbClr val="000000"/>
              </a:solidFill>
              <a:effectLst/>
              <a:latin typeface="Ubuntu"/>
            </a:endParaRPr>
          </a:p>
          <a:p>
            <a:pPr marL="0" indent="0" algn="l" rtl="0" latinLnBrk="0">
              <a:spcBef>
                <a:spcPts val="288"/>
              </a:spcBef>
              <a:spcAft>
                <a:spcPts val="600"/>
              </a:spcAft>
            </a:pPr>
            <a:r>
              <a:rPr lang="ro-RO" sz="1800" b="0" i="0" dirty="0">
                <a:solidFill>
                  <a:srgbClr val="000000"/>
                </a:solidFill>
                <a:effectLst/>
                <a:latin typeface="Arial" panose="020B0604020202020204" pitchFamily="34" charset="0"/>
              </a:rPr>
              <a:t>Am construit robotul cu senzorul de atingere puțin înăuntrul robotului. Nu sunt sigur că senzorul de atingere este apăsat destul. Cum pot să îmi dau seama dacă senzorul se apasă?</a:t>
            </a:r>
            <a:endParaRPr lang="ro-RO" sz="1200" b="0" i="0" dirty="0">
              <a:solidFill>
                <a:srgbClr val="000000"/>
              </a:solidFill>
              <a:effectLst/>
              <a:latin typeface="Ubuntu"/>
            </a:endParaRPr>
          </a:p>
          <a:p>
            <a:pPr marL="0" indent="0" algn="l" rtl="0" latinLnBrk="0">
              <a:spcBef>
                <a:spcPts val="288"/>
              </a:spcBef>
              <a:spcAft>
                <a:spcPts val="600"/>
              </a:spcAft>
            </a:pPr>
            <a:r>
              <a:rPr lang="ro-RO" sz="1800" b="1" i="0" dirty="0">
                <a:solidFill>
                  <a:srgbClr val="000000"/>
                </a:solidFill>
                <a:effectLst/>
                <a:latin typeface="Arial" panose="020B0604020202020204" pitchFamily="34" charset="0"/>
              </a:rPr>
              <a:t>Provocarea 5: Testarea Senzorilor</a:t>
            </a:r>
            <a:endParaRPr lang="ro-RO" sz="1200" b="0" i="0" dirty="0">
              <a:solidFill>
                <a:srgbClr val="000000"/>
              </a:solidFill>
              <a:effectLst/>
              <a:latin typeface="Ubuntu"/>
            </a:endParaRPr>
          </a:p>
          <a:p>
            <a:pPr marL="0" indent="0" algn="l" rtl="0" latinLnBrk="0">
              <a:spcBef>
                <a:spcPts val="288"/>
              </a:spcBef>
              <a:spcAft>
                <a:spcPts val="600"/>
              </a:spcAft>
            </a:pPr>
            <a:r>
              <a:rPr lang="ro-RO" sz="1800" b="0" i="0" dirty="0">
                <a:solidFill>
                  <a:srgbClr val="000000"/>
                </a:solidFill>
                <a:effectLst/>
                <a:latin typeface="Arial" panose="020B0604020202020204" pitchFamily="34" charset="0"/>
              </a:rPr>
              <a:t>I-am spus robotului să se oprească atunci când senzorul Ultrasonic este la 20 de cm distanță. </a:t>
            </a:r>
          </a:p>
          <a:p>
            <a:pPr marL="0" indent="0" algn="l" rtl="0" latinLnBrk="0">
              <a:spcBef>
                <a:spcPts val="288"/>
              </a:spcBef>
              <a:spcAft>
                <a:spcPts val="600"/>
              </a:spcAft>
            </a:pPr>
            <a:r>
              <a:rPr lang="ro-RO" sz="1800" b="0" i="0" dirty="0">
                <a:solidFill>
                  <a:srgbClr val="000000"/>
                </a:solidFill>
                <a:effectLst/>
                <a:latin typeface="Arial" panose="020B0604020202020204" pitchFamily="34" charset="0"/>
              </a:rPr>
              <a:t>Dar se pare că se oprește mai devreme. Funcționează senzorul cum trebuie? Cum pot să văd ce detectează senzorul Ultrasonic?</a:t>
            </a:r>
            <a:endParaRPr lang="ro-RO" sz="1200" b="0" i="0" dirty="0">
              <a:solidFill>
                <a:srgbClr val="000000"/>
              </a:solidFill>
              <a:effectLst/>
              <a:latin typeface="Ubuntu"/>
            </a:endParaRPr>
          </a:p>
        </p:txBody>
      </p:sp>
      <p:sp>
        <p:nvSpPr>
          <p:cNvPr id="4" name="Footer Placeholder 3"/>
          <p:cNvSpPr>
            <a:spLocks noGrp="1"/>
          </p:cNvSpPr>
          <p:nvPr>
            <p:ph type="ftr" sz="quarter" idx="11"/>
          </p:nvPr>
        </p:nvSpPr>
        <p:spPr/>
        <p:txBody>
          <a:bodyPr/>
          <a:lstStyle/>
          <a:p>
            <a:r>
              <a:rPr lang="en-US"/>
              <a:t>©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7</a:t>
            </a:fld>
            <a:endParaRPr lang="en-US" dirty="0"/>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725" y="4581295"/>
            <a:ext cx="861937" cy="64562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25" y="5546807"/>
            <a:ext cx="964140" cy="601646"/>
          </a:xfrm>
          <a:prstGeom prst="rect">
            <a:avLst/>
          </a:prstGeom>
        </p:spPr>
      </p:pic>
      <p:cxnSp>
        <p:nvCxnSpPr>
          <p:cNvPr id="12" name="Straight Connector 11"/>
          <p:cNvCxnSpPr/>
          <p:nvPr/>
        </p:nvCxnSpPr>
        <p:spPr>
          <a:xfrm flipV="1">
            <a:off x="457199" y="3845153"/>
            <a:ext cx="826463" cy="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8710" y="2463860"/>
            <a:ext cx="783440" cy="783440"/>
          </a:xfrm>
          <a:prstGeom prst="rect">
            <a:avLst/>
          </a:prstGeom>
        </p:spPr>
      </p:pic>
      <p:pic>
        <p:nvPicPr>
          <p:cNvPr id="7" name="Picture 6"/>
          <p:cNvPicPr>
            <a:picLocks noChangeAspect="1"/>
          </p:cNvPicPr>
          <p:nvPr/>
        </p:nvPicPr>
        <p:blipFill>
          <a:blip r:embed="rId6"/>
          <a:stretch>
            <a:fillRect/>
          </a:stretch>
        </p:blipFill>
        <p:spPr>
          <a:xfrm>
            <a:off x="421725" y="1470411"/>
            <a:ext cx="964140" cy="642760"/>
          </a:xfrm>
          <a:prstGeom prst="rect">
            <a:avLst/>
          </a:prstGeom>
        </p:spPr>
      </p:pic>
    </p:spTree>
    <p:extLst>
      <p:ext uri="{BB962C8B-B14F-4D97-AF65-F5344CB8AC3E}">
        <p14:creationId xmlns:p14="http://schemas.microsoft.com/office/powerpoint/2010/main" val="127681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a:t>CREDITS</a:t>
            </a:r>
          </a:p>
        </p:txBody>
      </p:sp>
      <p:sp>
        <p:nvSpPr>
          <p:cNvPr id="3" name="Content Placeholder 2"/>
          <p:cNvSpPr>
            <a:spLocks noGrp="1"/>
          </p:cNvSpPr>
          <p:nvPr>
            <p:ph idx="1"/>
          </p:nvPr>
        </p:nvSpPr>
        <p:spPr>
          <a:xfrm>
            <a:off x="457200" y="1513114"/>
            <a:ext cx="8245474" cy="4574775"/>
          </a:xfrm>
        </p:spPr>
        <p:txBody>
          <a:bodyPr>
            <a:noAutofit/>
          </a:bodyPr>
          <a:lstStyle/>
          <a:p>
            <a:r>
              <a:rPr lang="ro-RO" sz="1800" dirty="0"/>
              <a:t>Această lecție de Mindstorms a fost realizată de </a:t>
            </a:r>
            <a:r>
              <a:rPr lang="en-US" sz="1800" dirty="0"/>
              <a:t>Sanjay </a:t>
            </a:r>
            <a:r>
              <a:rPr lang="en-US" sz="1800" dirty="0" err="1"/>
              <a:t>Seshan</a:t>
            </a:r>
            <a:r>
              <a:rPr lang="en-US" sz="1800" dirty="0"/>
              <a:t> </a:t>
            </a:r>
            <a:r>
              <a:rPr lang="ro-RO" sz="1800" dirty="0"/>
              <a:t>și</a:t>
            </a:r>
            <a:r>
              <a:rPr lang="en-US" sz="1800" dirty="0"/>
              <a:t> Arvind </a:t>
            </a:r>
            <a:r>
              <a:rPr lang="en-US" sz="1800" dirty="0" err="1"/>
              <a:t>Seshan</a:t>
            </a:r>
            <a:r>
              <a:rPr lang="ro-RO" sz="1800" dirty="0"/>
              <a:t>.</a:t>
            </a:r>
          </a:p>
          <a:p>
            <a:r>
              <a:rPr lang="ro-RO" sz="1800" dirty="0"/>
              <a:t>Mai multe lecții sunt disponibile pe ev3lessons.com</a:t>
            </a:r>
          </a:p>
          <a:p>
            <a:r>
              <a:rPr lang="ro-RO" sz="1800" dirty="0"/>
              <a:t>Această lecție a fost tradusă în limba română de echipa de robotică FTC – ROSOPHIA #21455 RO20.</a:t>
            </a:r>
            <a:endParaRPr lang="en-US" sz="1800" dirty="0"/>
          </a:p>
        </p:txBody>
      </p:sp>
      <p:sp>
        <p:nvSpPr>
          <p:cNvPr id="4" name="Footer Placeholder 3"/>
          <p:cNvSpPr>
            <a:spLocks noGrp="1"/>
          </p:cNvSpPr>
          <p:nvPr>
            <p:ph type="ftr" sz="quarter" idx="11"/>
          </p:nvPr>
        </p:nvSpPr>
        <p:spPr/>
        <p:txBody>
          <a:bodyPr/>
          <a:lstStyle/>
          <a:p>
            <a:r>
              <a:rPr lang="en-US"/>
              <a:t>© EV3Lessons.com, 2016, (Last edit: 7/04/2016)</a:t>
            </a:r>
            <a:endParaRPr lang="en-US" dirty="0"/>
          </a:p>
        </p:txBody>
      </p:sp>
      <p:sp>
        <p:nvSpPr>
          <p:cNvPr id="9" name="Slide Number Placeholder 8"/>
          <p:cNvSpPr>
            <a:spLocks noGrp="1"/>
          </p:cNvSpPr>
          <p:nvPr>
            <p:ph type="sldNum" sz="quarter" idx="12"/>
          </p:nvPr>
        </p:nvSpPr>
        <p:spPr/>
        <p:txBody>
          <a:bodyPr/>
          <a:lstStyle/>
          <a:p>
            <a:fld id="{4DBC7FC8-25FB-FC45-8177-2B991DA6778C}" type="slidenum">
              <a:rPr lang="en-US" smtClean="0"/>
              <a:t>8</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2"/>
              </a:rPr>
              <a:t>Creative Commons Attribution-</a:t>
            </a:r>
            <a:r>
              <a:rPr kumimoji="0" lang="en-US" altLang="en-US" sz="2000" b="0" i="0" u="none" strike="noStrike" cap="none" normalizeH="0" baseline="0" dirty="0" err="1">
                <a:ln>
                  <a:noFill/>
                </a:ln>
                <a:solidFill>
                  <a:srgbClr val="4374B7"/>
                </a:solidFill>
                <a:effectLst/>
                <a:latin typeface="Helvetica Neue"/>
                <a:hlinkClick r:id="rId2"/>
              </a:rPr>
              <a:t>NonCommercial</a:t>
            </a:r>
            <a:r>
              <a:rPr kumimoji="0" lang="en-US" altLang="en-US" sz="2000" b="0" i="0" u="none" strike="noStrike" cap="none" normalizeH="0" baseline="0" dirty="0">
                <a:ln>
                  <a:noFill/>
                </a:ln>
                <a:solidFill>
                  <a:srgbClr val="4374B7"/>
                </a:solidFill>
                <a:effectLst/>
                <a:latin typeface="Helvetica Neue"/>
                <a:hlinkClick r:id="rId2"/>
              </a:rPr>
              <a:t>-</a:t>
            </a:r>
            <a:r>
              <a:rPr kumimoji="0" lang="en-US" altLang="en-US" sz="2000" b="0" i="0" u="none" strike="noStrike" cap="none" normalizeH="0" baseline="0" dirty="0" err="1">
                <a:ln>
                  <a:noFill/>
                </a:ln>
                <a:solidFill>
                  <a:srgbClr val="4374B7"/>
                </a:solidFill>
                <a:effectLst/>
                <a:latin typeface="Helvetica Neue"/>
                <a:hlinkClick r:id="rId2"/>
              </a:rPr>
              <a:t>ShareAlike</a:t>
            </a:r>
            <a:r>
              <a:rPr kumimoji="0" lang="en-US" altLang="en-US" sz="2000" b="0" i="0" u="none" strike="noStrike" cap="none" normalizeH="0" baseline="0" dirty="0">
                <a:ln>
                  <a:noFill/>
                </a:ln>
                <a:solidFill>
                  <a:srgbClr val="4374B7"/>
                </a:solidFill>
                <a:effectLst/>
                <a:latin typeface="Helvetica Neue"/>
                <a:hlinkClick r:id="rId2"/>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472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beginner</Template>
  <TotalTime>6884</TotalTime>
  <Words>830</Words>
  <Application>Microsoft Office PowerPoint</Application>
  <PresentationFormat>On-screen Show (4:3)</PresentationFormat>
  <Paragraphs>78</Paragraphs>
  <Slides>8</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Arial Black</vt:lpstr>
      <vt:lpstr>Calibri</vt:lpstr>
      <vt:lpstr>Calibri Light</vt:lpstr>
      <vt:lpstr>Helvetica Neue</vt:lpstr>
      <vt:lpstr>Ubuntu</vt:lpstr>
      <vt:lpstr>beginner</vt:lpstr>
      <vt:lpstr>Custom Design</vt:lpstr>
      <vt:lpstr>BEGINNER PROGRAMMING LESSON</vt:lpstr>
      <vt:lpstr>obiectivele lecției</vt:lpstr>
      <vt:lpstr>De ce avem nevoie de datele senzorilor?</vt:lpstr>
      <vt:lpstr>Cum poți accesa Port View?</vt:lpstr>
      <vt:lpstr>Ce vedem în Port View?</vt:lpstr>
      <vt:lpstr>Port View este foarte util </vt:lpstr>
      <vt:lpstr>Alte probleme pe care le poti rezolva folosind Port View </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cp:lastModifiedBy>Adnim</cp:lastModifiedBy>
  <cp:revision>67</cp:revision>
  <dcterms:created xsi:type="dcterms:W3CDTF">2014-08-07T02:19:13Z</dcterms:created>
  <dcterms:modified xsi:type="dcterms:W3CDTF">2023-09-03T15:08:56Z</dcterms:modified>
</cp:coreProperties>
</file>