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4"/>
  </p:notesMasterIdLst>
  <p:handoutMasterIdLst>
    <p:handoutMasterId r:id="rId15"/>
  </p:handoutMasterIdLst>
  <p:sldIdLst>
    <p:sldId id="295" r:id="rId4"/>
    <p:sldId id="291" r:id="rId5"/>
    <p:sldId id="275" r:id="rId6"/>
    <p:sldId id="286" r:id="rId7"/>
    <p:sldId id="287" r:id="rId8"/>
    <p:sldId id="288" r:id="rId9"/>
    <p:sldId id="289" r:id="rId10"/>
    <p:sldId id="290" r:id="rId11"/>
    <p:sldId id="29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69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E97-744C-6A44-93A1-991B45F827D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F4C3-0E93-F84E-B9D7-792E6E8BB95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C19-1723-6245-9CDB-E741AB2D1B1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005A-7F95-994E-9ACE-7BC5FCC1FE4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BA31-094D-7340-9EC6-7F0C9FE244D3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BA6F-9415-B946-A89D-89B64376ECC4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8367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B4B-9F27-5745-AB30-2BA7396DC82B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2D8E-133E-7D46-B3E0-5900C8E7D5AC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F31E-5C85-0042-8A60-177162ED58FB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E2F-F4A1-0E40-A9D2-9FA1570CFBCE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F7CD-D7FE-4C49-947F-59950BF43062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6B3-25B1-2D47-9568-5E08CEA323F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D24D-336E-A44E-890D-CE92DA4F9DAB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2318-BB15-8148-AC13-B5B8B9FC122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7AB-ECA8-EF41-A9E5-AF089D2FA25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06CB-7F88-084C-B206-B0407092DC8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AE3-BA90-A141-9E23-B58099BC19F3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9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7FF-01C3-DD44-901F-556AF1D362CE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5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F9E6-BC6D-AC45-8CDF-777BD81ECC0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2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1B42-C292-8842-82CD-C4D2F821CE5F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8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BE9F-67D4-6D49-B819-ECBBC6EB1910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8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FD3F-293C-2C4E-A471-FF3DDDAE00F1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E04E-14C5-D34A-A071-F5C6DB29E1FA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912293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EE3-81A8-214B-BD8F-C844E7C11169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5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A78D-64C6-FE4E-9600-A726A42332BF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DBD-3BF8-D143-B9B5-82B83C6F7D4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3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077-E09D-BF4A-9E77-8C23C1A7224E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C50-7CB8-0645-AFC0-5591FBD3A0D0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B04-4B86-FA4D-9EC5-BD120978EDB8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F0A-F60B-8949-96CD-C991FE77F9BA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DF70-4DF9-5544-AF0B-1381B735114D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9896-46EC-0547-A028-D1BF7579F8F2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7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7779-9FAB-2343-951A-8756544D0D72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782AB3-CC12-F14F-BA43-FBEC7475E6DA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A0ABFE-08A7-6F40-AED3-D1A7268483F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3C5-BE5C-7441-A3B7-6EEA471EDBD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6" y="1242218"/>
            <a:ext cx="8245474" cy="4373563"/>
          </a:xfrm>
        </p:spPr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48275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689" y="39072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înseamnă </a:t>
            </a:r>
            <a:r>
              <a:rPr lang="en-US" dirty="0"/>
              <a:t>pseudocode</a:t>
            </a:r>
            <a:r>
              <a:rPr lang="ro-RO" dirty="0"/>
              <a:t>-ul.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utilizăm </a:t>
            </a:r>
            <a:r>
              <a:rPr lang="en-US" dirty="0"/>
              <a:t>pseudocode</a:t>
            </a:r>
            <a:r>
              <a:rPr lang="ro-RO" dirty="0"/>
              <a:t>-ul.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scriem un pseudocode pentru task-urile obișnuite.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facem un plan pentru un cod pentru </a:t>
            </a:r>
            <a:r>
              <a:rPr lang="en-US" dirty="0"/>
              <a:t>First Lego League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ro-RO" dirty="0"/>
              <a:t>Ce este </a:t>
            </a:r>
            <a:r>
              <a:rPr lang="en-US" dirty="0"/>
              <a:t>Pseudocode?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Robot</a:t>
            </a:r>
            <a:r>
              <a:rPr lang="ro-RO" dirty="0"/>
              <a:t>ul urmează direcțiile pe care oamenii le dau. Roboții au nevoie de instrucțiuni detaliate, pas cu pas pentru îndeplinirea sarcinilor.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Pseudocode-ul este un set de note detaliate pe care programatorul le utilizează pentru a scrie codul, când sunt gata.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Nu este un limbaj particular de programare . Pseud</a:t>
            </a:r>
            <a:r>
              <a:rPr lang="en-US" dirty="0" err="1"/>
              <a:t>ocode</a:t>
            </a:r>
            <a:r>
              <a:rPr lang="ro-RO" dirty="0"/>
              <a:t>-ul poate fi parțial în engleză și parte cod.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</a:t>
            </a:r>
            <a:r>
              <a:rPr lang="ro-RO" dirty="0"/>
              <a:t>-ul permite programatorului să comunice planul său cu alții.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</a:t>
            </a:r>
            <a:r>
              <a:rPr lang="ro-RO" dirty="0"/>
              <a:t>-ul este destul de detaliat pentru a creea un cod.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este</a:t>
            </a:r>
            <a:r>
              <a:rPr lang="en-US" dirty="0"/>
              <a:t> </a:t>
            </a:r>
            <a:r>
              <a:rPr lang="en-US" dirty="0" err="1"/>
              <a:t>Pseudocod</a:t>
            </a:r>
            <a:r>
              <a:rPr lang="ro-RO" dirty="0"/>
              <a:t>e-ul</a:t>
            </a:r>
            <a:r>
              <a:rPr lang="en-US" dirty="0"/>
              <a:t>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Un fantastic mod de a învăța importanța  unui bun pseudocode este să scriem instrucțiunile pentru a face ceva simplu</a:t>
            </a:r>
            <a:r>
              <a:rPr lang="en-US" dirty="0"/>
              <a:t>: </a:t>
            </a:r>
          </a:p>
          <a:p>
            <a:pPr lvl="2"/>
            <a:r>
              <a:rPr lang="ro-RO" dirty="0"/>
              <a:t>Cum să faci un sandwich, cum să decorezi un tort</a:t>
            </a:r>
            <a:r>
              <a:rPr lang="en-US" dirty="0"/>
              <a:t>,</a:t>
            </a:r>
            <a:r>
              <a:rPr lang="ro-RO" dirty="0"/>
              <a:t> cum să plantezi o sămânță, etc</a:t>
            </a:r>
            <a:r>
              <a:rPr lang="en-US" dirty="0"/>
              <a:t>.  </a:t>
            </a:r>
          </a:p>
          <a:p>
            <a:pPr lvl="2"/>
            <a:r>
              <a:rPr lang="ro-RO" dirty="0"/>
              <a:t>Elevii ar trebui să scrie instrucțiunile și apoi profesorul ar trebui să le urmeze.</a:t>
            </a:r>
            <a:r>
              <a:rPr lang="en-US" dirty="0"/>
              <a:t>  </a:t>
            </a:r>
          </a:p>
          <a:p>
            <a:pPr lvl="2"/>
            <a:r>
              <a:rPr lang="ro-RO" dirty="0"/>
              <a:t>Apoi compară rezultatele.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Câteva exemple de răspunsuri ale elevilor pentru realizarea unui sandwich cu unt și jeleu</a:t>
            </a:r>
            <a:r>
              <a:rPr lang="en-US" dirty="0"/>
              <a:t>:</a:t>
            </a:r>
          </a:p>
          <a:p>
            <a:pPr lvl="2"/>
            <a:r>
              <a:rPr lang="ro-RO" dirty="0">
                <a:solidFill>
                  <a:srgbClr val="00B0F0"/>
                </a:solidFill>
              </a:rPr>
              <a:t>Elevul</a:t>
            </a:r>
            <a:r>
              <a:rPr lang="en-US" dirty="0">
                <a:solidFill>
                  <a:srgbClr val="00B0F0"/>
                </a:solidFill>
              </a:rPr>
              <a:t> 1 </a:t>
            </a:r>
            <a:r>
              <a:rPr lang="ro-RO" dirty="0">
                <a:solidFill>
                  <a:srgbClr val="00B0F0"/>
                </a:solidFill>
              </a:rPr>
              <a:t>scrie</a:t>
            </a:r>
            <a:r>
              <a:rPr lang="en-US" dirty="0">
                <a:solidFill>
                  <a:srgbClr val="00B0F0"/>
                </a:solidFill>
              </a:rPr>
              <a:t>: “Pu</a:t>
            </a:r>
            <a:r>
              <a:rPr lang="ro-RO" dirty="0">
                <a:solidFill>
                  <a:srgbClr val="00B0F0"/>
                </a:solidFill>
              </a:rPr>
              <a:t>ne untul pe pâine</a:t>
            </a:r>
            <a:r>
              <a:rPr lang="en-US" dirty="0">
                <a:solidFill>
                  <a:srgbClr val="00B0F0"/>
                </a:solidFill>
              </a:rPr>
              <a:t>”.  </a:t>
            </a:r>
            <a:r>
              <a:rPr lang="ro-RO" dirty="0">
                <a:solidFill>
                  <a:srgbClr val="00B0F0"/>
                </a:solidFill>
              </a:rPr>
              <a:t>Așa că profesorul a pus întreg borcanul de unt pe felia de pâine.</a:t>
            </a:r>
            <a:r>
              <a:rPr lang="en-US" dirty="0">
                <a:solidFill>
                  <a:srgbClr val="00B0F0"/>
                </a:solidFill>
              </a:rPr>
              <a:t>  </a:t>
            </a:r>
          </a:p>
          <a:p>
            <a:pPr lvl="2"/>
            <a:r>
              <a:rPr lang="ro-RO" dirty="0">
                <a:solidFill>
                  <a:srgbClr val="00B0F0"/>
                </a:solidFill>
              </a:rPr>
              <a:t>Elevul 2 a scris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ro-RO" dirty="0">
                <a:solidFill>
                  <a:srgbClr val="00B0F0"/>
                </a:solidFill>
              </a:rPr>
              <a:t>Ia pâinea și împrăștie untul de arahide pe ea</a:t>
            </a:r>
            <a:r>
              <a:rPr lang="en-US" dirty="0">
                <a:solidFill>
                  <a:srgbClr val="00B0F0"/>
                </a:solidFill>
              </a:rPr>
              <a:t>”. </a:t>
            </a:r>
            <a:r>
              <a:rPr lang="ro-RO" dirty="0">
                <a:solidFill>
                  <a:srgbClr val="00B0F0"/>
                </a:solidFill>
              </a:rPr>
              <a:t>Așa că profesorul împrăștie untul de arahide pe toată pâinea.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ro-RO" dirty="0">
                <a:solidFill>
                  <a:srgbClr val="00B0F0"/>
                </a:solidFill>
              </a:rPr>
              <a:t>Elevul 3 a scris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ro-RO" dirty="0">
                <a:solidFill>
                  <a:srgbClr val="00B0F0"/>
                </a:solidFill>
              </a:rPr>
              <a:t>Ia 2 felii de pâine și împrăștie untul de arahide și jeleul pe ele.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ro-RO" dirty="0">
                <a:solidFill>
                  <a:srgbClr val="00B0F0"/>
                </a:solidFill>
              </a:rPr>
              <a:t> Așa că profesorul împrăștie untul de arahide și jeleul pe ambele părți ale feliei de pâine.</a:t>
            </a:r>
            <a:endParaRPr lang="en-US" dirty="0">
              <a:solidFill>
                <a:srgbClr val="00B0F0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endParaRPr lang="ro-RO" dirty="0"/>
          </a:p>
          <a:p>
            <a:pPr marL="342900" lvl="0" indent="-342900">
              <a:buFont typeface="Arial" charset="0"/>
              <a:buChar char="•"/>
            </a:pPr>
            <a:r>
              <a:rPr lang="ro-RO" dirty="0"/>
              <a:t>O c</a:t>
            </a:r>
            <a:r>
              <a:rPr lang="en-US" dirty="0"/>
              <a:t>om</a:t>
            </a:r>
            <a:r>
              <a:rPr lang="ro-RO" dirty="0"/>
              <a:t>unicare bună a instrucțiunilor este foarte important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Soluția</a:t>
            </a:r>
            <a:r>
              <a:rPr lang="en-US" dirty="0"/>
              <a:t>:</a:t>
            </a:r>
            <a:r>
              <a:rPr lang="ro-RO" dirty="0"/>
              <a:t> pseudocode-ul </a:t>
            </a:r>
            <a:r>
              <a:rPr lang="en-US" dirty="0"/>
              <a:t>Sandwich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ro-RO" dirty="0"/>
              <a:t>Ia exact două felii de pâine.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ro-RO" dirty="0"/>
              <a:t>Ia o felie de pâine care nu este acoperită de unt pe nicio parte și utilizând un cuțit întinde untul de arahide pe o parte a feliei de pâine.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ro-RO" dirty="0"/>
              <a:t>Ia a doua felie de pâine care nu este acoperită cu jeleu pe nicio parte și utilizând un cuțit întinde jeleu pe o parte a feliei de pâine.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Pla</a:t>
            </a:r>
            <a:r>
              <a:rPr lang="ro-RO" dirty="0"/>
              <a:t>sează partea cu jeleu </a:t>
            </a:r>
            <a:r>
              <a:rPr lang="en-US" dirty="0"/>
              <a:t> </a:t>
            </a:r>
            <a:r>
              <a:rPr lang="ro-RO" dirty="0"/>
              <a:t>a celei de-a doua felie de pâine și pune-o peste partea cu unt de arahide a primei felii de pâine.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ro-RO" dirty="0"/>
              <a:t>Plasează feliile de pâine combinate pe o farfurie.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ro-RO" dirty="0"/>
              <a:t>-ul pentru un robot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92457"/>
              </p:ext>
            </p:extLst>
          </p:nvPr>
        </p:nvGraphicFramePr>
        <p:xfrm>
          <a:off x="304397" y="1503753"/>
          <a:ext cx="8398276" cy="477685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8398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1) </a:t>
                      </a:r>
                      <a:r>
                        <a:rPr lang="ro-RO" sz="2800" kern="100" dirty="0">
                          <a:effectLst/>
                        </a:rPr>
                        <a:t>Scrie pe o foaie de hârtie, țelul acestui program. Ce trebuie să facă robotul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2) </a:t>
                      </a:r>
                      <a:r>
                        <a:rPr lang="ro-RO" sz="2800" kern="100" dirty="0">
                          <a:effectLst/>
                        </a:rPr>
                        <a:t>Gândește-te cum poate robotul să ajungă la ținta propusă. Care sunt pașii specifici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3) </a:t>
                      </a:r>
                      <a:r>
                        <a:rPr lang="ro-RO" sz="2800" kern="100" dirty="0">
                          <a:effectLst/>
                        </a:rPr>
                        <a:t>Scrie fiecare pas pe care robotul trebuie să-l îndeplinească. Pornește pasul 1 și continuă.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4) </a:t>
                      </a:r>
                      <a:r>
                        <a:rPr lang="ro-RO" sz="2800" kern="100" dirty="0">
                          <a:effectLst/>
                        </a:rPr>
                        <a:t>Asigură-te că scrii dacă robotul trebuie să repete vreun task.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5) </a:t>
                      </a:r>
                      <a:r>
                        <a:rPr lang="ro-RO" sz="2800" kern="100" dirty="0">
                          <a:effectLst/>
                        </a:rPr>
                        <a:t>Robotul continuă să facă task-urile la infinit sau se oprește?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Exemplu de</a:t>
            </a:r>
            <a:r>
              <a:rPr lang="en-US" dirty="0"/>
              <a:t> Pseudocode </a:t>
            </a:r>
            <a:r>
              <a:rPr lang="ro-RO" dirty="0"/>
              <a:t>pentru o provocare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16771"/>
            <a:ext cx="5221066" cy="41820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o-RO" b="1" dirty="0">
                <a:solidFill>
                  <a:schemeClr val="tx1"/>
                </a:solidFill>
              </a:rPr>
              <a:t>Ținta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0" dirty="0"/>
              <a:t>Robot</a:t>
            </a:r>
            <a:r>
              <a:rPr lang="ro-RO" b="0" dirty="0"/>
              <a:t>ul trebuie să meargă în jurul unei cutii pătrate. Începe de la linie cu fața spre nord și va termina la aceeași linie cu fața spre nord.</a:t>
            </a:r>
            <a:endParaRPr lang="en-US" b="0" dirty="0"/>
          </a:p>
          <a:p>
            <a:pPr lvl="0"/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b="0" dirty="0"/>
              <a:t>Mergi înainte 10 inci.</a:t>
            </a:r>
            <a:endParaRPr lang="en-US" b="0" dirty="0"/>
          </a:p>
          <a:p>
            <a:pPr lvl="0"/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b="0" dirty="0"/>
              <a:t>Întoarce 90 de grade.</a:t>
            </a:r>
            <a:endParaRPr lang="en-US" b="0" dirty="0"/>
          </a:p>
          <a:p>
            <a:pPr lvl="0"/>
            <a:r>
              <a:rPr lang="ro-RO" dirty="0"/>
              <a:t>Pasul </a:t>
            </a:r>
            <a:r>
              <a:rPr lang="en-US" dirty="0"/>
              <a:t>3: </a:t>
            </a:r>
            <a:r>
              <a:rPr lang="en-US" b="0" dirty="0" err="1"/>
              <a:t>Repe</a:t>
            </a:r>
            <a:r>
              <a:rPr lang="ro-RO" b="0" dirty="0"/>
              <a:t>tă pasul 1 și pasul 2, de încâ 3 ori.</a:t>
            </a:r>
            <a:endParaRPr lang="en-US" b="0" dirty="0"/>
          </a:p>
          <a:p>
            <a:pPr lvl="0"/>
            <a:r>
              <a:rPr lang="ro-RO" b="0" dirty="0"/>
              <a:t>Poți scrie acest pseudocode pe o foaie de hârtie sau ca și comentariu în interiorul codului EV3-G.</a:t>
            </a:r>
            <a:endParaRPr lang="en-US" b="0" dirty="0"/>
          </a:p>
          <a:p>
            <a:pPr lvl="0"/>
            <a:r>
              <a:rPr lang="en-US" b="0" dirty="0"/>
              <a:t>U</a:t>
            </a:r>
            <a:r>
              <a:rPr lang="ro-RO" b="0" dirty="0"/>
              <a:t>tilizează </a:t>
            </a:r>
            <a:r>
              <a:rPr lang="en-US" b="0" dirty="0"/>
              <a:t>pseudocode</a:t>
            </a:r>
            <a:r>
              <a:rPr lang="ro-RO" b="0" dirty="0"/>
              <a:t>-ul pentru a programa soluția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9691" y="3292484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71760" y="4464792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4031" y="2354634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875970" y="2723966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ro-RO" dirty="0"/>
              <a:t>-ul pentru un set de misiuni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7511"/>
            <a:ext cx="3349990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b="1" dirty="0"/>
              <a:t>Dacă aveți o serie de misiuni pentru robotul vostru, un plan făcut în avans poate fi de mare ajutor.</a:t>
            </a: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Puteți desena o cale pe care robotul vostru trebuie să o urmeze și apoi scrieți instrucțiunile pentru robot pas cu pas.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138" y="1911296"/>
            <a:ext cx="4782753" cy="30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03216"/>
            <a:ext cx="8245475" cy="1371600"/>
          </a:xfrm>
        </p:spPr>
        <p:txBody>
          <a:bodyPr>
            <a:normAutofit fontScale="90000"/>
          </a:bodyPr>
          <a:lstStyle/>
          <a:p>
            <a:r>
              <a:rPr lang="ro-RO" dirty="0"/>
              <a:t>Exemple de instrumente de planificare pentru </a:t>
            </a:r>
            <a:r>
              <a:rPr lang="en-US" dirty="0"/>
              <a:t>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Ambele aceste resurse sunt disponibile în </a:t>
            </a:r>
            <a:r>
              <a:rPr lang="en-US" dirty="0"/>
              <a:t>EV3Lessons.com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406" y="1605760"/>
            <a:ext cx="5347913" cy="468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884</Words>
  <Application>Microsoft Office PowerPoint</Application>
  <PresentationFormat>On-screen Show (4:3)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Franklin Gothic Medium</vt:lpstr>
      <vt:lpstr>Helvetica Neue</vt:lpstr>
      <vt:lpstr>Essential</vt:lpstr>
      <vt:lpstr>beginner</vt:lpstr>
      <vt:lpstr>Custom Design</vt:lpstr>
      <vt:lpstr>BEGINNER PROGRAMMING LESSON</vt:lpstr>
      <vt:lpstr>Obiectivele lecției</vt:lpstr>
      <vt:lpstr>Ce este Pseudocode?</vt:lpstr>
      <vt:lpstr>De ce este Pseudocode-ul Important?</vt:lpstr>
      <vt:lpstr>Soluția: pseudocode-ul Sandwich-ului</vt:lpstr>
      <vt:lpstr>Pseudocode-ul pentru un robot</vt:lpstr>
      <vt:lpstr>Exemplu de Pseudocode pentru o provocare</vt:lpstr>
      <vt:lpstr>Pseudocode-ul pentru un set de misiuni</vt:lpstr>
      <vt:lpstr>Exemple de instrumente de planificare pentru First Lego League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Adnim</cp:lastModifiedBy>
  <cp:revision>59</cp:revision>
  <cp:lastPrinted>2016-07-04T15:58:24Z</cp:lastPrinted>
  <dcterms:created xsi:type="dcterms:W3CDTF">2014-10-28T21:59:38Z</dcterms:created>
  <dcterms:modified xsi:type="dcterms:W3CDTF">2023-09-05T18:48:26Z</dcterms:modified>
</cp:coreProperties>
</file>