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7"/>
  </p:notesMasterIdLst>
  <p:handoutMasterIdLst>
    <p:handoutMasterId r:id="rId18"/>
  </p:handoutMasterIdLst>
  <p:sldIdLst>
    <p:sldId id="424" r:id="rId4"/>
    <p:sldId id="418" r:id="rId5"/>
    <p:sldId id="414" r:id="rId6"/>
    <p:sldId id="415" r:id="rId7"/>
    <p:sldId id="421" r:id="rId8"/>
    <p:sldId id="411" r:id="rId9"/>
    <p:sldId id="412" r:id="rId10"/>
    <p:sldId id="419" r:id="rId11"/>
    <p:sldId id="420" r:id="rId12"/>
    <p:sldId id="422" r:id="rId13"/>
    <p:sldId id="423" r:id="rId14"/>
    <p:sldId id="413" r:id="rId15"/>
    <p:sldId id="40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D1C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5" autoAdjust="0"/>
    <p:restoredTop sz="96271" autoAdjust="0"/>
  </p:normalViewPr>
  <p:slideViewPr>
    <p:cSldViewPr snapToGrid="0" snapToObjects="1">
      <p:cViewPr varScale="1">
        <p:scale>
          <a:sx n="126" d="100"/>
          <a:sy n="126" d="100"/>
        </p:scale>
        <p:origin x="7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E491-4CE1-4C18-B873-5C95A8DB861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5257-04DD-4923-8B40-98AB47BDA19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33C1-11E1-46CC-A927-36CA2286964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ECB-4DD0-46F0-AC49-4F6D53CD30F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056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F051-E496-463B-AF7E-8DD693E300DD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001B-70F7-4B6F-B781-07CA4952493F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43192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C4E-0AFC-4C36-AFA2-F42E88E7868F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78F-7DE5-4636-8A46-8FE4EBFA448F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2D63-3AA6-43EC-A4EE-3FE7DA4099C6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3395-3AD4-4F35-A102-9AEC35631044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16C4-5325-478C-A013-68C5313408E2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5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B6C-A77A-4888-BF12-4D9E3D42E8EE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C14-84B6-4A95-8D0F-20B6442CD81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DEA9-0079-4313-B016-27265AAF8AF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F08-ECFE-49AE-849E-8DBB112A643D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0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6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66E7-2755-40D6-980C-7FD8811FCB1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1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5BCC-3279-4B7B-8535-785589D6CBE2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E254-64AE-435B-9678-F4351C6CE53D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187-B37B-4CCE-8CC5-E461528B1EDE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A736-D695-4511-B675-B8D47E331C1F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99FB-E814-4600-B465-9434E7C20A3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F95-711E-4792-9F1F-9B3CEC236A26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074C0-B2B1-4643-BC58-35FEFF3BFC1A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027750-CB8D-4D21-929E-3EE4011D33F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04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Block-ul de Sunet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861383"/>
            <a:ext cx="5689660" cy="5332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1" y="152718"/>
            <a:ext cx="8535034" cy="1371600"/>
          </a:xfrm>
        </p:spPr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</a:t>
            </a:r>
            <a:r>
              <a:rPr lang="ro-RO" dirty="0"/>
              <a:t>soluția </a:t>
            </a:r>
            <a:r>
              <a:rPr lang="en-US" dirty="0"/>
              <a:t>Bonus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13560" y="3337560"/>
            <a:ext cx="1295400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Înaintează cu puterea</a:t>
            </a:r>
            <a:r>
              <a:rPr lang="en-US" sz="1400" dirty="0"/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0168" y="1684025"/>
            <a:ext cx="768096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set</a:t>
            </a:r>
            <a:r>
              <a:rPr lang="ro-RO" sz="1100" dirty="0"/>
              <a:t>at să măsoareculoarea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751070" y="2459576"/>
            <a:ext cx="218694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Dacă e negru</a:t>
            </a:r>
            <a:r>
              <a:rPr lang="en-US" sz="1200" dirty="0"/>
              <a:t>, </a:t>
            </a:r>
            <a:r>
              <a:rPr lang="ro-RO" sz="1200" dirty="0"/>
              <a:t>spune negru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751070" y="4114162"/>
            <a:ext cx="192024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Dacă e roșu, spune roșu</a:t>
            </a:r>
            <a:endParaRPr lang="en-US" sz="1200" dirty="0"/>
          </a:p>
        </p:txBody>
      </p:sp>
      <p:sp>
        <p:nvSpPr>
          <p:cNvPr id="16" name="Right Arrow 15"/>
          <p:cNvSpPr/>
          <p:nvPr/>
        </p:nvSpPr>
        <p:spPr>
          <a:xfrm>
            <a:off x="3863340" y="4361050"/>
            <a:ext cx="1417320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</a:t>
            </a:r>
            <a:r>
              <a:rPr lang="ro-RO" sz="1200" dirty="0"/>
              <a:t>at ca implicit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983480" y="5739626"/>
            <a:ext cx="1984248" cy="29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/>
              <a:t>Cântă o notă pentru fiecare culoare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7964826" y="2487168"/>
            <a:ext cx="87742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Repetă la infinit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65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Provocări suplimentare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</a:t>
            </a:r>
            <a:r>
              <a:rPr lang="ro-RO" dirty="0"/>
              <a:t>augă mai multe culori la ,,</a:t>
            </a:r>
            <a:r>
              <a:rPr lang="en-US" dirty="0"/>
              <a:t>switch’’ ca </a:t>
            </a:r>
            <a:r>
              <a:rPr lang="en-US" dirty="0" err="1"/>
              <a:t>robotul</a:t>
            </a:r>
            <a:r>
              <a:rPr lang="en-US" dirty="0"/>
              <a:t> s</a:t>
            </a:r>
            <a:r>
              <a:rPr lang="ro-RO" dirty="0"/>
              <a:t>ă treacă peste culori adiționale, să spună </a:t>
            </a:r>
            <a:r>
              <a:rPr lang="en-US" dirty="0"/>
              <a:t>“green”, “blue”, “yellow”,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Scrie un cod care să oprească robotul după ce acesta detectează 5 benzi de culoare.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20"/>
            <a:ext cx="8245474" cy="4886643"/>
          </a:xfrm>
        </p:spPr>
        <p:txBody>
          <a:bodyPr/>
          <a:lstStyle/>
          <a:p>
            <a:r>
              <a:rPr lang="ro-RO" altLang="en-US" dirty="0"/>
              <a:t>Poate vrei să știi ce este un block de sunet</a:t>
            </a:r>
            <a:r>
              <a:rPr lang="en-US" altLang="en-US" dirty="0"/>
              <a:t>?</a:t>
            </a:r>
          </a:p>
          <a:p>
            <a:pPr lvl="1"/>
            <a:r>
              <a:rPr lang="ro-RO" altLang="en-US" dirty="0"/>
              <a:t>Poate vrei să știi la ce parte de cod ești. Vezi lecția despre ,,De</a:t>
            </a:r>
            <a:r>
              <a:rPr lang="en-US" altLang="en-US" dirty="0"/>
              <a:t>bugging’’</a:t>
            </a:r>
            <a:r>
              <a:rPr lang="ro-RO" altLang="en-US" dirty="0"/>
              <a:t> î</a:t>
            </a:r>
            <a:r>
              <a:rPr lang="en-US" altLang="en-US" dirty="0"/>
              <a:t>n Intermediate</a:t>
            </a:r>
          </a:p>
          <a:p>
            <a:pPr lvl="1"/>
            <a:r>
              <a:rPr lang="ro-RO" altLang="en-US" dirty="0"/>
              <a:t>Utilizarea block-ului de sunet este un mod amuzant de a adăuga emoție robotului.</a:t>
            </a:r>
            <a:endParaRPr lang="en-US" altLang="en-US" dirty="0"/>
          </a:p>
          <a:p>
            <a:pPr lvl="1"/>
            <a:r>
              <a:rPr lang="ro-RO" altLang="en-US" dirty="0"/>
              <a:t>Poți utiliza sunetele pentru a interacționa cu un utilizator într-un joc spunând </a:t>
            </a:r>
            <a:r>
              <a:rPr lang="en-US" altLang="en-US" dirty="0"/>
              <a:t>“good job”, “game over”,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8245474" cy="4472449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block-ul de Sunet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Înțelegem de ce block-ul de Sunet poate fi util în programare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Block-ul de sunet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b="0" dirty="0"/>
              <a:t>Block-ul de sunet emite diverse sunete în EV3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o-RO" b="0" dirty="0"/>
              <a:t>Conține tonuri și note muzicale.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Loca</a:t>
            </a:r>
            <a:r>
              <a:rPr lang="ro-RO" b="0" dirty="0"/>
              <a:t>lizat în tab-ul Verde din paleta de comenzi.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68" y="1399668"/>
            <a:ext cx="3310225" cy="4111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081" y="1913471"/>
            <a:ext cx="2373397" cy="34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/>
              <a:t>Mai multe despre block-ul de </a:t>
            </a:r>
            <a:r>
              <a:rPr lang="en-US" altLang="en-US" dirty="0"/>
              <a:t>Sound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5660136" cy="480269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altLang="en-US" sz="2400" dirty="0"/>
              <a:t>Patru Moduri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Stop</a:t>
            </a:r>
          </a:p>
          <a:p>
            <a:pPr marL="800100" lvl="1" indent="-342900"/>
            <a:r>
              <a:rPr lang="ro-RO" altLang="en-US" sz="2400" dirty="0"/>
              <a:t>Oprește orice sunet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altLang="en-US" sz="2400" dirty="0"/>
              <a:t>Cântă un fișier</a:t>
            </a:r>
            <a:endParaRPr lang="en-US" altLang="en-US" sz="2400" dirty="0"/>
          </a:p>
          <a:p>
            <a:pPr marL="800100" lvl="1" indent="-342900"/>
            <a:r>
              <a:rPr lang="ro-RO" altLang="en-US" sz="2400" dirty="0"/>
              <a:t>Cântă un fișier de sunet </a:t>
            </a:r>
            <a:r>
              <a:rPr lang="en-US" altLang="en-US" sz="2400" dirty="0"/>
              <a:t>.</a:t>
            </a:r>
            <a:r>
              <a:rPr lang="en-US" altLang="en-US" sz="2400" dirty="0" err="1"/>
              <a:t>rsf</a:t>
            </a:r>
            <a:endParaRPr lang="en-US" altLang="en-US" sz="2400" dirty="0"/>
          </a:p>
          <a:p>
            <a:pPr marL="800100" lvl="1" indent="-342900"/>
            <a:r>
              <a:rPr lang="ro-RO" altLang="en-US" sz="2400" dirty="0"/>
              <a:t>Acesta este utilizat pentru a emite diverse sunete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eg.</a:t>
            </a:r>
            <a:r>
              <a:rPr lang="en-US" altLang="en-US" sz="2400" dirty="0"/>
              <a:t> Hello)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altLang="en-US" sz="2400" dirty="0"/>
              <a:t>Cântă un ton</a:t>
            </a:r>
            <a:endParaRPr lang="en-US" altLang="en-US" sz="2400" dirty="0"/>
          </a:p>
          <a:p>
            <a:pPr marL="800100" lvl="1" indent="-342900"/>
            <a:r>
              <a:rPr lang="ro-RO" altLang="en-US" sz="2400" dirty="0"/>
              <a:t>Cântă orice notă muzicală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eg.</a:t>
            </a:r>
            <a:r>
              <a:rPr lang="en-US" altLang="en-US" sz="2400" dirty="0"/>
              <a:t> D, D#)</a:t>
            </a:r>
          </a:p>
          <a:p>
            <a:pPr marL="800100" lvl="1" indent="-342900"/>
            <a:r>
              <a:rPr lang="ro-RO" altLang="en-US" sz="2400" dirty="0"/>
              <a:t>Poți de semenea să utilizezi frecvențe customizate cu un </a:t>
            </a:r>
            <a:r>
              <a:rPr lang="en-US" altLang="en-US" sz="2400" dirty="0"/>
              <a:t>data wire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altLang="en-US" sz="2400" dirty="0"/>
              <a:t>Cântă o notă muzicală</a:t>
            </a:r>
            <a:endParaRPr lang="en-US" altLang="en-US" sz="2400" dirty="0"/>
          </a:p>
          <a:p>
            <a:pPr marL="800100" lvl="1" indent="-342900"/>
            <a:r>
              <a:rPr lang="ro-RO" altLang="en-US" sz="2400" dirty="0"/>
              <a:t>Cântă o notă muzicală (pian)</a:t>
            </a:r>
            <a:endParaRPr lang="en-US" alt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923" y="1591056"/>
            <a:ext cx="815411" cy="9449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923" y="2723307"/>
            <a:ext cx="1379340" cy="9373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23" y="4083510"/>
            <a:ext cx="1973751" cy="110499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23" y="5268087"/>
            <a:ext cx="192802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ro-RO" dirty="0"/>
              <a:t>-uri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233468"/>
            <a:ext cx="1379340" cy="9373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0120" y="2937056"/>
            <a:ext cx="6806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o-RO" dirty="0"/>
              <a:t>Volumul sunetului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o-RO" dirty="0"/>
              <a:t>Așteaptă ca sunetul să se termine înainte de merge mai departe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o-RO" dirty="0"/>
              <a:t>Numele fișierului de sunet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Frequen</a:t>
            </a:r>
            <a:r>
              <a:rPr lang="ro-RO" dirty="0"/>
              <a:t>ță</a:t>
            </a:r>
            <a:r>
              <a:rPr lang="en-US" dirty="0"/>
              <a:t>/Not</a:t>
            </a:r>
            <a:r>
              <a:rPr lang="ro-RO" dirty="0"/>
              <a:t>ă de sunet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Durat</a:t>
            </a:r>
            <a:r>
              <a:rPr lang="ro-RO" dirty="0"/>
              <a:t>a sunetului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ro-RO" dirty="0"/>
              <a:t>Nota de pian ce va fi cântată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74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7704" y="1994339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928" y="93537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7605" y="1149640"/>
            <a:ext cx="1973751" cy="1230478"/>
            <a:chOff x="2877605" y="1149640"/>
            <a:chExt cx="1973751" cy="1230478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7605" y="1149640"/>
              <a:ext cx="1973751" cy="110499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37091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85878" y="201078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998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4943" y="2005064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7193" y="1200684"/>
            <a:ext cx="1928027" cy="1224380"/>
            <a:chOff x="5839057" y="1304707"/>
            <a:chExt cx="1928027" cy="1224380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57" y="1304707"/>
              <a:ext cx="1928027" cy="102878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381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8777" y="215975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9288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7842" y="215403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63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1 block-ul de sunet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altLang="en-US" dirty="0"/>
              <a:t>Realizează un program care cântă ,,Hello</a:t>
            </a:r>
            <a:r>
              <a:rPr lang="en-US" altLang="en-US" dirty="0"/>
              <a:t>’’ </a:t>
            </a:r>
            <a:r>
              <a:rPr lang="ro-RO" altLang="en-US" dirty="0"/>
              <a:t>după ce apeși senzorul de atingere.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altLang="en-US" dirty="0"/>
              <a:t>Indicii</a:t>
            </a:r>
            <a:r>
              <a:rPr lang="en-US" altLang="en-US" dirty="0"/>
              <a:t>:</a:t>
            </a:r>
          </a:p>
          <a:p>
            <a:pPr marL="800100" lvl="1" indent="-342900"/>
            <a:r>
              <a:rPr lang="ro-RO" altLang="en-US" dirty="0"/>
              <a:t>Va trebui să utilizezi un block de ,,WAIT</a:t>
            </a:r>
            <a:r>
              <a:rPr lang="en-US" altLang="en-US" dirty="0"/>
              <a:t>”.</a:t>
            </a:r>
          </a:p>
          <a:p>
            <a:pPr marL="800100" lvl="1" indent="-342900"/>
            <a:r>
              <a:rPr lang="en-US" altLang="en-US" dirty="0"/>
              <a:t>Va </a:t>
            </a:r>
            <a:r>
              <a:rPr lang="en-US" altLang="en-US" dirty="0" err="1"/>
              <a:t>trebui</a:t>
            </a:r>
            <a:r>
              <a:rPr lang="en-US" altLang="en-US" dirty="0"/>
              <a:t> s</a:t>
            </a:r>
            <a:r>
              <a:rPr lang="ro-RO" altLang="en-US" dirty="0"/>
              <a:t>ă utilizezi block-ul de sunet în modul Fi</a:t>
            </a:r>
            <a:r>
              <a:rPr lang="en-US" altLang="en-US" dirty="0"/>
              <a:t>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ro-RO" altLang="en-US" dirty="0"/>
              <a:t>provocarea</a:t>
            </a:r>
            <a:r>
              <a:rPr lang="en-US" altLang="en-US" dirty="0"/>
              <a:t> 1 </a:t>
            </a:r>
            <a:r>
              <a:rPr lang="en-US" altLang="en-US" dirty="0" err="1"/>
              <a:t>solu</a:t>
            </a:r>
            <a:r>
              <a:rPr lang="ro-RO" altLang="en-US" dirty="0"/>
              <a:t>ția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" y="1946104"/>
            <a:ext cx="6817009" cy="26533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9264" y="1426464"/>
            <a:ext cx="2185416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Așteaptă senzorul de atingere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9080" y="1524318"/>
            <a:ext cx="2862072" cy="51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Spune</a:t>
            </a:r>
            <a:r>
              <a:rPr lang="en-US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2 block-ul de sunet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Ia robotul tău și plasează-l pe diferite culori. Verifică dacă senzorul de culoare citește negru. Dacă citește negru, robotul spune </a:t>
            </a:r>
            <a:r>
              <a:rPr lang="en-US" dirty="0"/>
              <a:t>“black”. </a:t>
            </a:r>
            <a:r>
              <a:rPr lang="ro-RO" dirty="0"/>
              <a:t>Dacă senzorul de culoare citește roșu, robotul să spună ,,r</a:t>
            </a:r>
            <a:r>
              <a:rPr lang="en-US" dirty="0"/>
              <a:t>ed’’.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, c</a:t>
            </a:r>
            <a:r>
              <a:rPr lang="ro-RO" dirty="0"/>
              <a:t>ântă o notă la alegere pentru </a:t>
            </a:r>
            <a:r>
              <a:rPr lang="en-US" dirty="0"/>
              <a:t>0.01 sec</a:t>
            </a:r>
            <a:r>
              <a:rPr lang="ro-RO" dirty="0"/>
              <a:t>unde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Asigură-te că sunetul așteaptă îndeplinirea condiției.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Repe</a:t>
            </a:r>
            <a:r>
              <a:rPr lang="ro-RO" dirty="0"/>
              <a:t>tă la infinit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Provocare bonus</a:t>
            </a:r>
            <a:r>
              <a:rPr lang="en-US" dirty="0"/>
              <a:t>: </a:t>
            </a:r>
            <a:r>
              <a:rPr lang="ro-RO" dirty="0"/>
              <a:t>Poți face toate cele de mai sus în timp ce robotul se mișcă</a:t>
            </a:r>
            <a:r>
              <a:rPr lang="en-US" dirty="0"/>
              <a:t>?  </a:t>
            </a:r>
            <a:r>
              <a:rPr lang="ro-RO" dirty="0"/>
              <a:t>Poți face ca robotul tău să treacă peste și să detecteze diferite culori pentru a testa codul.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662700"/>
            <a:ext cx="4640982" cy="5532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32888" y="1645920"/>
            <a:ext cx="768096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set</a:t>
            </a:r>
            <a:r>
              <a:rPr lang="ro-RO" sz="1100" dirty="0"/>
              <a:t>at să măsoareculoarea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680460" y="2450592"/>
            <a:ext cx="214122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Dacă e negru</a:t>
            </a:r>
            <a:r>
              <a:rPr lang="en-US" sz="1200" dirty="0"/>
              <a:t>, </a:t>
            </a:r>
            <a:r>
              <a:rPr lang="ro-RO" sz="1200" dirty="0"/>
              <a:t>spune negru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80460" y="4076057"/>
            <a:ext cx="1859280" cy="24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/>
              <a:t>Dacă e roșu, spune roșu</a:t>
            </a:r>
            <a:endParaRPr lang="en-US" sz="1200" dirty="0"/>
          </a:p>
        </p:txBody>
      </p:sp>
      <p:sp>
        <p:nvSpPr>
          <p:cNvPr id="14" name="Right Arrow 13"/>
          <p:cNvSpPr/>
          <p:nvPr/>
        </p:nvSpPr>
        <p:spPr>
          <a:xfrm>
            <a:off x="2980944" y="4370300"/>
            <a:ext cx="1417320" cy="500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</a:t>
            </a:r>
            <a:r>
              <a:rPr lang="ro-RO" sz="1200" dirty="0"/>
              <a:t>at ca implicit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680460" y="5701521"/>
            <a:ext cx="2141220" cy="29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/>
              <a:t>Cântă o notă pentru fiecare culoare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812682" y="2450592"/>
            <a:ext cx="877422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/>
              <a:t>Repetă la infinit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6477</TotalTime>
  <Words>736</Words>
  <Application>Microsoft Office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BEGINNER PROGRAMMING LESSON</vt:lpstr>
      <vt:lpstr>Obiectivele lecției</vt:lpstr>
      <vt:lpstr>Block-ul de sunet</vt:lpstr>
      <vt:lpstr>Mai multe despre block-ul de Sound</vt:lpstr>
      <vt:lpstr>Input-uri</vt:lpstr>
      <vt:lpstr>Provocarea 1 block-ul de sunet</vt:lpstr>
      <vt:lpstr>provocarea 1 soluția</vt:lpstr>
      <vt:lpstr>Provocarea 2 block-ul de sunet</vt:lpstr>
      <vt:lpstr>provocarea 2 Soluția</vt:lpstr>
      <vt:lpstr>provocarea 2 soluția Bonus</vt:lpstr>
      <vt:lpstr>Provocări suplimentare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marinela buruiana</cp:lastModifiedBy>
  <cp:revision>35</cp:revision>
  <cp:lastPrinted>2016-07-04T19:55:42Z</cp:lastPrinted>
  <dcterms:created xsi:type="dcterms:W3CDTF">2014-08-07T02:19:13Z</dcterms:created>
  <dcterms:modified xsi:type="dcterms:W3CDTF">2023-09-13T10:08:27Z</dcterms:modified>
</cp:coreProperties>
</file>