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14" r:id="rId4"/>
    <p:sldId id="413" r:id="rId5"/>
    <p:sldId id="265" r:id="rId6"/>
    <p:sldId id="347" r:id="rId7"/>
    <p:sldId id="345" r:id="rId8"/>
    <p:sldId id="266" r:id="rId9"/>
    <p:sldId id="411" r:id="rId10"/>
    <p:sldId id="409" r:id="rId11"/>
    <p:sldId id="412" r:id="rId12"/>
    <p:sldId id="41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1" autoAdjust="0"/>
    <p:restoredTop sz="96218" autoAdjust="0"/>
  </p:normalViewPr>
  <p:slideViewPr>
    <p:cSldViewPr snapToGrid="0" snapToObjects="1">
      <p:cViewPr varScale="1">
        <p:scale>
          <a:sx n="80" d="100"/>
          <a:sy n="80" d="100"/>
        </p:scale>
        <p:origin x="177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1817-7154-1A4E-B0F9-9658FF0658C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62E-9731-754A-90A2-3B12639D328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572-EB4F-E047-B120-A64A5289770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BB96-39D6-154F-95B5-4E94496E06DF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FBB7-A6A6-4245-B0EB-584AEC47EEC6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3FEE-0BA9-8146-9DAD-5B71E747D1EB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C91D-2D23-7F47-80CC-2621822BD27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9A3-7935-4746-8CD2-DF1AFED0A918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BCB1-75AE-B443-A753-A346420E8098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C10E-042F-EE43-A968-2C34152BC550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46B2-2D6D-2B46-97B0-9D09176144EB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AADF-94D8-3B4A-B157-513A7DD503C0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A92F-4E29-E642-BC5B-9DE9E2E2D4F5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1E12-00DD-294B-A067-DEF3DB3A3AF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769E-4DEF-4D4E-9CD8-FA9B60DB35F0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7E87-B7FE-F440-A844-E24C42014CC2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6D-0E85-6C41-8C18-478ACF61FB14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E7E-8862-B949-A8A9-93DF182C94F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8BC9-18A3-E842-BFC5-D628DB77000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8DF-46A7-444A-BB76-3D8F4F23A2FC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87A2-99A7-7544-9826-90AEED0FF5E1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6F9-85EE-7A44-9535-0023235004AE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D66-263D-FD4D-BBC7-090008334CA4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710A-0E52-734E-8F3A-7443B5676EC4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91E-C223-EF44-9F44-EC760628CBA5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D62D-8D05-A642-BDFF-392F95E297D3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139E-8563-034D-B6C9-D11741717041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2F08-B698-3D45-B443-9570DD39FE24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141-F0C6-DC42-85B6-EA21694280A6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BC2D-9D07-2742-9EB2-5313CAF84404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F5F1-B2DE-4247-B383-6A259E8F165A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368B-E87F-394B-B949-79B97F007E9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1C06-FC7A-8048-A441-87C927226903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F4BD-6C64-4843-A579-F18E02262C9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136DA5-C170-FD4B-A022-D0CCDF0D787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7CB9-1D42-514A-874E-5EA87748A2E5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Întoarcerea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ro-RO" dirty="0"/>
              <a:t>ă (de bază)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SOLUȚIIle</a:t>
            </a:r>
            <a:r>
              <a:rPr lang="en-US" dirty="0"/>
              <a:t> </a:t>
            </a:r>
            <a:r>
              <a:rPr lang="en-US" dirty="0" err="1"/>
              <a:t>PROVOCĂRIlor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ro-RO" u="sng" dirty="0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2</a:t>
            </a:r>
          </a:p>
          <a:p>
            <a:r>
              <a:rPr lang="en-US" b="0" dirty="0" err="1"/>
              <a:t>Probabil</a:t>
            </a:r>
            <a:r>
              <a:rPr lang="en-US" b="0" dirty="0"/>
              <a:t> </a:t>
            </a:r>
            <a:r>
              <a:rPr lang="en-US" b="0" dirty="0" err="1"/>
              <a:t>că</a:t>
            </a:r>
            <a:r>
              <a:rPr lang="en-US" b="0" dirty="0"/>
              <a:t> </a:t>
            </a:r>
            <a:r>
              <a:rPr lang="en-US" b="0" dirty="0" err="1"/>
              <a:t>ați</a:t>
            </a:r>
            <a:r>
              <a:rPr lang="en-US" b="0" dirty="0"/>
              <a:t> </a:t>
            </a:r>
            <a:r>
              <a:rPr lang="en-US" b="0" dirty="0" err="1"/>
              <a:t>folosit</a:t>
            </a:r>
            <a:r>
              <a:rPr lang="en-US" b="0" dirty="0"/>
              <a:t> un </a:t>
            </a:r>
            <a:r>
              <a:rPr lang="en-US" b="0" dirty="0" err="1"/>
              <a:t>viraj</a:t>
            </a:r>
            <a:r>
              <a:rPr lang="en-US" b="0" dirty="0"/>
              <a:t> cu </a:t>
            </a:r>
            <a:r>
              <a:rPr lang="en-US" b="0" dirty="0" err="1"/>
              <a:t>rotire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că</a:t>
            </a:r>
            <a:r>
              <a:rPr lang="en-US" b="0" dirty="0"/>
              <a:t> </a:t>
            </a:r>
            <a:r>
              <a:rPr lang="en-US" b="0" dirty="0" err="1"/>
              <a:t>este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bun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viraje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</a:t>
            </a:r>
            <a:r>
              <a:rPr lang="en-US" b="0" dirty="0" err="1"/>
              <a:t>strânse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vă</a:t>
            </a:r>
            <a:r>
              <a:rPr lang="en-US" b="0" dirty="0"/>
              <a:t> </a:t>
            </a:r>
            <a:r>
              <a:rPr lang="en-US" b="0" dirty="0" err="1"/>
              <a:t>aduce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</a:t>
            </a:r>
            <a:r>
              <a:rPr lang="en-US" b="0" dirty="0" err="1"/>
              <a:t>aproape</a:t>
            </a:r>
            <a:r>
              <a:rPr lang="en-US" b="0" dirty="0"/>
              <a:t> de </a:t>
            </a:r>
            <a:r>
              <a:rPr lang="en-US" b="0" dirty="0" err="1"/>
              <a:t>punctul</a:t>
            </a:r>
            <a:r>
              <a:rPr lang="en-US" b="0" dirty="0"/>
              <a:t> de </a:t>
            </a:r>
            <a:r>
              <a:rPr lang="en-US" b="0" dirty="0" err="1"/>
              <a:t>plecare</a:t>
            </a:r>
            <a:r>
              <a:rPr lang="en-US" b="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u="sng" dirty="0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1</a:t>
            </a:r>
          </a:p>
          <a:p>
            <a:r>
              <a:rPr lang="en-US" b="0" dirty="0" err="1"/>
              <a:t>Probabil</a:t>
            </a:r>
            <a:r>
              <a:rPr lang="en-US" b="0" dirty="0"/>
              <a:t> </a:t>
            </a:r>
            <a:r>
              <a:rPr lang="en-US" b="0" dirty="0" err="1"/>
              <a:t>că</a:t>
            </a:r>
            <a:r>
              <a:rPr lang="en-US" b="0" dirty="0"/>
              <a:t> </a:t>
            </a:r>
            <a:r>
              <a:rPr lang="en-US" b="0" dirty="0" err="1"/>
              <a:t>ați</a:t>
            </a:r>
            <a:r>
              <a:rPr lang="en-US" b="0" dirty="0"/>
              <a:t> </a:t>
            </a:r>
            <a:r>
              <a:rPr lang="en-US" b="0" dirty="0" err="1"/>
              <a:t>folosit</a:t>
            </a:r>
            <a:r>
              <a:rPr lang="en-US" b="0" dirty="0"/>
              <a:t> o </a:t>
            </a:r>
            <a:r>
              <a:rPr lang="en-US" b="0" dirty="0" err="1"/>
              <a:t>combinație</a:t>
            </a:r>
            <a:r>
              <a:rPr lang="en-US" b="0" dirty="0"/>
              <a:t> de </a:t>
            </a:r>
            <a:r>
              <a:rPr lang="en-US" b="0" dirty="0" err="1"/>
              <a:t>mișcare</a:t>
            </a:r>
            <a:r>
              <a:rPr lang="en-US" b="0" dirty="0"/>
              <a:t> a </a:t>
            </a:r>
            <a:r>
              <a:rPr lang="en-US" b="0" dirty="0" err="1"/>
              <a:t>direcției</a:t>
            </a:r>
            <a:r>
              <a:rPr lang="ro-RO" b="0" dirty="0"/>
              <a:t> (move steering)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a merge </a:t>
            </a: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linie</a:t>
            </a:r>
            <a:r>
              <a:rPr lang="en-US" b="0" dirty="0"/>
              <a:t> </a:t>
            </a:r>
            <a:r>
              <a:rPr lang="en-US" b="0" dirty="0" err="1"/>
              <a:t>dreaptă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de </a:t>
            </a:r>
            <a:r>
              <a:rPr lang="en-US" b="0" dirty="0" err="1"/>
              <a:t>viraje</a:t>
            </a:r>
            <a:r>
              <a:rPr lang="en-US" b="0" dirty="0"/>
              <a:t> </a:t>
            </a:r>
            <a:r>
              <a:rPr lang="en-US" b="0" dirty="0" err="1"/>
              <a:t>pivotante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a </a:t>
            </a:r>
            <a:r>
              <a:rPr lang="en-US" b="0" dirty="0" err="1"/>
              <a:t>ocoli</a:t>
            </a:r>
            <a:r>
              <a:rPr lang="en-US" b="0" dirty="0"/>
              <a:t> </a:t>
            </a:r>
            <a:r>
              <a:rPr lang="en-US" b="0" dirty="0" err="1"/>
              <a:t>cutia</a:t>
            </a:r>
            <a:r>
              <a:rPr lang="en-US" b="0" dirty="0"/>
              <a:t>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864177"/>
            <a:chOff x="5584553" y="3823941"/>
            <a:chExt cx="1608587" cy="2864177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Poziția de început și sfârșit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100" dirty="0">
                  <a:solidFill>
                    <a:schemeClr val="tx1"/>
                  </a:solidFill>
                </a:rPr>
                <a:t>Prima bază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900" dirty="0">
                  <a:solidFill>
                    <a:schemeClr val="tx1"/>
                  </a:solidFill>
                </a:rPr>
                <a:t>A doua bază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roti</a:t>
            </a:r>
            <a:r>
              <a:rPr lang="ro-RO" dirty="0"/>
              <a:t>m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 de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diferențele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ro-RO" dirty="0"/>
              <a:t>întoarcerile </a:t>
            </a:r>
            <a:r>
              <a:rPr lang="en-US" dirty="0"/>
              <a:t>de </a:t>
            </a:r>
            <a:r>
              <a:rPr lang="ro-RO" dirty="0"/>
              <a:t>tip SPIN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dirty="0" err="1"/>
              <a:t>pivotare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programați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</a:t>
            </a:r>
            <a:r>
              <a:rPr lang="en-US" dirty="0" err="1"/>
              <a:t>viraje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</a:t>
            </a:r>
            <a:r>
              <a:rPr lang="en-US" dirty="0"/>
              <a:t> un </a:t>
            </a:r>
            <a:r>
              <a:rPr lang="en-US" dirty="0" err="1"/>
              <a:t>pseudocod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7" y="63386"/>
            <a:ext cx="8989287" cy="1371600"/>
          </a:xfrm>
        </p:spPr>
        <p:txBody>
          <a:bodyPr>
            <a:normAutofit/>
          </a:bodyPr>
          <a:lstStyle/>
          <a:p>
            <a:r>
              <a:rPr lang="ro-RO" sz="3200" dirty="0"/>
              <a:t>Întoarceri de pivotare vs rotație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Întoarcere de pivot la 180 de grade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Întoarcere de tip SPIN la 180 de grade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3770" y="860564"/>
            <a:ext cx="2805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Observați unde s-a oprit robotul în ambele imagini la o întoarcere de 180 de brade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întoarcerea de tip </a:t>
            </a:r>
            <a:r>
              <a:rPr lang="en-US" dirty="0"/>
              <a:t>Spin, </a:t>
            </a:r>
            <a:r>
              <a:rPr lang="ro-RO" dirty="0"/>
              <a:t>robotul s-a mișcat mult mai puțin, ceea ce face ca acest tip de întoarcere să fie ideale pentru spațiile strâmte</a:t>
            </a:r>
            <a:r>
              <a:rPr lang="en-US" dirty="0"/>
              <a:t>. </a:t>
            </a:r>
            <a:r>
              <a:rPr lang="ro-RO" dirty="0"/>
              <a:t> Întoarcerile </a:t>
            </a:r>
            <a:r>
              <a:rPr lang="en-US" dirty="0"/>
              <a:t>Spin </a:t>
            </a:r>
            <a:r>
              <a:rPr lang="ro-RO" dirty="0"/>
              <a:t>par a fi mai rapide dar și mai putin precise.</a:t>
            </a:r>
            <a:endParaRPr lang="en-US" dirty="0"/>
          </a:p>
          <a:p>
            <a:endParaRPr lang="en-US" dirty="0"/>
          </a:p>
          <a:p>
            <a:r>
              <a:rPr lang="ro-RO" dirty="0"/>
              <a:t>Așa că, atunci când ai o întoarcere de făcut, tu trebuie să decizi care e cea mai potrivită pentru tine</a:t>
            </a:r>
            <a:r>
              <a:rPr lang="en-US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de start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finală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Motoarele B și C se învârt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</a:t>
            </a:r>
            <a:r>
              <a:rPr lang="ro-RO" dirty="0"/>
              <a:t>ul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B</a:t>
            </a:r>
            <a:r>
              <a:rPr lang="ro-RO" dirty="0"/>
              <a:t> se învârte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de start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finală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întoarceri</a:t>
            </a:r>
            <a:r>
              <a:rPr lang="en-US" dirty="0"/>
              <a:t> de </a:t>
            </a:r>
            <a:r>
              <a:rPr lang="en-US" dirty="0" err="1"/>
              <a:t>pivotare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rotire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404814"/>
              </p:ext>
            </p:extLst>
          </p:nvPr>
        </p:nvGraphicFramePr>
        <p:xfrm>
          <a:off x="729916" y="1535189"/>
          <a:ext cx="7693293" cy="28750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err="1"/>
                        <a:t>Valo</a:t>
                      </a:r>
                      <a:r>
                        <a:rPr lang="ro-RO" dirty="0"/>
                        <a:t>rile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direcției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Întoarcere</a:t>
                      </a:r>
                      <a:r>
                        <a:rPr lang="ro-RO" dirty="0"/>
                        <a:t> pivotantă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dreapta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Întoarcere</a:t>
                      </a:r>
                      <a:r>
                        <a:rPr lang="ro-RO" dirty="0"/>
                        <a:t> pivotantă</a:t>
                      </a:r>
                      <a:r>
                        <a:rPr lang="en-US" dirty="0"/>
                        <a:t> la </a:t>
                      </a:r>
                      <a:r>
                        <a:rPr lang="ro-RO" dirty="0"/>
                        <a:t>stânga 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Întoarcere</a:t>
                      </a:r>
                      <a:r>
                        <a:rPr lang="ro-RO" dirty="0"/>
                        <a:t> prin rotire </a:t>
                      </a:r>
                      <a:r>
                        <a:rPr lang="en-US" dirty="0"/>
                        <a:t>la</a:t>
                      </a:r>
                      <a:r>
                        <a:rPr lang="ro-RO" dirty="0"/>
                        <a:t> </a:t>
                      </a:r>
                      <a:r>
                        <a:rPr lang="en-US" dirty="0" err="1"/>
                        <a:t>dreapta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Întoarcere</a:t>
                      </a:r>
                      <a:r>
                        <a:rPr lang="ro-RO" dirty="0"/>
                        <a:t> prin rotire </a:t>
                      </a:r>
                      <a:r>
                        <a:rPr lang="en-US" dirty="0"/>
                        <a:t>la </a:t>
                      </a:r>
                      <a:r>
                        <a:rPr lang="ro-RO" dirty="0"/>
                        <a:t>stânga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4598" y="4602292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5293518" y="4996748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19" y="6050648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direcției</a:t>
            </a:r>
            <a:r>
              <a:rPr lang="en-US" dirty="0"/>
              <a:t> </a:t>
            </a:r>
            <a:r>
              <a:rPr lang="en-US" dirty="0" err="1"/>
              <a:t>aici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77534" y="4693017"/>
            <a:ext cx="4028893" cy="13567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Steering Block</a:t>
            </a:r>
            <a:endParaRPr lang="ro-RO" sz="1600" dirty="0">
              <a:solidFill>
                <a:schemeClr val="tx1"/>
              </a:solidFill>
            </a:endParaRPr>
          </a:p>
          <a:p>
            <a:pPr algn="ctr"/>
            <a:r>
              <a:rPr lang="ro-RO" sz="1600" dirty="0">
                <a:solidFill>
                  <a:schemeClr val="tx1"/>
                </a:solidFill>
              </a:rPr>
              <a:t>(bloc de modificare a direcției)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întoarceri</a:t>
            </a:r>
            <a:r>
              <a:rPr lang="en-US" dirty="0"/>
              <a:t> </a:t>
            </a:r>
            <a:r>
              <a:rPr lang="en-US" dirty="0" err="1"/>
              <a:t>pivotante</a:t>
            </a:r>
            <a:r>
              <a:rPr lang="en-US" dirty="0"/>
              <a:t> de 90</a:t>
            </a:r>
            <a:r>
              <a:rPr lang="ro-RO" dirty="0"/>
              <a:t> de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585951"/>
            <a:ext cx="7355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Programează-ți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robotul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să</a:t>
            </a:r>
            <a:r>
              <a:rPr lang="en-US" sz="2000" dirty="0">
                <a:solidFill>
                  <a:srgbClr val="FF0000"/>
                </a:solidFill>
              </a:rPr>
              <a:t> se </a:t>
            </a:r>
            <a:r>
              <a:rPr lang="en-US" sz="2000" dirty="0" err="1">
                <a:solidFill>
                  <a:srgbClr val="FF0000"/>
                </a:solidFill>
              </a:rPr>
              <a:t>întoarcă</a:t>
            </a:r>
            <a:r>
              <a:rPr lang="en-US" sz="2000" dirty="0">
                <a:solidFill>
                  <a:srgbClr val="FF0000"/>
                </a:solidFill>
              </a:rPr>
              <a:t> la 90 de grade....Se </a:t>
            </a:r>
            <a:r>
              <a:rPr lang="en-US" sz="2000" dirty="0" err="1">
                <a:solidFill>
                  <a:srgbClr val="FF0000"/>
                </a:solidFill>
              </a:rPr>
              <a:t>întoarce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robotul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efectiv</a:t>
            </a:r>
            <a:r>
              <a:rPr lang="en-US" sz="2000" dirty="0">
                <a:solidFill>
                  <a:srgbClr val="FF0000"/>
                </a:solidFill>
              </a:rPr>
              <a:t> la 90 de grade </a:t>
            </a:r>
            <a:r>
              <a:rPr lang="en-US" sz="2000" dirty="0" err="1">
                <a:solidFill>
                  <a:srgbClr val="FF0000"/>
                </a:solidFill>
              </a:rPr>
              <a:t>dacă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alegi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doar</a:t>
            </a:r>
            <a:r>
              <a:rPr lang="en-US" sz="2000" dirty="0">
                <a:solidFill>
                  <a:srgbClr val="FF0000"/>
                </a:solidFill>
              </a:rPr>
              <a:t> 90 de grade </a:t>
            </a:r>
            <a:r>
              <a:rPr lang="en-US" sz="2000" dirty="0" err="1">
                <a:solidFill>
                  <a:srgbClr val="FF0000"/>
                </a:solidFill>
              </a:rPr>
              <a:t>pentru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distanță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4650" y="5595170"/>
            <a:ext cx="4487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Răspuns</a:t>
            </a:r>
            <a:r>
              <a:rPr lang="en-US" sz="2000" dirty="0"/>
              <a:t>: NU! </a:t>
            </a:r>
            <a:r>
              <a:rPr lang="en-US" sz="2000" dirty="0" err="1"/>
              <a:t>Soluția</a:t>
            </a:r>
            <a:r>
              <a:rPr lang="en-US" sz="2000" dirty="0"/>
              <a:t> pe </a:t>
            </a:r>
            <a:r>
              <a:rPr lang="en-US" sz="2000" dirty="0" err="1"/>
              <a:t>pagina</a:t>
            </a:r>
            <a:r>
              <a:rPr lang="en-US" sz="2000" dirty="0"/>
              <a:t> </a:t>
            </a:r>
            <a:r>
              <a:rPr lang="en-US" sz="2000" dirty="0" err="1"/>
              <a:t>următoare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întoarcă</a:t>
            </a:r>
            <a:r>
              <a:rPr lang="en-US" dirty="0"/>
              <a:t> la 90 de grade?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Răspuns</a:t>
            </a:r>
            <a:r>
              <a:rPr lang="en-US" sz="2400" dirty="0"/>
              <a:t>. </a:t>
            </a:r>
            <a:r>
              <a:rPr lang="en-US" sz="2400" dirty="0" err="1"/>
              <a:t>Încercați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utilizați</a:t>
            </a:r>
            <a:r>
              <a:rPr lang="en-US" sz="2400" dirty="0"/>
              <a:t> </a:t>
            </a:r>
            <a:r>
              <a:rPr lang="ro-RO" sz="2400" dirty="0"/>
              <a:t>opțiunea de </a:t>
            </a:r>
            <a:r>
              <a:rPr lang="en-US" sz="2400" dirty="0" err="1"/>
              <a:t>vizualizare</a:t>
            </a:r>
            <a:r>
              <a:rPr lang="ro-RO" sz="2400" dirty="0"/>
              <a:t> </a:t>
            </a:r>
            <a:r>
              <a:rPr lang="en-US" sz="2400" dirty="0"/>
              <a:t>a </a:t>
            </a:r>
            <a:r>
              <a:rPr lang="en-US" sz="2400" dirty="0" err="1"/>
              <a:t>portului</a:t>
            </a:r>
            <a:r>
              <a:rPr lang="ro-RO" sz="2400" dirty="0"/>
              <a:t> (Port View)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măsura</a:t>
            </a:r>
            <a:r>
              <a:rPr lang="en-US" sz="2400" dirty="0"/>
              <a:t> </a:t>
            </a:r>
            <a:r>
              <a:rPr lang="en-US" sz="2400" dirty="0" err="1"/>
              <a:t>virajul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introduceți</a:t>
            </a:r>
            <a:r>
              <a:rPr lang="en-US" sz="2400" dirty="0"/>
              <a:t> </a:t>
            </a:r>
            <a:r>
              <a:rPr lang="en-US" sz="2400" dirty="0" err="1"/>
              <a:t>numărul</a:t>
            </a:r>
            <a:r>
              <a:rPr lang="en-US" sz="2400" dirty="0"/>
              <a:t> </a:t>
            </a:r>
            <a:r>
              <a:rPr lang="en-US" sz="2400" dirty="0" err="1"/>
              <a:t>corect</a:t>
            </a:r>
            <a:r>
              <a:rPr lang="en-US" sz="2400" dirty="0"/>
              <a:t> de grade.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810" y="3873495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36" y="3345618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758" y="3446938"/>
            <a:ext cx="3340139" cy="24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884356" cy="1371600"/>
          </a:xfrm>
        </p:spPr>
        <p:txBody>
          <a:bodyPr>
            <a:normAutofit/>
          </a:bodyPr>
          <a:lstStyle/>
          <a:p>
            <a:r>
              <a:rPr lang="en-US" sz="3200" dirty="0"/>
              <a:t>INSTRUCȚIUNI PENTRU PROFESORI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98" y="106090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Împărțiți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cum </a:t>
            </a:r>
            <a:r>
              <a:rPr lang="ro-RO" dirty="0"/>
              <a:t>doriți.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Dați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echipe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a </a:t>
            </a:r>
            <a:r>
              <a:rPr lang="en-US" dirty="0" err="1"/>
              <a:t>fișei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"</a:t>
            </a:r>
            <a:r>
              <a:rPr lang="en-US" dirty="0" err="1"/>
              <a:t>Provocări</a:t>
            </a:r>
            <a:r>
              <a:rPr lang="en-US" dirty="0"/>
              <a:t> De </a:t>
            </a:r>
            <a:r>
              <a:rPr lang="en-US" dirty="0" err="1"/>
              <a:t>Întoarcere</a:t>
            </a:r>
            <a:r>
              <a:rPr lang="en-US" dirty="0"/>
              <a:t>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provocării</a:t>
            </a:r>
            <a:r>
              <a:rPr lang="en-US" dirty="0"/>
              <a:t> se </a:t>
            </a:r>
            <a:r>
              <a:rPr lang="en-US" dirty="0" err="1"/>
              <a:t>găsesc</a:t>
            </a:r>
            <a:r>
              <a:rPr lang="en-US" dirty="0"/>
              <a:t> pe </a:t>
            </a:r>
            <a:r>
              <a:rPr lang="ro-RO" dirty="0"/>
              <a:t>slide-u</a:t>
            </a:r>
            <a:r>
              <a:rPr lang="en-US" dirty="0"/>
              <a:t>l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r>
              <a:rPr lang="en-US" dirty="0"/>
              <a:t>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Soluția</a:t>
            </a:r>
            <a:r>
              <a:rPr lang="en-US" dirty="0"/>
              <a:t> </a:t>
            </a:r>
            <a:r>
              <a:rPr lang="en-US" dirty="0" err="1"/>
              <a:t>provocării</a:t>
            </a:r>
            <a:r>
              <a:rPr lang="en-US" dirty="0"/>
              <a:t> pe Slide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PROVOCĂRI DE ÎNTOARCERE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 err="1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Jucătorul</a:t>
            </a:r>
            <a:r>
              <a:rPr lang="en-US" b="0" dirty="0"/>
              <a:t> </a:t>
            </a:r>
            <a:r>
              <a:rPr lang="en-US" b="0" dirty="0" err="1"/>
              <a:t>tău</a:t>
            </a:r>
            <a:r>
              <a:rPr lang="en-US" b="0" dirty="0"/>
              <a:t> de baseball robot </a:t>
            </a:r>
            <a:r>
              <a:rPr lang="en-US" b="0" dirty="0" err="1"/>
              <a:t>trebuie</a:t>
            </a:r>
            <a:r>
              <a:rPr lang="en-US" b="0" dirty="0"/>
              <a:t>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alerge</a:t>
            </a:r>
            <a:r>
              <a:rPr lang="en-US" b="0" dirty="0"/>
              <a:t> </a:t>
            </a:r>
            <a:r>
              <a:rPr lang="en-US" b="0" dirty="0" err="1"/>
              <a:t>până</a:t>
            </a:r>
            <a:r>
              <a:rPr lang="en-US" b="0" dirty="0"/>
              <a:t> la a </a:t>
            </a:r>
            <a:r>
              <a:rPr lang="en-US" b="0" dirty="0" err="1"/>
              <a:t>doua</a:t>
            </a:r>
            <a:r>
              <a:rPr lang="en-US" b="0" dirty="0"/>
              <a:t> </a:t>
            </a:r>
            <a:r>
              <a:rPr lang="en-US" b="0" dirty="0" err="1"/>
              <a:t>bază</a:t>
            </a:r>
            <a:r>
              <a:rPr lang="en-US" b="0" dirty="0"/>
              <a:t>, </a:t>
            </a:r>
            <a:r>
              <a:rPr lang="en-US" b="0" dirty="0" err="1"/>
              <a:t>să</a:t>
            </a:r>
            <a:r>
              <a:rPr lang="en-US" b="0" dirty="0"/>
              <a:t> se </a:t>
            </a:r>
            <a:r>
              <a:rPr lang="en-US" b="0" dirty="0" err="1"/>
              <a:t>întoarcă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să</a:t>
            </a:r>
            <a:r>
              <a:rPr lang="en-US" b="0" dirty="0"/>
              <a:t> </a:t>
            </a:r>
            <a:r>
              <a:rPr lang="en-US" b="0" dirty="0" err="1"/>
              <a:t>revină</a:t>
            </a:r>
            <a:r>
              <a:rPr lang="en-US" b="0" dirty="0"/>
              <a:t> la prima </a:t>
            </a:r>
            <a:r>
              <a:rPr lang="en-US" b="0" dirty="0" err="1"/>
              <a:t>bază</a:t>
            </a:r>
            <a:r>
              <a:rPr lang="en-US" b="0" dirty="0"/>
              <a:t>.</a:t>
            </a: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Mergi</a:t>
            </a:r>
            <a:r>
              <a:rPr lang="en-US" b="0" dirty="0"/>
              <a:t> </a:t>
            </a:r>
            <a:r>
              <a:rPr lang="en-US" b="0" dirty="0" err="1"/>
              <a:t>drept</a:t>
            </a:r>
            <a:r>
              <a:rPr lang="en-US" b="0" dirty="0"/>
              <a:t>. </a:t>
            </a:r>
            <a:r>
              <a:rPr lang="en-US" b="0" dirty="0" err="1"/>
              <a:t>Întoarce-te</a:t>
            </a:r>
            <a:r>
              <a:rPr lang="en-US" b="0" dirty="0"/>
              <a:t> la 180 de grade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întoarce-te</a:t>
            </a:r>
            <a:r>
              <a:rPr lang="en-US" b="0" dirty="0"/>
              <a:t> </a:t>
            </a: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același</a:t>
            </a:r>
            <a:r>
              <a:rPr lang="en-US" b="0" dirty="0"/>
              <a:t> loc.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54786" y="4217374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142106" y="1352399"/>
            <a:ext cx="4100245" cy="2770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u="sng" dirty="0" err="1">
                <a:solidFill>
                  <a:srgbClr val="00B050"/>
                </a:solidFill>
              </a:rPr>
              <a:t>Provocarea</a:t>
            </a:r>
            <a:r>
              <a:rPr lang="en-US" sz="1600" u="sng" dirty="0">
                <a:solidFill>
                  <a:srgbClr val="00B050"/>
                </a:solidFill>
              </a:rPr>
              <a:t> 1</a:t>
            </a:r>
            <a:endParaRPr lang="ro-RO" sz="1600" u="sng" dirty="0">
              <a:solidFill>
                <a:srgbClr val="00B050"/>
              </a:solidFill>
            </a:endParaRPr>
          </a:p>
          <a:p>
            <a:pPr algn="ctr"/>
            <a:endParaRPr lang="en-US" sz="1600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err="1"/>
              <a:t>Robotul</a:t>
            </a:r>
            <a:r>
              <a:rPr lang="en-US" sz="1600" b="0" dirty="0"/>
              <a:t> </a:t>
            </a:r>
            <a:r>
              <a:rPr lang="en-US" sz="1600" b="0" dirty="0" err="1"/>
              <a:t>tău</a:t>
            </a:r>
            <a:r>
              <a:rPr lang="en-US" sz="1600" b="0" dirty="0"/>
              <a:t> </a:t>
            </a:r>
            <a:r>
              <a:rPr lang="en-US" sz="1600" b="0" dirty="0" err="1"/>
              <a:t>este</a:t>
            </a:r>
            <a:r>
              <a:rPr lang="en-US" sz="1600" b="0" dirty="0"/>
              <a:t> un </a:t>
            </a:r>
            <a:r>
              <a:rPr lang="en-US" sz="1600" b="0" dirty="0" err="1"/>
              <a:t>jucător</a:t>
            </a:r>
            <a:r>
              <a:rPr lang="en-US" sz="1600" b="0" dirty="0"/>
              <a:t> de baseball care </a:t>
            </a:r>
            <a:r>
              <a:rPr lang="en-US" sz="1600" b="0" dirty="0" err="1"/>
              <a:t>trebuie</a:t>
            </a:r>
            <a:r>
              <a:rPr lang="en-US" sz="1600" b="0" dirty="0"/>
              <a:t> </a:t>
            </a:r>
            <a:r>
              <a:rPr lang="en-US" sz="1600" b="0" dirty="0" err="1"/>
              <a:t>să</a:t>
            </a:r>
            <a:r>
              <a:rPr lang="en-US" sz="1600" b="0" dirty="0"/>
              <a:t> </a:t>
            </a:r>
            <a:r>
              <a:rPr lang="en-US" sz="1600" b="0" dirty="0" err="1"/>
              <a:t>parcurgă</a:t>
            </a:r>
            <a:r>
              <a:rPr lang="en-US" sz="1600" b="0" dirty="0"/>
              <a:t> </a:t>
            </a:r>
            <a:r>
              <a:rPr lang="en-US" sz="1600" b="0" dirty="0" err="1"/>
              <a:t>toate</a:t>
            </a:r>
            <a:r>
              <a:rPr lang="en-US" sz="1600" b="0" dirty="0"/>
              <a:t> </a:t>
            </a:r>
            <a:r>
              <a:rPr lang="en-US" sz="1600" b="0" dirty="0" err="1"/>
              <a:t>bazele</a:t>
            </a:r>
            <a:r>
              <a:rPr lang="en-US" sz="1600" b="0" dirty="0"/>
              <a:t> </a:t>
            </a:r>
            <a:r>
              <a:rPr lang="en-US" sz="1600" b="0" dirty="0" err="1"/>
              <a:t>și</a:t>
            </a:r>
            <a:r>
              <a:rPr lang="en-US" sz="1600" b="0" dirty="0"/>
              <a:t> </a:t>
            </a:r>
            <a:r>
              <a:rPr lang="en-US" sz="1600" b="0" dirty="0" err="1"/>
              <a:t>să</a:t>
            </a:r>
            <a:r>
              <a:rPr lang="en-US" sz="1600" b="0" dirty="0"/>
              <a:t> se </a:t>
            </a:r>
            <a:r>
              <a:rPr lang="en-US" sz="1600" b="0" dirty="0" err="1"/>
              <a:t>întoarcă</a:t>
            </a:r>
            <a:r>
              <a:rPr lang="en-US" sz="1600" b="0" dirty="0"/>
              <a:t> la </a:t>
            </a:r>
            <a:r>
              <a:rPr lang="en-US" sz="1600" b="0" dirty="0" err="1"/>
              <a:t>baza</a:t>
            </a:r>
            <a:r>
              <a:rPr lang="en-US" sz="1600" b="0" dirty="0"/>
              <a:t> de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err="1"/>
              <a:t>Poți</a:t>
            </a:r>
            <a:r>
              <a:rPr lang="en-US" sz="1600" b="0" dirty="0"/>
              <a:t> </a:t>
            </a:r>
            <a:r>
              <a:rPr lang="en-US" sz="1600" b="0" dirty="0" err="1"/>
              <a:t>să</a:t>
            </a:r>
            <a:r>
              <a:rPr lang="en-US" sz="1600" b="0" dirty="0"/>
              <a:t> </a:t>
            </a:r>
            <a:r>
              <a:rPr lang="en-US" sz="1600" b="0" dirty="0" err="1"/>
              <a:t>îți</a:t>
            </a:r>
            <a:r>
              <a:rPr lang="en-US" sz="1600" b="0" dirty="0"/>
              <a:t> </a:t>
            </a:r>
            <a:r>
              <a:rPr lang="en-US" sz="1600" b="0" dirty="0" err="1"/>
              <a:t>programezi</a:t>
            </a:r>
            <a:r>
              <a:rPr lang="en-US" sz="1600" b="0" dirty="0"/>
              <a:t> </a:t>
            </a:r>
            <a:r>
              <a:rPr lang="en-US" sz="1600" b="0" dirty="0" err="1"/>
              <a:t>robotul</a:t>
            </a:r>
            <a:r>
              <a:rPr lang="en-US" sz="1600" b="0" dirty="0"/>
              <a:t> </a:t>
            </a:r>
            <a:r>
              <a:rPr lang="en-US" sz="1600" b="0" dirty="0" err="1"/>
              <a:t>să</a:t>
            </a:r>
            <a:r>
              <a:rPr lang="en-US" sz="1600" b="0" dirty="0"/>
              <a:t> se </a:t>
            </a:r>
            <a:r>
              <a:rPr lang="en-US" sz="1600" b="0" dirty="0" err="1"/>
              <a:t>deplaseze</a:t>
            </a:r>
            <a:r>
              <a:rPr lang="en-US" sz="1600" b="0" dirty="0"/>
              <a:t> </a:t>
            </a:r>
            <a:r>
              <a:rPr lang="en-US" sz="1600" b="0" dirty="0" err="1"/>
              <a:t>înainte</a:t>
            </a:r>
            <a:r>
              <a:rPr lang="en-US" sz="1600" b="0" dirty="0"/>
              <a:t> </a:t>
            </a:r>
            <a:r>
              <a:rPr lang="en-US" sz="1600" b="0" dirty="0" err="1"/>
              <a:t>și</a:t>
            </a:r>
            <a:r>
              <a:rPr lang="en-US" sz="1600" b="0" dirty="0"/>
              <a:t> </a:t>
            </a:r>
            <a:r>
              <a:rPr lang="en-US" sz="1600" b="0" dirty="0" err="1"/>
              <a:t>apoi</a:t>
            </a:r>
            <a:r>
              <a:rPr lang="en-US" sz="1600" b="0" dirty="0"/>
              <a:t> </a:t>
            </a:r>
            <a:r>
              <a:rPr lang="en-US" sz="1600" b="0" dirty="0" err="1"/>
              <a:t>să</a:t>
            </a:r>
            <a:r>
              <a:rPr lang="en-US" sz="1600" b="0" dirty="0"/>
              <a:t> </a:t>
            </a:r>
            <a:r>
              <a:rPr lang="en-US" sz="1600" b="0" dirty="0" err="1"/>
              <a:t>vireze</a:t>
            </a:r>
            <a:r>
              <a:rPr lang="en-US" sz="1600" b="0" dirty="0"/>
              <a:t> la </a:t>
            </a:r>
            <a:r>
              <a:rPr lang="en-US" sz="1600" b="0" dirty="0" err="1"/>
              <a:t>stânga</a:t>
            </a:r>
            <a:r>
              <a:rPr lang="en-US" sz="1600" b="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err="1"/>
              <a:t>Folosiți</a:t>
            </a:r>
            <a:r>
              <a:rPr lang="en-US" sz="1600" b="0" dirty="0"/>
              <a:t> o cutie </a:t>
            </a:r>
            <a:r>
              <a:rPr lang="en-US" sz="1600" b="0" dirty="0" err="1"/>
              <a:t>pătrată</a:t>
            </a:r>
            <a:r>
              <a:rPr lang="en-US" sz="1600" b="0" dirty="0"/>
              <a:t> </a:t>
            </a:r>
            <a:r>
              <a:rPr lang="en-US" sz="1600" b="0" dirty="0" err="1"/>
              <a:t>sau</a:t>
            </a:r>
            <a:r>
              <a:rPr lang="en-US" sz="1600" b="0" dirty="0"/>
              <a:t> o </a:t>
            </a:r>
            <a:r>
              <a:rPr lang="en-US" sz="1600" b="0" dirty="0" err="1"/>
              <a:t>bandă</a:t>
            </a:r>
            <a:r>
              <a:rPr lang="en-US" sz="1600" b="0" dirty="0"/>
              <a:t> </a:t>
            </a:r>
            <a:r>
              <a:rPr lang="en-US" sz="1600" b="0" dirty="0" err="1"/>
              <a:t>adezivă</a:t>
            </a:r>
            <a:endParaRPr lang="en-US" sz="1600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22090" y="3910285"/>
            <a:ext cx="1608587" cy="2864177"/>
            <a:chOff x="5584553" y="3823941"/>
            <a:chExt cx="1608587" cy="2864177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Poziția de început și final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100" dirty="0">
                  <a:solidFill>
                    <a:schemeClr val="tx1"/>
                  </a:solidFill>
                </a:rPr>
                <a:t>Prima bază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900" dirty="0">
                  <a:solidFill>
                    <a:schemeClr val="tx1"/>
                  </a:solidFill>
                </a:rPr>
                <a:t>A doua bază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93658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încercat</a:t>
            </a:r>
            <a:r>
              <a:rPr lang="en-US" dirty="0"/>
              <a:t> </a:t>
            </a:r>
            <a:r>
              <a:rPr lang="en-US" dirty="0" err="1"/>
              <a:t>virajele</a:t>
            </a:r>
            <a:r>
              <a:rPr lang="en-US" dirty="0"/>
              <a:t> de PIVOT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ro-RO" dirty="0"/>
              <a:t>SPIN</a:t>
            </a:r>
            <a:r>
              <a:rPr lang="en-US" dirty="0"/>
              <a:t>?  Ce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descoperit</a:t>
            </a:r>
            <a:r>
              <a:rPr lang="en-US" dirty="0"/>
              <a:t>?</a:t>
            </a:r>
            <a:endParaRPr lang="ro-RO" dirty="0"/>
          </a:p>
          <a:p>
            <a:r>
              <a:rPr lang="ro-RO" b="0" dirty="0">
                <a:solidFill>
                  <a:srgbClr val="FF0000"/>
                </a:solidFill>
              </a:rPr>
              <a:t>  Virajele pivotante au fost bune pentru Provocarea 1, dar pentru      Provocarea 2, dacă am folosi viraje pivotante, am fi mai departe de           bază.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funcționa</a:t>
            </a:r>
            <a:r>
              <a:rPr lang="en-US" dirty="0"/>
              <a:t> un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celălalt</a:t>
            </a:r>
            <a:r>
              <a:rPr lang="ro-RO" dirty="0"/>
              <a:t>ă</a:t>
            </a:r>
            <a:r>
              <a:rPr lang="en-US" dirty="0"/>
              <a:t>?</a:t>
            </a:r>
            <a:endParaRPr lang="ro-RO" dirty="0"/>
          </a:p>
          <a:p>
            <a:r>
              <a:rPr lang="ro-RO" b="0" dirty="0">
                <a:solidFill>
                  <a:srgbClr val="FF0000"/>
                </a:solidFill>
              </a:rPr>
              <a:t>   </a:t>
            </a:r>
            <a:r>
              <a:rPr lang="en-US" b="0" dirty="0" err="1">
                <a:solidFill>
                  <a:srgbClr val="FF0000"/>
                </a:solidFill>
              </a:rPr>
              <a:t>Întoarcerile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o-RO" b="0" dirty="0">
                <a:solidFill>
                  <a:srgbClr val="FF0000"/>
                </a:solidFill>
              </a:rPr>
              <a:t>de tip SPIN </a:t>
            </a:r>
            <a:r>
              <a:rPr lang="en-US" b="0" dirty="0">
                <a:solidFill>
                  <a:srgbClr val="FF0000"/>
                </a:solidFill>
              </a:rPr>
              <a:t>sunt </a:t>
            </a:r>
            <a:r>
              <a:rPr lang="en-US" b="0" dirty="0" err="1">
                <a:solidFill>
                  <a:srgbClr val="FF0000"/>
                </a:solidFill>
              </a:rPr>
              <a:t>mai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bune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pentru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viraje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strânse</a:t>
            </a:r>
            <a:r>
              <a:rPr lang="en-US" b="0" dirty="0">
                <a:solidFill>
                  <a:srgbClr val="FF0000"/>
                </a:solidFill>
              </a:rPr>
              <a:t> (</a:t>
            </a:r>
            <a:r>
              <a:rPr lang="en-US" b="0" dirty="0" err="1">
                <a:solidFill>
                  <a:srgbClr val="FF0000"/>
                </a:solidFill>
              </a:rPr>
              <a:t>locuri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unde</a:t>
            </a:r>
            <a:r>
              <a:rPr lang="en-US" b="0" dirty="0">
                <a:solidFill>
                  <a:srgbClr val="FF0000"/>
                </a:solidFill>
              </a:rPr>
              <a:t> nu </a:t>
            </a:r>
            <a:r>
              <a:rPr lang="en-US" b="0" dirty="0" err="1">
                <a:solidFill>
                  <a:srgbClr val="FF0000"/>
                </a:solidFill>
              </a:rPr>
              <a:t>există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suficient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spațiu</a:t>
            </a:r>
            <a:r>
              <a:rPr lang="en-US" b="0" dirty="0">
                <a:solidFill>
                  <a:srgbClr val="FF0000"/>
                </a:solidFill>
              </a:rPr>
              <a:t>) </a:t>
            </a:r>
            <a:r>
              <a:rPr lang="en-US" b="0" dirty="0" err="1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o-RO" b="0" dirty="0">
                <a:solidFill>
                  <a:srgbClr val="FF0000"/>
                </a:solidFill>
              </a:rPr>
              <a:t> e nevoie să </a:t>
            </a:r>
            <a:r>
              <a:rPr lang="en-US" b="0" dirty="0" err="1">
                <a:solidFill>
                  <a:srgbClr val="FF0000"/>
                </a:solidFill>
              </a:rPr>
              <a:t>rămâneți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mai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aproape</a:t>
            </a:r>
            <a:r>
              <a:rPr lang="en-US" b="0" dirty="0">
                <a:solidFill>
                  <a:srgbClr val="FF0000"/>
                </a:solidFill>
              </a:rPr>
              <a:t> de </a:t>
            </a:r>
            <a:r>
              <a:rPr lang="en-US" b="0" dirty="0" err="1">
                <a:solidFill>
                  <a:srgbClr val="FF0000"/>
                </a:solidFill>
              </a:rPr>
              <a:t>poziția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inițială</a:t>
            </a:r>
            <a:r>
              <a:rPr lang="en-US" b="0" dirty="0">
                <a:solidFill>
                  <a:srgbClr val="FF0000"/>
                </a:solidFill>
              </a:rPr>
              <a:t>.</a:t>
            </a:r>
            <a:endParaRPr lang="ro-RO" b="0" dirty="0">
              <a:solidFill>
                <a:srgbClr val="FF0000"/>
              </a:solidFill>
            </a:endParaRPr>
          </a:p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ro-RO" dirty="0"/>
              <a:t> pseudocodul</a:t>
            </a:r>
            <a:r>
              <a:rPr lang="en-US" dirty="0"/>
              <a:t>? 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credeți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programatorii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consideră</a:t>
            </a:r>
            <a:r>
              <a:rPr lang="en-US" dirty="0"/>
              <a:t> util? (</a:t>
            </a:r>
            <a:r>
              <a:rPr lang="en-US" dirty="0" err="1"/>
              <a:t>pseudocodul</a:t>
            </a:r>
            <a:r>
              <a:rPr lang="en-US" dirty="0"/>
              <a:t> </a:t>
            </a:r>
            <a:r>
              <a:rPr lang="en-US" dirty="0" err="1"/>
              <a:t>provine</a:t>
            </a:r>
            <a:r>
              <a:rPr lang="en-US" dirty="0"/>
              <a:t> din </a:t>
            </a:r>
            <a:r>
              <a:rPr lang="en-US" dirty="0" err="1"/>
              <a:t>fișa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)</a:t>
            </a:r>
            <a:endParaRPr lang="ro-RO" dirty="0"/>
          </a:p>
          <a:p>
            <a:r>
              <a:rPr lang="ro-RO" b="0" dirty="0">
                <a:solidFill>
                  <a:srgbClr val="FF0000"/>
                </a:solidFill>
              </a:rPr>
              <a:t>   </a:t>
            </a:r>
            <a:r>
              <a:rPr lang="en-US" b="0" dirty="0" err="1">
                <a:solidFill>
                  <a:srgbClr val="FF0000"/>
                </a:solidFill>
              </a:rPr>
              <a:t>Pseudocodul</a:t>
            </a:r>
            <a:r>
              <a:rPr lang="en-US" b="0" dirty="0">
                <a:solidFill>
                  <a:srgbClr val="FF0000"/>
                </a:solidFill>
              </a:rPr>
              <a:t> le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programatorilor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scrie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o-RO" b="0" dirty="0">
                <a:solidFill>
                  <a:srgbClr val="FF0000"/>
                </a:solidFill>
              </a:rPr>
              <a:t>într-un limbaj comun </a:t>
            </a:r>
            <a:r>
              <a:rPr lang="en-US" b="0" dirty="0" err="1">
                <a:solidFill>
                  <a:srgbClr val="FF0000"/>
                </a:solidFill>
              </a:rPr>
              <a:t>în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englez</a:t>
            </a:r>
            <a:r>
              <a:rPr lang="ro-RO" b="0" dirty="0">
                <a:solidFill>
                  <a:srgbClr val="FF0000"/>
                </a:solidFill>
              </a:rPr>
              <a:t>a/romana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simplă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înainte</a:t>
            </a:r>
            <a:r>
              <a:rPr lang="en-US" b="0" dirty="0">
                <a:solidFill>
                  <a:srgbClr val="FF0000"/>
                </a:solidFill>
              </a:rPr>
              <a:t> de a </a:t>
            </a:r>
            <a:r>
              <a:rPr lang="en-US" b="0" dirty="0" err="1">
                <a:solidFill>
                  <a:srgbClr val="FF0000"/>
                </a:solidFill>
              </a:rPr>
              <a:t>codifica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într</a:t>
            </a:r>
            <a:r>
              <a:rPr lang="en-US" b="0" dirty="0">
                <a:solidFill>
                  <a:srgbClr val="FF0000"/>
                </a:solidFill>
              </a:rPr>
              <a:t>-un </a:t>
            </a:r>
            <a:r>
              <a:rPr lang="en-US" b="0" dirty="0" err="1">
                <a:solidFill>
                  <a:srgbClr val="FF0000"/>
                </a:solidFill>
              </a:rPr>
              <a:t>limbaj</a:t>
            </a:r>
            <a:r>
              <a:rPr lang="en-US" b="0" dirty="0">
                <a:solidFill>
                  <a:srgbClr val="FF0000"/>
                </a:solidFill>
              </a:rPr>
              <a:t> de </a:t>
            </a:r>
            <a:r>
              <a:rPr lang="en-US" b="0" dirty="0" err="1">
                <a:solidFill>
                  <a:srgbClr val="FF0000"/>
                </a:solidFill>
              </a:rPr>
              <a:t>programare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r>
              <a:rPr lang="en-US" b="0" dirty="0" err="1">
                <a:solidFill>
                  <a:srgbClr val="FF0000"/>
                </a:solidFill>
              </a:rPr>
              <a:t>Acesta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planificați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gândiți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înainte</a:t>
            </a:r>
            <a:r>
              <a:rPr lang="en-US" b="0" dirty="0">
                <a:solidFill>
                  <a:srgbClr val="FF0000"/>
                </a:solidFill>
              </a:rPr>
              <a:t> de a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așeza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o-RO" b="0" dirty="0">
                <a:solidFill>
                  <a:srgbClr val="FF0000"/>
                </a:solidFill>
              </a:rPr>
              <a:t>programați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permite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împărtășiți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ideile</a:t>
            </a:r>
            <a:r>
              <a:rPr lang="en-US" b="0" dirty="0">
                <a:solidFill>
                  <a:srgbClr val="FF0000"/>
                </a:solidFill>
              </a:rPr>
              <a:t> cu </a:t>
            </a:r>
            <a:r>
              <a:rPr lang="en-US" b="0" dirty="0" err="1">
                <a:solidFill>
                  <a:srgbClr val="FF0000"/>
                </a:solidFill>
              </a:rPr>
              <a:t>alte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persoane</a:t>
            </a:r>
            <a:r>
              <a:rPr lang="en-US" b="0" dirty="0">
                <a:solidFill>
                  <a:srgbClr val="FF0000"/>
                </a:solidFill>
              </a:rPr>
              <a:t> cu care </a:t>
            </a:r>
            <a:r>
              <a:rPr lang="en-US" b="0" dirty="0" err="1">
                <a:solidFill>
                  <a:srgbClr val="FF0000"/>
                </a:solidFill>
              </a:rPr>
              <a:t>lucrați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într</a:t>
            </a:r>
            <a:r>
              <a:rPr lang="en-US" b="0" dirty="0">
                <a:solidFill>
                  <a:srgbClr val="FF0000"/>
                </a:solidFill>
              </a:rPr>
              <a:t>-un </a:t>
            </a:r>
            <a:r>
              <a:rPr lang="en-US" b="0" dirty="0" err="1">
                <a:solidFill>
                  <a:srgbClr val="FF0000"/>
                </a:solidFill>
              </a:rPr>
              <a:t>limbaj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comun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6355</TotalTime>
  <Words>930</Words>
  <Application>Microsoft Office PowerPoint</Application>
  <PresentationFormat>On-screen Show (4:3)</PresentationFormat>
  <Paragraphs>136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BEGINNER PROGRAMMING LESSON</vt:lpstr>
      <vt:lpstr>Obiectivele lecției</vt:lpstr>
      <vt:lpstr>Întoarceri de pivotare vs rotație</vt:lpstr>
      <vt:lpstr>Cum să faci întoarceri de pivotare și rotire</vt:lpstr>
      <vt:lpstr>Efectuarea unei întoarceri pivotante de 90 de grade</vt:lpstr>
      <vt:lpstr>cum faci robotul să se întoarcă la 90 de grade?</vt:lpstr>
      <vt:lpstr>INSTRUCȚIUNI PENTRU PROFESORI</vt:lpstr>
      <vt:lpstr>PROVOCĂRI DE ÎNTOARCERE</vt:lpstr>
      <vt:lpstr>Ghid de discuții în clasă</vt:lpstr>
      <vt:lpstr>SOLUȚIIle PROVOCĂRIlor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Adnim</cp:lastModifiedBy>
  <cp:revision>22</cp:revision>
  <dcterms:created xsi:type="dcterms:W3CDTF">2014-08-07T02:19:13Z</dcterms:created>
  <dcterms:modified xsi:type="dcterms:W3CDTF">2023-09-10T05:59:38Z</dcterms:modified>
</cp:coreProperties>
</file>