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18"/>
  </p:notesMasterIdLst>
  <p:sldIdLst>
    <p:sldId id="256" r:id="rId3"/>
    <p:sldId id="407" r:id="rId4"/>
    <p:sldId id="419" r:id="rId5"/>
    <p:sldId id="420" r:id="rId6"/>
    <p:sldId id="409" r:id="rId7"/>
    <p:sldId id="421" r:id="rId8"/>
    <p:sldId id="422" r:id="rId9"/>
    <p:sldId id="423" r:id="rId10"/>
    <p:sldId id="344" r:id="rId11"/>
    <p:sldId id="424" r:id="rId12"/>
    <p:sldId id="425" r:id="rId13"/>
    <p:sldId id="426" r:id="rId14"/>
    <p:sldId id="427" r:id="rId15"/>
    <p:sldId id="428" r:id="rId16"/>
    <p:sldId id="4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4"/>
    <p:restoredTop sz="94613"/>
  </p:normalViewPr>
  <p:slideViewPr>
    <p:cSldViewPr snapToGrid="0" snapToObjects="1">
      <p:cViewPr varScale="1">
        <p:scale>
          <a:sx n="131" d="100"/>
          <a:sy n="131" d="100"/>
        </p:scale>
        <p:origin x="7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B67714-547E-8A4E-AE1C-9E3378A836DF}" type="slidenum">
              <a:rPr lang="en-US" smtClean="0"/>
              <a:t>1</a:t>
            </a:fld>
            <a:endParaRPr lang="en-US"/>
          </a:p>
        </p:txBody>
      </p:sp>
    </p:spTree>
    <p:extLst>
      <p:ext uri="{BB962C8B-B14F-4D97-AF65-F5344CB8AC3E}">
        <p14:creationId xmlns:p14="http://schemas.microsoft.com/office/powerpoint/2010/main" val="997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343985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15</a:t>
            </a:fld>
            <a:endParaRPr lang="en-US"/>
          </a:p>
        </p:txBody>
      </p:sp>
    </p:spTree>
    <p:extLst>
      <p:ext uri="{BB962C8B-B14F-4D97-AF65-F5344CB8AC3E}">
        <p14:creationId xmlns:p14="http://schemas.microsoft.com/office/powerpoint/2010/main" val="109725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200" y="6492877"/>
            <a:ext cx="4208318" cy="282095"/>
          </a:xfrm>
        </p:spPr>
        <p:txBody>
          <a:bodyPr/>
          <a:lstStyle/>
          <a:p>
            <a:r>
              <a:rPr lang="en-US"/>
              <a:t>© EV3Tutorials.com, 2019, (Last edit: 5/25/2019)</a:t>
            </a:r>
          </a:p>
        </p:txBody>
      </p:sp>
      <p:sp>
        <p:nvSpPr>
          <p:cNvPr id="6" name="Slide Number Placeholder 5"/>
          <p:cNvSpPr>
            <a:spLocks noGrp="1"/>
          </p:cNvSpPr>
          <p:nvPr>
            <p:ph type="sldNum" sz="quarter" idx="12"/>
          </p:nvPr>
        </p:nvSpPr>
        <p:spPr>
          <a:xfrm>
            <a:off x="8484243" y="6341735"/>
            <a:ext cx="588319"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14" name="Title 1"/>
          <p:cNvSpPr>
            <a:spLocks noGrp="1"/>
          </p:cNvSpPr>
          <p:nvPr>
            <p:ph type="ctrTitle"/>
          </p:nvPr>
        </p:nvSpPr>
        <p:spPr>
          <a:xfrm>
            <a:off x="502904" y="5741852"/>
            <a:ext cx="8117227" cy="602769"/>
          </a:xfrm>
        </p:spPr>
        <p:txBody>
          <a:bodyPr>
            <a:noAutofit/>
          </a:bodyPr>
          <a:lstStyle>
            <a:lvl1pPr>
              <a:defRPr sz="2800"/>
            </a:lvl1pPr>
          </a:lstStyle>
          <a:p>
            <a:pPr algn="ctr"/>
            <a:r>
              <a:rPr lang="en-US" sz="3200" dirty="0"/>
              <a:t>Click to edit Master title style</a:t>
            </a:r>
          </a:p>
        </p:txBody>
      </p:sp>
      <p:sp>
        <p:nvSpPr>
          <p:cNvPr id="15" name="TextBox 14"/>
          <p:cNvSpPr txBox="1"/>
          <p:nvPr/>
        </p:nvSpPr>
        <p:spPr>
          <a:xfrm>
            <a:off x="2078569" y="4119917"/>
            <a:ext cx="4965896" cy="369332"/>
          </a:xfrm>
          <a:prstGeom prst="rect">
            <a:avLst/>
          </a:prstGeom>
          <a:noFill/>
        </p:spPr>
        <p:txBody>
          <a:bodyPr wrap="square" rtlCol="0">
            <a:spAutoFit/>
          </a:bodyPr>
          <a:lstStyle/>
          <a:p>
            <a:pPr algn="ctr"/>
            <a:r>
              <a:rPr lang="en-US" sz="1800" dirty="0"/>
              <a:t>By Sanjay and Arvind </a:t>
            </a:r>
            <a:r>
              <a:rPr lang="en-US" sz="1800" dirty="0" err="1"/>
              <a:t>Seshan</a:t>
            </a:r>
            <a:endParaRPr lang="en-US" sz="1800" dirty="0"/>
          </a:p>
        </p:txBody>
      </p:sp>
      <p:pic>
        <p:nvPicPr>
          <p:cNvPr id="8" name="Picture 7">
            <a:extLst>
              <a:ext uri="{FF2B5EF4-FFF2-40B4-BE49-F238E27FC236}">
                <a16:creationId xmlns:a16="http://schemas.microsoft.com/office/drawing/2014/main" id="{6614EEE2-666E-8F4C-A948-25052E174EB9}"/>
              </a:ext>
            </a:extLst>
          </p:cNvPr>
          <p:cNvPicPr>
            <a:picLocks noChangeAspect="1"/>
          </p:cNvPicPr>
          <p:nvPr userDrawn="1"/>
        </p:nvPicPr>
        <p:blipFill>
          <a:blip r:embed="rId2"/>
          <a:stretch>
            <a:fillRect/>
          </a:stretch>
        </p:blipFill>
        <p:spPr>
          <a:xfrm>
            <a:off x="-143732" y="-328030"/>
            <a:ext cx="9410497" cy="3738992"/>
          </a:xfrm>
          <a:prstGeom prst="rect">
            <a:avLst/>
          </a:prstGeom>
        </p:spPr>
      </p:pic>
      <p:sp>
        <p:nvSpPr>
          <p:cNvPr id="16" name="Rectangle 15">
            <a:extLst>
              <a:ext uri="{FF2B5EF4-FFF2-40B4-BE49-F238E27FC236}">
                <a16:creationId xmlns:a16="http://schemas.microsoft.com/office/drawing/2014/main" id="{E80A9705-5526-0E49-83A1-9B5AAA5A885D}"/>
              </a:ext>
            </a:extLst>
          </p:cNvPr>
          <p:cNvSpPr/>
          <p:nvPr userDrawn="1"/>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9CFCD34-0109-8E49-9E2E-2D983E2A35D7}"/>
              </a:ext>
            </a:extLst>
          </p:cNvPr>
          <p:cNvSpPr/>
          <p:nvPr userDrawn="1"/>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1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644C55E1-FADC-7B44-8F17-038B2B774C72}"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1427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FE284031-FB67-4946-8905-780CFE4D56D3}"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4772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B984B9-9B16-A34A-BC96-2627578E6C97}"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9154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4B0EFC-E2C9-C247-AEA6-A8AE439B93C0}"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089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6E433-FD96-DF42-A23B-272DA32401C5}"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12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523754-2C7C-9A45-BC11-C677D388A697}" type="datetime1">
              <a:rPr lang="en-US" smtClean="0"/>
              <a:t>9/5/2023</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68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774FF4-3A7E-EF40-A7E6-EC690EC50CA5}" type="datetime1">
              <a:rPr lang="en-US" smtClean="0"/>
              <a:t>9/5/2023</a:t>
            </a:fld>
            <a:endParaRPr lang="en-US"/>
          </a:p>
        </p:txBody>
      </p:sp>
      <p:sp>
        <p:nvSpPr>
          <p:cNvPr id="8" name="Footer Placeholder 7"/>
          <p:cNvSpPr>
            <a:spLocks noGrp="1"/>
          </p:cNvSpPr>
          <p:nvPr>
            <p:ph type="ftr" sz="quarter" idx="11"/>
          </p:nvPr>
        </p:nvSpPr>
        <p:spPr/>
        <p:txBody>
          <a:bodyPr/>
          <a:lstStyle/>
          <a:p>
            <a:r>
              <a:rPr lang="en-US"/>
              <a:t>© EV3Tutorials.com, 2019, (Last edit: 5/25/2019)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703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741325-7A0D-2A4F-B656-7662E96128FB}" type="datetime1">
              <a:rPr lang="en-US" smtClean="0"/>
              <a:t>9/5/2023</a:t>
            </a:fld>
            <a:endParaRPr lang="en-US"/>
          </a:p>
        </p:txBody>
      </p:sp>
      <p:sp>
        <p:nvSpPr>
          <p:cNvPr id="4" name="Footer Placeholder 3"/>
          <p:cNvSpPr>
            <a:spLocks noGrp="1"/>
          </p:cNvSpPr>
          <p:nvPr>
            <p:ph type="ftr" sz="quarter" idx="11"/>
          </p:nvPr>
        </p:nvSpPr>
        <p:spPr/>
        <p:txBody>
          <a:bodyPr/>
          <a:lstStyle/>
          <a:p>
            <a:r>
              <a:rPr lang="en-US"/>
              <a:t>© EV3Tutorials.com, 2019, (Last edit: 5/25/2019)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8406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7DF26-4D5A-D740-B7B6-923C703D11BB}" type="datetime1">
              <a:rPr lang="en-US" smtClean="0"/>
              <a:t>9/5/2023</a:t>
            </a:fld>
            <a:endParaRPr lang="en-US"/>
          </a:p>
        </p:txBody>
      </p:sp>
      <p:sp>
        <p:nvSpPr>
          <p:cNvPr id="3" name="Footer Placeholder 2"/>
          <p:cNvSpPr>
            <a:spLocks noGrp="1"/>
          </p:cNvSpPr>
          <p:nvPr>
            <p:ph type="ftr" sz="quarter" idx="11"/>
          </p:nvPr>
        </p:nvSpPr>
        <p:spPr/>
        <p:txBody>
          <a:bodyPr/>
          <a:lstStyle/>
          <a:p>
            <a:r>
              <a:rPr lang="en-US"/>
              <a:t>© EV3Tutorials.com, 2019, (Last edit: 5/25/2019)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18265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59482-4DB0-9443-8349-7302339D7185}" type="datetime1">
              <a:rPr lang="en-US" smtClean="0"/>
              <a:t>9/5/2023</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7745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2"/>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A8A19E51-8B26-C24B-BADF-82C5519D813A}" type="datetime1">
              <a:rPr lang="en-US" smtClean="0"/>
              <a:t>9/5/2023</a:t>
            </a:fld>
            <a:endParaRPr lang="en-US"/>
          </a:p>
        </p:txBody>
      </p:sp>
      <p:sp>
        <p:nvSpPr>
          <p:cNvPr id="5" name="Footer Placeholder 4"/>
          <p:cNvSpPr>
            <a:spLocks noGrp="1"/>
          </p:cNvSpPr>
          <p:nvPr>
            <p:ph type="ftr" sz="quarter" idx="11"/>
          </p:nvPr>
        </p:nvSpPr>
        <p:spPr>
          <a:xfrm>
            <a:off x="457199" y="6492877"/>
            <a:ext cx="3667991" cy="283845"/>
          </a:xfrm>
        </p:spPr>
        <p:txBody>
          <a:bodyPr/>
          <a:lstStyle/>
          <a:p>
            <a:r>
              <a:rPr lang="en-US"/>
              <a:t>© EV3Tutorials.com, 2019, (Last edit: 5/25/2019)</a:t>
            </a:r>
          </a:p>
        </p:txBody>
      </p:sp>
      <p:sp>
        <p:nvSpPr>
          <p:cNvPr id="6" name="Slide Number Placeholder 5"/>
          <p:cNvSpPr>
            <a:spLocks noGrp="1"/>
          </p:cNvSpPr>
          <p:nvPr>
            <p:ph type="sldNum" sz="quarter" idx="12"/>
          </p:nvPr>
        </p:nvSpPr>
        <p:spPr>
          <a:xfrm>
            <a:off x="8457384" y="6376459"/>
            <a:ext cx="627256"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103146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10883A-D6DB-CF4D-8AC1-18D4A08A14C7}" type="datetime1">
              <a:rPr lang="en-US" smtClean="0"/>
              <a:t>9/5/2023</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31623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3E5A0-9220-2347-929D-BA36B301963A}"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75346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A490C-E0AC-4E4D-94B2-F4BE47794175}" type="datetime1">
              <a:rPr lang="en-US" smtClean="0"/>
              <a:t>9/5/2023</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883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2"/>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FC0C6490-9AA5-BC42-B781-3410FB78217A}" type="datetime1">
              <a:rPr lang="en-US" smtClean="0"/>
              <a:t>9/5/2023</a:t>
            </a:fld>
            <a:endParaRPr lang="en-US"/>
          </a:p>
        </p:txBody>
      </p:sp>
      <p:sp>
        <p:nvSpPr>
          <p:cNvPr id="8" name="Slide Number Placeholder 7"/>
          <p:cNvSpPr>
            <a:spLocks noGrp="1"/>
          </p:cNvSpPr>
          <p:nvPr>
            <p:ph type="sldNum" sz="quarter" idx="11"/>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9" name="Footer Placeholder 8"/>
          <p:cNvSpPr>
            <a:spLocks noGrp="1"/>
          </p:cNvSpPr>
          <p:nvPr>
            <p:ph type="ftr" sz="quarter" idx="12"/>
          </p:nvPr>
        </p:nvSpPr>
        <p:spPr/>
        <p:txBody>
          <a:bodyPr/>
          <a:lstStyle/>
          <a:p>
            <a:r>
              <a:rPr lang="en-US"/>
              <a:t>© EV3Tutorials.com, 2019, (Last edit: 5/25/2019)</a:t>
            </a:r>
          </a:p>
        </p:txBody>
      </p:sp>
    </p:spTree>
    <p:extLst>
      <p:ext uri="{BB962C8B-B14F-4D97-AF65-F5344CB8AC3E}">
        <p14:creationId xmlns:p14="http://schemas.microsoft.com/office/powerpoint/2010/main" val="599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1"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4"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ACFE2F1C-0620-B44F-8E8D-5CC91CAE4DAE}" type="datetime1">
              <a:rPr lang="en-US" smtClean="0"/>
              <a:t>9/5/2023</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3301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A8AA1EED-A959-5A42-962C-3E5CE6CC71BF}" type="datetime1">
              <a:rPr lang="en-US" smtClean="0"/>
              <a:t>9/5/2023</a:t>
            </a:fld>
            <a:endParaRPr lang="en-US"/>
          </a:p>
        </p:txBody>
      </p:sp>
      <p:sp>
        <p:nvSpPr>
          <p:cNvPr id="8" name="Footer Placeholder 7"/>
          <p:cNvSpPr>
            <a:spLocks noGrp="1"/>
          </p:cNvSpPr>
          <p:nvPr>
            <p:ph type="ftr" sz="quarter" idx="11"/>
          </p:nvPr>
        </p:nvSpPr>
        <p:spPr/>
        <p:txBody>
          <a:bodyPr/>
          <a:lstStyle/>
          <a:p>
            <a:r>
              <a:rPr lang="en-US"/>
              <a:t>© EV3Tutorials.com, 2019, (Last edit: 5/25/2019)</a:t>
            </a:r>
          </a:p>
        </p:txBody>
      </p:sp>
      <p:sp>
        <p:nvSpPr>
          <p:cNvPr id="10"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795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A58DB300-61FF-DC45-BDFB-CD1B8EA8DD42}" type="datetime1">
              <a:rPr lang="en-US" smtClean="0"/>
              <a:t>9/5/2023</a:t>
            </a:fld>
            <a:endParaRPr lang="en-US"/>
          </a:p>
        </p:txBody>
      </p:sp>
      <p:sp>
        <p:nvSpPr>
          <p:cNvPr id="4" name="Footer Placeholder 3"/>
          <p:cNvSpPr>
            <a:spLocks noGrp="1"/>
          </p:cNvSpPr>
          <p:nvPr>
            <p:ph type="ftr" sz="quarter" idx="11"/>
          </p:nvPr>
        </p:nvSpPr>
        <p:spPr/>
        <p:txBody>
          <a:bodyPr/>
          <a:lstStyle/>
          <a:p>
            <a:r>
              <a:rPr lang="en-US"/>
              <a:t>© EV3Tutorials.com, 2019, (Last edit: 5/25/2019)</a:t>
            </a:r>
          </a:p>
        </p:txBody>
      </p:sp>
      <p:sp>
        <p:nvSpPr>
          <p:cNvPr id="6"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78341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1"/>
            <a:ext cx="3429000" cy="304800"/>
          </a:xfrm>
          <a:prstGeom prst="rect">
            <a:avLst/>
          </a:prstGeom>
        </p:spPr>
        <p:txBody>
          <a:bodyPr/>
          <a:lstStyle/>
          <a:p>
            <a:fld id="{731380A9-B584-6B4C-8740-AB34D2208410}" type="datetime1">
              <a:rPr lang="en-US" smtClean="0"/>
              <a:t>9/5/2023</a:t>
            </a:fld>
            <a:endParaRPr lang="en-US"/>
          </a:p>
        </p:txBody>
      </p:sp>
      <p:sp>
        <p:nvSpPr>
          <p:cNvPr id="3" name="Footer Placeholder 2"/>
          <p:cNvSpPr>
            <a:spLocks noGrp="1"/>
          </p:cNvSpPr>
          <p:nvPr>
            <p:ph type="ftr" sz="quarter" idx="11"/>
          </p:nvPr>
        </p:nvSpPr>
        <p:spPr/>
        <p:txBody>
          <a:bodyPr/>
          <a:lstStyle/>
          <a:p>
            <a:r>
              <a:rPr lang="en-US"/>
              <a:t>© EV3Tutorials.com, 2019, (Last edit: 5/25/2019)</a:t>
            </a:r>
          </a:p>
        </p:txBody>
      </p:sp>
      <p:sp>
        <p:nvSpPr>
          <p:cNvPr id="4" name="Slide Number Placeholder 3"/>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48232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CCCB582E-5625-5C4C-A000-DFF5E851FA7A}" type="datetime1">
              <a:rPr lang="en-US" smtClean="0"/>
              <a:t>9/5/2023</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541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35EF28AC-B7C4-7948-8C78-E2F1AB845B2C}" type="datetime1">
              <a:rPr lang="en-US" smtClean="0"/>
              <a:t>9/5/2023</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20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2"/>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492877"/>
            <a:ext cx="3699164" cy="283845"/>
          </a:xfrm>
          <a:prstGeom prst="rect">
            <a:avLst/>
          </a:prstGeom>
        </p:spPr>
        <p:txBody>
          <a:bodyPr vert="horz" lIns="91440" tIns="45720" rIns="91440" bIns="45720" rtlCol="0" anchor="t"/>
          <a:lstStyle>
            <a:lvl1pPr algn="l">
              <a:defRPr sz="1000">
                <a:solidFill>
                  <a:schemeClr val="tx1"/>
                </a:solidFill>
              </a:defRPr>
            </a:lvl1pPr>
          </a:lstStyle>
          <a:p>
            <a:r>
              <a:rPr lang="en-US"/>
              <a:t>© EV3Tutorials.com, 2019, (Last edit: 5/25/2019)</a:t>
            </a:r>
          </a:p>
        </p:txBody>
      </p:sp>
      <p:sp>
        <p:nvSpPr>
          <p:cNvPr id="9" name="Slide Number Placeholder 6"/>
          <p:cNvSpPr>
            <a:spLocks noGrp="1"/>
          </p:cNvSpPr>
          <p:nvPr>
            <p:ph type="sldNum" sz="quarter" idx="4"/>
          </p:nvPr>
        </p:nvSpPr>
        <p:spPr>
          <a:xfrm>
            <a:off x="8477026" y="6358108"/>
            <a:ext cx="666974" cy="365125"/>
          </a:xfrm>
          <a:prstGeom prst="rect">
            <a:avLst/>
          </a:prstGeom>
        </p:spPr>
        <p:txBody>
          <a:bodyPr/>
          <a:lstStyle/>
          <a:p>
            <a:fld id="{BBD74847-7BE4-4E4D-8159-51DF7B93C616}" type="slidenum">
              <a:rPr lang="en-US" smtClean="0"/>
              <a:t>‹#›</a:t>
            </a:fld>
            <a:endParaRPr lang="en-US"/>
          </a:p>
        </p:txBody>
      </p:sp>
      <p:sp>
        <p:nvSpPr>
          <p:cNvPr id="10" name="Rectangle 9"/>
          <p:cNvSpPr/>
          <p:nvPr/>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3274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B5156-5C67-D149-81AE-839FDFB30EC4}" type="datetime1">
              <a:rPr lang="en-US" smtClean="0"/>
              <a:t>9/5/2023</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EV3Tutorials.com, 2019, (Last edit: 5/25/2019)</a:t>
            </a:r>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415687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75436" y="3427224"/>
            <a:ext cx="6858000" cy="914400"/>
          </a:xfrm>
        </p:spPr>
        <p:txBody>
          <a:bodyPr/>
          <a:lstStyle/>
          <a:p>
            <a:r>
              <a:rPr lang="ro-RO" dirty="0"/>
              <a:t>Mersul       înainte </a:t>
            </a:r>
            <a:endParaRPr lang="en-US" dirty="0"/>
          </a:p>
        </p:txBody>
      </p:sp>
      <p:sp>
        <p:nvSpPr>
          <p:cNvPr id="3" name="Title 2"/>
          <p:cNvSpPr>
            <a:spLocks noGrp="1"/>
          </p:cNvSpPr>
          <p:nvPr>
            <p:ph type="ctrTitle"/>
          </p:nvPr>
        </p:nvSpPr>
        <p:spPr/>
        <p:txBody>
          <a:bodyPr/>
          <a:lstStyle/>
          <a:p>
            <a:pPr algn="ctr"/>
            <a:r>
              <a:rPr lang="en-US" dirty="0"/>
              <a:t>BEGINNER PROGRAMMING LESSON</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pic>
        <p:nvPicPr>
          <p:cNvPr id="5" name="Picture 4">
            <a:extLst>
              <a:ext uri="{FF2B5EF4-FFF2-40B4-BE49-F238E27FC236}">
                <a16:creationId xmlns:a16="http://schemas.microsoft.com/office/drawing/2014/main" id="{C8897EDD-95E7-9D4F-82C0-36B4EFF971F1}"/>
              </a:ext>
            </a:extLst>
          </p:cNvPr>
          <p:cNvPicPr>
            <a:picLocks noChangeAspect="1"/>
          </p:cNvPicPr>
          <p:nvPr/>
        </p:nvPicPr>
        <p:blipFill>
          <a:blip r:embed="rId4" cstate="print">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4549323" y="3270293"/>
            <a:ext cx="850408" cy="850408"/>
          </a:xfrm>
          <a:prstGeom prst="rect">
            <a:avLst/>
          </a:prstGeom>
        </p:spPr>
      </p:pic>
    </p:spTree>
    <p:extLst>
      <p:ext uri="{BB962C8B-B14F-4D97-AF65-F5344CB8AC3E}">
        <p14:creationId xmlns:p14="http://schemas.microsoft.com/office/powerpoint/2010/main" val="175913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provocarea</a:t>
            </a:r>
            <a:r>
              <a:rPr lang="en-US" dirty="0"/>
              <a:t> 1 Solu</a:t>
            </a:r>
            <a:r>
              <a:rPr lang="ro-RO" dirty="0"/>
              <a:t>ția</a:t>
            </a:r>
            <a:r>
              <a:rPr lang="en-US" dirty="0"/>
              <a:t>: </a:t>
            </a:r>
            <a:r>
              <a:rPr lang="ro-RO" dirty="0"/>
              <a:t>mergi înainte </a:t>
            </a:r>
            <a:r>
              <a:rPr lang="en-US" dirty="0"/>
              <a:t>(3 SECONDS)</a:t>
            </a:r>
          </a:p>
        </p:txBody>
      </p:sp>
      <p:sp>
        <p:nvSpPr>
          <p:cNvPr id="4" name="Content Placeholder 3">
            <a:extLst>
              <a:ext uri="{FF2B5EF4-FFF2-40B4-BE49-F238E27FC236}">
                <a16:creationId xmlns:a16="http://schemas.microsoft.com/office/drawing/2014/main" id="{9B7A60BC-E4DC-1C44-AB27-D4A7F698903E}"/>
              </a:ext>
            </a:extLst>
          </p:cNvPr>
          <p:cNvSpPr>
            <a:spLocks noGrp="1"/>
          </p:cNvSpPr>
          <p:nvPr>
            <p:ph idx="1"/>
          </p:nvPr>
        </p:nvSpPr>
        <p:spPr>
          <a:xfrm>
            <a:off x="773330" y="1474808"/>
            <a:ext cx="8016002" cy="3386559"/>
          </a:xfrm>
          <a:solidFill>
            <a:schemeClr val="tx1"/>
          </a:solidFill>
        </p:spPr>
        <p:txBody>
          <a:bodyPr>
            <a:normAutofit fontScale="70000" lnSpcReduction="20000"/>
          </a:bodyPr>
          <a:lstStyle/>
          <a:p>
            <a:r>
              <a:rPr lang="en-US" sz="1400" b="0" dirty="0">
                <a:solidFill>
                  <a:srgbClr val="598A43"/>
                </a:solidFill>
                <a:latin typeface="Menlo-Regular" panose="020B0609030804020204" pitchFamily="49" charset="0"/>
              </a:rPr>
              <a:t>#!/</a:t>
            </a:r>
            <a:r>
              <a:rPr lang="en-US" sz="1400" b="0" dirty="0" err="1">
                <a:solidFill>
                  <a:srgbClr val="598A43"/>
                </a:solidFill>
                <a:latin typeface="Menlo-Regular" panose="020B0609030804020204" pitchFamily="49" charset="0"/>
              </a:rPr>
              <a:t>usr</a:t>
            </a:r>
            <a:r>
              <a:rPr lang="en-US" sz="1400" b="0" dirty="0">
                <a:solidFill>
                  <a:srgbClr val="598A43"/>
                </a:solidFill>
                <a:latin typeface="Menlo-Regular" panose="020B0609030804020204" pitchFamily="49" charset="0"/>
              </a:rPr>
              <a:t>/bin/env </a:t>
            </a:r>
            <a:r>
              <a:rPr lang="en-US" sz="1400" b="0" dirty="0" err="1">
                <a:solidFill>
                  <a:srgbClr val="598A43"/>
                </a:solidFill>
                <a:latin typeface="Menlo-Regular" panose="020B0609030804020204" pitchFamily="49" charset="0"/>
              </a:rPr>
              <a:t>pybricks-micropython</a:t>
            </a:r>
            <a:br>
              <a:rPr lang="en-US" sz="1400" b="0" dirty="0">
                <a:solidFill>
                  <a:srgbClr val="598A43"/>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ev3brick </a:t>
            </a:r>
            <a:r>
              <a:rPr lang="en-US" sz="1400" b="0" dirty="0">
                <a:solidFill>
                  <a:srgbClr val="B76FB3"/>
                </a:solidFill>
                <a:latin typeface="Menlo-Regular" panose="020B0609030804020204" pitchFamily="49" charset="0"/>
              </a:rPr>
              <a:t>as</a:t>
            </a:r>
            <a:r>
              <a:rPr lang="en-US" sz="1400" b="0" dirty="0">
                <a:solidFill>
                  <a:srgbClr val="CACACA"/>
                </a:solidFill>
                <a:latin typeface="Menlo-Regular" panose="020B0609030804020204" pitchFamily="49" charset="0"/>
              </a:rPr>
              <a:t> brick</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pybricks.ev3devices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Motor,TouchSensor,ColorSensor,InfraredSensor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UltrasonicSensor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GyroSensor</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pybricks.parameters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Port,Stop,Direction,Button,Color,SoundFile,ImageFile,Align</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pybricks.tools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a:solidFill>
                  <a:srgbClr val="D4D69A"/>
                </a:solidFill>
                <a:latin typeface="Menlo-Regular" panose="020B0609030804020204" pitchFamily="49" charset="0"/>
              </a:rPr>
              <a:t>print</a:t>
            </a:r>
            <a:r>
              <a:rPr lang="en-US" sz="1400" b="0" dirty="0">
                <a:solidFill>
                  <a:srgbClr val="CACACA"/>
                </a:solidFill>
                <a:latin typeface="Menlo-Regular" panose="020B0609030804020204" pitchFamily="49" charset="0"/>
              </a:rPr>
              <a:t>, wait, </a:t>
            </a:r>
            <a:r>
              <a:rPr lang="en-US" sz="1400" b="0" dirty="0" err="1">
                <a:solidFill>
                  <a:srgbClr val="CACACA"/>
                </a:solidFill>
                <a:latin typeface="Menlo-Regular" panose="020B0609030804020204" pitchFamily="49" charset="0"/>
              </a:rPr>
              <a:t>StopWatch</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pybricks.robotics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DriveBase</a:t>
            </a:r>
            <a:endParaRPr lang="en-US" sz="1400" b="0" dirty="0">
              <a:solidFill>
                <a:srgbClr val="CACACA"/>
              </a:solidFill>
              <a:latin typeface="Menlo-Regular" panose="020B0609030804020204" pitchFamily="49" charset="0"/>
            </a:endParaRPr>
          </a:p>
          <a:p>
            <a:r>
              <a:rPr lang="en-US" sz="1400" b="0" dirty="0">
                <a:solidFill>
                  <a:srgbClr val="598A43"/>
                </a:solidFill>
                <a:latin typeface="Menlo-Regular" panose="020B0609030804020204" pitchFamily="49" charset="0"/>
              </a:rPr>
              <a:t># Initialize two motors with default settings on Port B and Port C. </a:t>
            </a:r>
            <a:br>
              <a:rPr lang="en-US" sz="1400" b="0" dirty="0">
                <a:solidFill>
                  <a:srgbClr val="598A43"/>
                </a:solidFill>
                <a:latin typeface="Menlo-Regular" panose="020B0609030804020204" pitchFamily="49" charset="0"/>
              </a:rPr>
            </a:br>
            <a:r>
              <a:rPr lang="en-US" sz="1400" b="0" dirty="0" err="1">
                <a:solidFill>
                  <a:srgbClr val="CACACA"/>
                </a:solidFill>
                <a:latin typeface="Menlo-Regular" panose="020B0609030804020204" pitchFamily="49" charset="0"/>
              </a:rPr>
              <a:t>left_motor</a:t>
            </a:r>
            <a:r>
              <a:rPr lang="en-US" sz="1400" b="0" dirty="0">
                <a:solidFill>
                  <a:srgbClr val="CACACA"/>
                </a:solidFill>
                <a:latin typeface="Menlo-Regular" panose="020B0609030804020204" pitchFamily="49" charset="0"/>
              </a:rPr>
              <a:t> = Motor(</a:t>
            </a:r>
            <a:r>
              <a:rPr lang="en-US" sz="1400" b="0" dirty="0" err="1">
                <a:solidFill>
                  <a:srgbClr val="CACACA"/>
                </a:solidFill>
                <a:latin typeface="Menlo-Regular" panose="020B0609030804020204" pitchFamily="49" charset="0"/>
              </a:rPr>
              <a:t>Port.B</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err="1">
                <a:solidFill>
                  <a:srgbClr val="CACACA"/>
                </a:solidFill>
                <a:latin typeface="Menlo-Regular" panose="020B0609030804020204" pitchFamily="49" charset="0"/>
              </a:rPr>
              <a:t>right_motor</a:t>
            </a:r>
            <a:r>
              <a:rPr lang="en-US" sz="1400" b="0" dirty="0">
                <a:solidFill>
                  <a:srgbClr val="CACACA"/>
                </a:solidFill>
                <a:latin typeface="Menlo-Regular" panose="020B0609030804020204" pitchFamily="49" charset="0"/>
              </a:rPr>
              <a:t> = Motor(</a:t>
            </a:r>
            <a:r>
              <a:rPr lang="en-US" sz="1400" b="0" dirty="0" err="1">
                <a:solidFill>
                  <a:srgbClr val="CACACA"/>
                </a:solidFill>
                <a:latin typeface="Menlo-Regular" panose="020B0609030804020204" pitchFamily="49" charset="0"/>
              </a:rPr>
              <a:t>Port.C</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a:solidFill>
                  <a:srgbClr val="598A43"/>
                </a:solidFill>
                <a:latin typeface="Menlo-Regular" panose="020B0609030804020204" pitchFamily="49" charset="0"/>
              </a:rPr>
              <a:t># setup wheel diameter and </a:t>
            </a:r>
            <a:r>
              <a:rPr lang="en-US" sz="1400" b="0" dirty="0" err="1">
                <a:solidFill>
                  <a:srgbClr val="598A43"/>
                </a:solidFill>
                <a:latin typeface="Menlo-Regular" panose="020B0609030804020204" pitchFamily="49" charset="0"/>
              </a:rPr>
              <a:t>axle_track</a:t>
            </a:r>
            <a:br>
              <a:rPr lang="en-US" sz="1400" b="0" dirty="0">
                <a:solidFill>
                  <a:srgbClr val="598A43"/>
                </a:solidFill>
                <a:latin typeface="Menlo-Regular" panose="020B0609030804020204" pitchFamily="49" charset="0"/>
              </a:rPr>
            </a:br>
            <a:r>
              <a:rPr lang="en-US" sz="1400" b="0" dirty="0" err="1">
                <a:solidFill>
                  <a:srgbClr val="CACACA"/>
                </a:solidFill>
                <a:latin typeface="Menlo-Regular" panose="020B0609030804020204" pitchFamily="49" charset="0"/>
              </a:rPr>
              <a:t>wheel_diameter</a:t>
            </a:r>
            <a:r>
              <a:rPr lang="en-US" sz="1400" b="0" dirty="0">
                <a:solidFill>
                  <a:srgbClr val="CACACA"/>
                </a:solidFill>
                <a:latin typeface="Menlo-Regular" panose="020B0609030804020204" pitchFamily="49" charset="0"/>
              </a:rPr>
              <a:t> = </a:t>
            </a:r>
            <a:r>
              <a:rPr lang="en-US" sz="1400" b="0" dirty="0">
                <a:solidFill>
                  <a:srgbClr val="A7C598"/>
                </a:solidFill>
                <a:latin typeface="Menlo-Regular" panose="020B0609030804020204" pitchFamily="49" charset="0"/>
              </a:rPr>
              <a:t>56</a:t>
            </a:r>
            <a:br>
              <a:rPr lang="en-US" sz="1400" b="0" dirty="0">
                <a:solidFill>
                  <a:srgbClr val="A7C598"/>
                </a:solidFill>
                <a:latin typeface="Menlo-Regular" panose="020B0609030804020204" pitchFamily="49" charset="0"/>
              </a:rPr>
            </a:br>
            <a:r>
              <a:rPr lang="en-US" sz="1400" b="0" dirty="0" err="1">
                <a:solidFill>
                  <a:srgbClr val="CACACA"/>
                </a:solidFill>
                <a:latin typeface="Menlo-Regular" panose="020B0609030804020204" pitchFamily="49" charset="0"/>
              </a:rPr>
              <a:t>axle_track</a:t>
            </a:r>
            <a:r>
              <a:rPr lang="en-US" sz="1400" b="0" dirty="0">
                <a:solidFill>
                  <a:srgbClr val="CACACA"/>
                </a:solidFill>
                <a:latin typeface="Menlo-Regular" panose="020B0609030804020204" pitchFamily="49" charset="0"/>
              </a:rPr>
              <a:t> = </a:t>
            </a:r>
            <a:r>
              <a:rPr lang="en-US" sz="1400" b="0" dirty="0">
                <a:solidFill>
                  <a:srgbClr val="A7C598"/>
                </a:solidFill>
                <a:latin typeface="Menlo-Regular" panose="020B0609030804020204" pitchFamily="49" charset="0"/>
              </a:rPr>
              <a:t>114</a:t>
            </a:r>
          </a:p>
          <a:p>
            <a:r>
              <a:rPr lang="en-US" sz="1400" b="0" dirty="0">
                <a:solidFill>
                  <a:srgbClr val="598A43"/>
                </a:solidFill>
                <a:latin typeface="Menlo-Regular" panose="020B0609030804020204" pitchFamily="49" charset="0"/>
              </a:rPr>
              <a:t># setup </a:t>
            </a:r>
            <a:r>
              <a:rPr lang="en-US" sz="1400" b="0" dirty="0" err="1">
                <a:solidFill>
                  <a:srgbClr val="598A43"/>
                </a:solidFill>
                <a:latin typeface="Menlo-Regular" panose="020B0609030804020204" pitchFamily="49" charset="0"/>
              </a:rPr>
              <a:t>DriveBase</a:t>
            </a:r>
            <a:r>
              <a:rPr lang="en-US" sz="1400" b="0" dirty="0">
                <a:solidFill>
                  <a:srgbClr val="598A43"/>
                </a:solidFill>
                <a:latin typeface="Menlo-Regular" panose="020B0609030804020204" pitchFamily="49" charset="0"/>
              </a:rPr>
              <a:t> </a:t>
            </a:r>
            <a:br>
              <a:rPr lang="en-US" sz="1400" b="0" dirty="0">
                <a:solidFill>
                  <a:srgbClr val="598A43"/>
                </a:solidFill>
                <a:latin typeface="Menlo-Regular" panose="020B0609030804020204" pitchFamily="49" charset="0"/>
              </a:rPr>
            </a:br>
            <a:r>
              <a:rPr lang="en-US" sz="1400" b="0" dirty="0">
                <a:solidFill>
                  <a:srgbClr val="CACACA"/>
                </a:solidFill>
                <a:latin typeface="Menlo-Regular" panose="020B0609030804020204" pitchFamily="49" charset="0"/>
              </a:rPr>
              <a:t>robot = </a:t>
            </a:r>
            <a:r>
              <a:rPr lang="en-US" sz="1400" b="0" dirty="0" err="1">
                <a:solidFill>
                  <a:srgbClr val="CACACA"/>
                </a:solidFill>
                <a:latin typeface="Menlo-Regular" panose="020B0609030804020204" pitchFamily="49" charset="0"/>
              </a:rPr>
              <a:t>DriveBase</a:t>
            </a:r>
            <a:r>
              <a:rPr lang="en-US" sz="1400" b="0" dirty="0">
                <a:solidFill>
                  <a:srgbClr val="CACACA"/>
                </a:solidFill>
                <a:latin typeface="Menlo-Regular" panose="020B0609030804020204" pitchFamily="49" charset="0"/>
              </a:rPr>
              <a:t>(</a:t>
            </a:r>
            <a:r>
              <a:rPr lang="en-US" sz="1400" b="0" dirty="0" err="1">
                <a:solidFill>
                  <a:srgbClr val="CACACA"/>
                </a:solidFill>
                <a:latin typeface="Menlo-Regular" panose="020B0609030804020204" pitchFamily="49" charset="0"/>
              </a:rPr>
              <a:t>left_motor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right_motor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wheel_diameter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axle_track</a:t>
            </a:r>
            <a:r>
              <a:rPr lang="en-US" sz="1400" b="0" dirty="0">
                <a:solidFill>
                  <a:srgbClr val="CACACA"/>
                </a:solidFill>
                <a:latin typeface="Menlo-Regular" panose="020B0609030804020204" pitchFamily="49" charset="0"/>
              </a:rPr>
              <a:t>)</a:t>
            </a:r>
          </a:p>
          <a:p>
            <a:r>
              <a:rPr lang="en-US" sz="2600" b="0" dirty="0">
                <a:solidFill>
                  <a:srgbClr val="598A43"/>
                </a:solidFill>
                <a:latin typeface="Menlo-Regular" panose="020B0609030804020204" pitchFamily="49" charset="0"/>
              </a:rPr>
              <a:t># This drives straight at 500 mm/sec for 3 seconds</a:t>
            </a:r>
            <a:br>
              <a:rPr lang="en-US" sz="2600" b="0" dirty="0">
                <a:solidFill>
                  <a:srgbClr val="598A43"/>
                </a:solidFill>
                <a:latin typeface="Menlo-Regular" panose="020B0609030804020204" pitchFamily="49" charset="0"/>
              </a:rPr>
            </a:br>
            <a:r>
              <a:rPr lang="en-US" sz="2600" b="0" dirty="0" err="1">
                <a:solidFill>
                  <a:srgbClr val="CACACA"/>
                </a:solidFill>
                <a:latin typeface="Menlo-Regular" panose="020B0609030804020204" pitchFamily="49" charset="0"/>
              </a:rPr>
              <a:t>robot.drive_time</a:t>
            </a:r>
            <a:r>
              <a:rPr lang="en-US" sz="2600" b="0" dirty="0">
                <a:solidFill>
                  <a:srgbClr val="CACACA"/>
                </a:solidFill>
                <a:latin typeface="Menlo-Regular" panose="020B0609030804020204" pitchFamily="49" charset="0"/>
              </a:rPr>
              <a:t>(</a:t>
            </a:r>
            <a:r>
              <a:rPr lang="en-US" sz="2600" b="0" dirty="0">
                <a:solidFill>
                  <a:srgbClr val="A7C598"/>
                </a:solidFill>
                <a:latin typeface="Menlo-Regular" panose="020B0609030804020204" pitchFamily="49" charset="0"/>
              </a:rPr>
              <a:t>500</a:t>
            </a:r>
            <a:r>
              <a:rPr lang="en-US" sz="2600" b="0" dirty="0">
                <a:solidFill>
                  <a:srgbClr val="CACACA"/>
                </a:solidFill>
                <a:latin typeface="Menlo-Regular" panose="020B0609030804020204" pitchFamily="49" charset="0"/>
              </a:rPr>
              <a:t>, </a:t>
            </a:r>
            <a:r>
              <a:rPr lang="en-US" sz="2600" b="0" dirty="0">
                <a:solidFill>
                  <a:srgbClr val="A7C598"/>
                </a:solidFill>
                <a:latin typeface="Menlo-Regular" panose="020B0609030804020204" pitchFamily="49" charset="0"/>
              </a:rPr>
              <a:t>0</a:t>
            </a:r>
            <a:r>
              <a:rPr lang="en-US" sz="2600" b="0" dirty="0">
                <a:solidFill>
                  <a:srgbClr val="CACACA"/>
                </a:solidFill>
                <a:latin typeface="Menlo-Regular" panose="020B0609030804020204" pitchFamily="49" charset="0"/>
              </a:rPr>
              <a:t>, </a:t>
            </a:r>
            <a:r>
              <a:rPr lang="en-US" sz="2600" b="0" dirty="0">
                <a:solidFill>
                  <a:srgbClr val="A7C598"/>
                </a:solidFill>
                <a:latin typeface="Menlo-Regular" panose="020B0609030804020204" pitchFamily="49" charset="0"/>
              </a:rPr>
              <a:t>3000</a:t>
            </a:r>
            <a:r>
              <a:rPr lang="en-US" sz="2600" b="0" dirty="0">
                <a:solidFill>
                  <a:srgbClr val="CACACA"/>
                </a:solidFill>
                <a:latin typeface="Menlo-Regular" panose="020B0609030804020204" pitchFamily="49" charset="0"/>
              </a:rPr>
              <a:t>) </a:t>
            </a:r>
          </a:p>
          <a:p>
            <a:r>
              <a:rPr lang="en-US" sz="2600" b="0" dirty="0">
                <a:solidFill>
                  <a:srgbClr val="598A43"/>
                </a:solidFill>
                <a:latin typeface="Menlo-Regular" panose="020B0609030804020204" pitchFamily="49" charset="0"/>
              </a:rPr>
              <a:t># This stops the motor and brakes for accuracy</a:t>
            </a:r>
            <a:br>
              <a:rPr lang="en-US" sz="2600" b="0" dirty="0">
                <a:solidFill>
                  <a:srgbClr val="598A43"/>
                </a:solidFill>
                <a:latin typeface="Menlo-Regular" panose="020B0609030804020204" pitchFamily="49" charset="0"/>
              </a:rPr>
            </a:br>
            <a:r>
              <a:rPr lang="en-US" sz="2600" b="0" dirty="0" err="1">
                <a:solidFill>
                  <a:srgbClr val="CACACA"/>
                </a:solidFill>
                <a:latin typeface="Menlo-Regular" panose="020B0609030804020204" pitchFamily="49" charset="0"/>
              </a:rPr>
              <a:t>robot.stop</a:t>
            </a:r>
            <a:r>
              <a:rPr lang="en-US" sz="2600" b="0" dirty="0">
                <a:solidFill>
                  <a:srgbClr val="CACACA"/>
                </a:solidFill>
                <a:latin typeface="Menlo-Regular" panose="020B0609030804020204" pitchFamily="49" charset="0"/>
              </a:rPr>
              <a:t>(</a:t>
            </a:r>
            <a:r>
              <a:rPr lang="en-US" sz="2600" b="0" dirty="0" err="1">
                <a:solidFill>
                  <a:srgbClr val="CACACA"/>
                </a:solidFill>
                <a:latin typeface="Menlo-Regular" panose="020B0609030804020204" pitchFamily="49" charset="0"/>
              </a:rPr>
              <a:t>Stop.BRAKE</a:t>
            </a:r>
            <a:r>
              <a:rPr lang="en-US" sz="2600" b="0" dirty="0">
                <a:solidFill>
                  <a:srgbClr val="CACACA"/>
                </a:solidFill>
                <a:latin typeface="Menlo-Regular" panose="020B0609030804020204" pitchFamily="49" charset="0"/>
              </a:rPr>
              <a:t>)</a:t>
            </a:r>
            <a:endParaRPr lang="en-US" sz="2600" b="0" dirty="0"/>
          </a:p>
        </p:txBody>
      </p:sp>
      <p:sp>
        <p:nvSpPr>
          <p:cNvPr id="8" name="Slide Number Placeholder 7"/>
          <p:cNvSpPr>
            <a:spLocks noGrp="1"/>
          </p:cNvSpPr>
          <p:nvPr>
            <p:ph type="sldNum" sz="quarter" idx="12"/>
          </p:nvPr>
        </p:nvSpPr>
        <p:spPr/>
        <p:txBody>
          <a:bodyPr/>
          <a:lstStyle/>
          <a:p>
            <a:fld id="{4DBC7FC8-25FB-FC45-8177-2B991DA6778C}" type="slidenum">
              <a:rPr lang="en-US" smtClean="0"/>
              <a:t>10</a:t>
            </a:fld>
            <a:endParaRPr lang="en-US"/>
          </a:p>
        </p:txBody>
      </p:sp>
      <p:sp>
        <p:nvSpPr>
          <p:cNvPr id="15" name="Oval 14">
            <a:extLst>
              <a:ext uri="{FF2B5EF4-FFF2-40B4-BE49-F238E27FC236}">
                <a16:creationId xmlns:a16="http://schemas.microsoft.com/office/drawing/2014/main" id="{A10F7114-13BD-054A-997D-1A6FB715AB0E}"/>
              </a:ext>
            </a:extLst>
          </p:cNvPr>
          <p:cNvSpPr/>
          <p:nvPr/>
        </p:nvSpPr>
        <p:spPr>
          <a:xfrm>
            <a:off x="354669" y="3883118"/>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F8347076-7DFA-AC41-8405-224FC3DA5054}"/>
              </a:ext>
            </a:extLst>
          </p:cNvPr>
          <p:cNvSpPr/>
          <p:nvPr/>
        </p:nvSpPr>
        <p:spPr>
          <a:xfrm>
            <a:off x="141515" y="2448033"/>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Left Brace 17">
            <a:extLst>
              <a:ext uri="{FF2B5EF4-FFF2-40B4-BE49-F238E27FC236}">
                <a16:creationId xmlns:a16="http://schemas.microsoft.com/office/drawing/2014/main" id="{55972168-F8E1-6944-83C3-C4C045D32BCF}"/>
              </a:ext>
            </a:extLst>
          </p:cNvPr>
          <p:cNvSpPr/>
          <p:nvPr/>
        </p:nvSpPr>
        <p:spPr>
          <a:xfrm>
            <a:off x="510655" y="1529655"/>
            <a:ext cx="311972" cy="201098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8CACEA99-530D-9E43-802D-892D6E588E23}"/>
              </a:ext>
            </a:extLst>
          </p:cNvPr>
          <p:cNvSpPr/>
          <p:nvPr/>
        </p:nvSpPr>
        <p:spPr>
          <a:xfrm>
            <a:off x="354669" y="4457287"/>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TextBox 19">
            <a:extLst>
              <a:ext uri="{FF2B5EF4-FFF2-40B4-BE49-F238E27FC236}">
                <a16:creationId xmlns:a16="http://schemas.microsoft.com/office/drawing/2014/main" id="{537F492D-1FC8-354A-81C8-9978070AE69A}"/>
              </a:ext>
            </a:extLst>
          </p:cNvPr>
          <p:cNvSpPr txBox="1"/>
          <p:nvPr/>
        </p:nvSpPr>
        <p:spPr>
          <a:xfrm>
            <a:off x="510655" y="5116543"/>
            <a:ext cx="7724865" cy="1200329"/>
          </a:xfrm>
          <a:prstGeom prst="rect">
            <a:avLst/>
          </a:prstGeom>
          <a:noFill/>
        </p:spPr>
        <p:txBody>
          <a:bodyPr wrap="square" rtlCol="0">
            <a:spAutoFit/>
          </a:bodyPr>
          <a:lstStyle/>
          <a:p>
            <a:pPr marL="342900" indent="-342900">
              <a:buAutoNum type="arabicParenR"/>
            </a:pPr>
            <a:r>
              <a:rPr lang="ro-RO" dirty="0"/>
              <a:t>Deasupra se află de fapt un cod cadru pentru ce am descris anterior. Este necesar pentru a seta programul.</a:t>
            </a:r>
          </a:p>
          <a:p>
            <a:r>
              <a:rPr lang="en-US" dirty="0"/>
              <a:t>2) </a:t>
            </a:r>
            <a:r>
              <a:rPr lang="ro-RO" dirty="0"/>
              <a:t>Motorul pornește pentru </a:t>
            </a:r>
            <a:r>
              <a:rPr lang="en-US" dirty="0"/>
              <a:t>3 second</a:t>
            </a:r>
            <a:r>
              <a:rPr lang="ro-RO" dirty="0"/>
              <a:t>e la 500</a:t>
            </a:r>
            <a:r>
              <a:rPr lang="en-US" dirty="0"/>
              <a:t>mm/sec</a:t>
            </a:r>
          </a:p>
          <a:p>
            <a:r>
              <a:rPr lang="en-US" dirty="0"/>
              <a:t>3) </a:t>
            </a:r>
            <a:r>
              <a:rPr lang="ro-RO" dirty="0"/>
              <a:t>Oprește robotul și frânează.</a:t>
            </a:r>
            <a:endParaRPr lang="en-US" dirty="0"/>
          </a:p>
        </p:txBody>
      </p:sp>
      <p:sp>
        <p:nvSpPr>
          <p:cNvPr id="3" name="Footer Placeholder 2">
            <a:extLst>
              <a:ext uri="{FF2B5EF4-FFF2-40B4-BE49-F238E27FC236}">
                <a16:creationId xmlns:a16="http://schemas.microsoft.com/office/drawing/2014/main" id="{FC364275-B0DF-5B49-909A-7F3EB77ABEA9}"/>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211574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183-D15D-A94A-BAA7-CC02D5C4282B}"/>
              </a:ext>
            </a:extLst>
          </p:cNvPr>
          <p:cNvSpPr>
            <a:spLocks noGrp="1"/>
          </p:cNvSpPr>
          <p:nvPr>
            <p:ph type="title"/>
          </p:nvPr>
        </p:nvSpPr>
        <p:spPr/>
        <p:txBody>
          <a:bodyPr/>
          <a:lstStyle/>
          <a:p>
            <a:r>
              <a:rPr lang="ro-RO" dirty="0"/>
              <a:t>Cum să mergem o anumită distanță</a:t>
            </a:r>
            <a:r>
              <a:rPr lang="en-US" dirty="0"/>
              <a:t>?</a:t>
            </a:r>
          </a:p>
        </p:txBody>
      </p:sp>
      <p:sp>
        <p:nvSpPr>
          <p:cNvPr id="5" name="Content Placeholder 4">
            <a:extLst>
              <a:ext uri="{FF2B5EF4-FFF2-40B4-BE49-F238E27FC236}">
                <a16:creationId xmlns:a16="http://schemas.microsoft.com/office/drawing/2014/main" id="{12892893-7823-264F-8906-C071EE2D9693}"/>
              </a:ext>
            </a:extLst>
          </p:cNvPr>
          <p:cNvSpPr>
            <a:spLocks noGrp="1"/>
          </p:cNvSpPr>
          <p:nvPr>
            <p:ph sz="half" idx="1"/>
          </p:nvPr>
        </p:nvSpPr>
        <p:spPr>
          <a:xfrm>
            <a:off x="549984" y="1327972"/>
            <a:ext cx="7927042" cy="1216791"/>
          </a:xfrm>
          <a:solidFill>
            <a:schemeClr val="tx1"/>
          </a:solidFill>
        </p:spPr>
        <p:txBody>
          <a:bodyPr>
            <a:normAutofit fontScale="55000" lnSpcReduction="20000"/>
          </a:bodyPr>
          <a:lstStyle/>
          <a:p>
            <a:r>
              <a:rPr lang="en-US" b="0" dirty="0">
                <a:solidFill>
                  <a:srgbClr val="6A9955"/>
                </a:solidFill>
                <a:latin typeface="Menlo" panose="020B0609030804020204" pitchFamily="49" charset="0"/>
              </a:rPr>
              <a:t># this will reset the rotation sensor on the left motor</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left_motor.reset_angle</a:t>
            </a:r>
            <a:r>
              <a:rPr lang="en-US" b="0" dirty="0">
                <a:solidFill>
                  <a:srgbClr val="D4D4D4"/>
                </a:solidFill>
                <a:latin typeface="Menlo" panose="020B0609030804020204" pitchFamily="49" charset="0"/>
              </a:rPr>
              <a:t>(0)</a:t>
            </a:r>
          </a:p>
          <a:p>
            <a:r>
              <a:rPr lang="en-US" b="0" dirty="0">
                <a:solidFill>
                  <a:srgbClr val="6A9955"/>
                </a:solidFill>
                <a:latin typeface="Menlo" panose="020B0609030804020204" pitchFamily="49" charset="0"/>
              </a:rPr>
              <a:t># this command reads the left motor’s rotation sensor</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left_motor.angle</a:t>
            </a:r>
            <a:r>
              <a:rPr lang="en-US" b="0" dirty="0">
                <a:solidFill>
                  <a:srgbClr val="D4D4D4"/>
                </a:solidFill>
                <a:latin typeface="Menlo" panose="020B0609030804020204" pitchFamily="49" charset="0"/>
              </a:rPr>
              <a:t>()</a:t>
            </a:r>
          </a:p>
        </p:txBody>
      </p:sp>
      <p:sp>
        <p:nvSpPr>
          <p:cNvPr id="6" name="Content Placeholder 5">
            <a:extLst>
              <a:ext uri="{FF2B5EF4-FFF2-40B4-BE49-F238E27FC236}">
                <a16:creationId xmlns:a16="http://schemas.microsoft.com/office/drawing/2014/main" id="{6195C1B7-C995-A847-9A1F-0C50E1433CCF}"/>
              </a:ext>
            </a:extLst>
          </p:cNvPr>
          <p:cNvSpPr>
            <a:spLocks noGrp="1"/>
          </p:cNvSpPr>
          <p:nvPr>
            <p:ph sz="half" idx="2"/>
          </p:nvPr>
        </p:nvSpPr>
        <p:spPr>
          <a:xfrm>
            <a:off x="549985" y="2699572"/>
            <a:ext cx="7927041" cy="3658534"/>
          </a:xfrm>
        </p:spPr>
        <p:txBody>
          <a:bodyPr>
            <a:noAutofit/>
          </a:bodyPr>
          <a:lstStyle/>
          <a:p>
            <a:r>
              <a:rPr lang="en-US" sz="2000" b="0" dirty="0" err="1"/>
              <a:t>drive_time</a:t>
            </a:r>
            <a:r>
              <a:rPr lang="en-US" sz="2000" b="0" dirty="0"/>
              <a:t>() </a:t>
            </a:r>
            <a:r>
              <a:rPr lang="ro-RO" sz="2000" b="0" dirty="0"/>
              <a:t>va opri mișcarea după ce trece perioada de timp specificată. Poți folosi timpul și viteza (î</a:t>
            </a:r>
            <a:r>
              <a:rPr lang="en-US" sz="2000" b="0" dirty="0"/>
              <a:t>n mm/sec) </a:t>
            </a:r>
            <a:r>
              <a:rPr lang="ro-RO" sz="2000" b="0" dirty="0"/>
              <a:t>pentru a estima distanța parcursă.</a:t>
            </a:r>
            <a:r>
              <a:rPr lang="en-US" sz="2000" b="0" dirty="0"/>
              <a:t> </a:t>
            </a:r>
          </a:p>
          <a:p>
            <a:r>
              <a:rPr lang="ro-RO" sz="2000" b="0" dirty="0"/>
              <a:t>Dacă îți dorești ca motorul să se rotească un anumit număr de grade, va fi nevoie să citești senzorul de rotație și să folosești comenzi suplimentare python pentru asta. </a:t>
            </a:r>
            <a:endParaRPr lang="en-US" sz="2000" b="0" dirty="0"/>
          </a:p>
        </p:txBody>
      </p:sp>
      <p:sp>
        <p:nvSpPr>
          <p:cNvPr id="4" name="Slide Number Placeholder 3">
            <a:extLst>
              <a:ext uri="{FF2B5EF4-FFF2-40B4-BE49-F238E27FC236}">
                <a16:creationId xmlns:a16="http://schemas.microsoft.com/office/drawing/2014/main" id="{A966BF5E-28E5-3440-9CEE-ACEC93040FAA}"/>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3" name="Footer Placeholder 2">
            <a:extLst>
              <a:ext uri="{FF2B5EF4-FFF2-40B4-BE49-F238E27FC236}">
                <a16:creationId xmlns:a16="http://schemas.microsoft.com/office/drawing/2014/main" id="{46975B18-E3EE-3F4A-B12E-6B2E90A8F29D}"/>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45785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provocarea</a:t>
            </a:r>
            <a:r>
              <a:rPr lang="en-US" dirty="0"/>
              <a:t> 2: </a:t>
            </a:r>
            <a:r>
              <a:rPr lang="ro-RO" dirty="0"/>
              <a:t>mergi înainte </a:t>
            </a:r>
            <a:r>
              <a:rPr lang="en-US" dirty="0"/>
              <a:t>(720 </a:t>
            </a:r>
            <a:r>
              <a:rPr lang="ro-RO" dirty="0"/>
              <a:t>de grade</a:t>
            </a:r>
            <a:r>
              <a:rPr lang="en-US" dirty="0"/>
              <a:t>)</a:t>
            </a:r>
          </a:p>
        </p:txBody>
      </p:sp>
      <p:sp>
        <p:nvSpPr>
          <p:cNvPr id="3" name="TextBox 2"/>
          <p:cNvSpPr txBox="1"/>
          <p:nvPr/>
        </p:nvSpPr>
        <p:spPr>
          <a:xfrm>
            <a:off x="5115615" y="1614650"/>
            <a:ext cx="3540450" cy="3416320"/>
          </a:xfrm>
          <a:prstGeom prst="rect">
            <a:avLst/>
          </a:prstGeom>
          <a:noFill/>
        </p:spPr>
        <p:txBody>
          <a:bodyPr wrap="square" rtlCol="0">
            <a:spAutoFit/>
          </a:bodyPr>
          <a:lstStyle/>
          <a:p>
            <a:r>
              <a:rPr lang="ro-RO" dirty="0"/>
              <a:t>Ținta este să scriem un program python, care să facă robotul să meargă înainte pentru </a:t>
            </a:r>
            <a:r>
              <a:rPr lang="en-US" dirty="0"/>
              <a:t>720</a:t>
            </a:r>
            <a:r>
              <a:rPr lang="ro-RO" dirty="0"/>
              <a:t> de grade înainte și se va opri cu precizie. </a:t>
            </a:r>
            <a:endParaRPr lang="en-US" dirty="0"/>
          </a:p>
          <a:p>
            <a:endParaRPr lang="en-US" dirty="0"/>
          </a:p>
          <a:p>
            <a:r>
              <a:rPr lang="ro-RO" dirty="0"/>
              <a:t>Această comandă este similară cu </a:t>
            </a:r>
            <a:r>
              <a:rPr lang="en-US" dirty="0"/>
              <a:t>block</a:t>
            </a:r>
            <a:r>
              <a:rPr lang="ro-RO" dirty="0"/>
              <a:t>-ul verde din stânga</a:t>
            </a:r>
            <a:r>
              <a:rPr lang="en-US" dirty="0"/>
              <a:t>.</a:t>
            </a:r>
            <a:r>
              <a:rPr lang="ro-RO" dirty="0"/>
              <a:t> Observă puterea block-ului verde</a:t>
            </a:r>
            <a:r>
              <a:rPr lang="en-US" dirty="0"/>
              <a:t> </a:t>
            </a:r>
            <a:r>
              <a:rPr lang="ro-RO" dirty="0"/>
              <a:t>nu este în </a:t>
            </a:r>
            <a:r>
              <a:rPr lang="en-US" dirty="0"/>
              <a:t>mm/sec </a:t>
            </a:r>
            <a:r>
              <a:rPr lang="ro-RO" dirty="0"/>
              <a:t>ci în *10 grade/sec,</a:t>
            </a:r>
            <a:r>
              <a:rPr lang="en-US" dirty="0"/>
              <a:t> 50 p</a:t>
            </a:r>
            <a:r>
              <a:rPr lang="ro-RO" dirty="0"/>
              <a:t>utere este 5</a:t>
            </a:r>
            <a:r>
              <a:rPr lang="en-US" dirty="0"/>
              <a:t>00 </a:t>
            </a:r>
            <a:r>
              <a:rPr lang="ro-RO" dirty="0"/>
              <a:t>grade</a:t>
            </a:r>
            <a:r>
              <a:rPr lang="en-US" dirty="0"/>
              <a:t>/sec</a:t>
            </a:r>
            <a:r>
              <a:rPr lang="ro-RO" dirty="0"/>
              <a:t>undă</a:t>
            </a:r>
            <a:r>
              <a:rPr lang="en-US" dirty="0"/>
              <a:t>.</a:t>
            </a:r>
          </a:p>
        </p:txBody>
      </p:sp>
      <p:pic>
        <p:nvPicPr>
          <p:cNvPr id="11" name="Picture 10" descr="Screen Shot 2014-08-07 at 10.59.55 A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03712" y="1806552"/>
            <a:ext cx="1322170" cy="1165162"/>
          </a:xfrm>
          <a:prstGeom prst="rect">
            <a:avLst/>
          </a:prstGeom>
        </p:spPr>
      </p:pic>
      <p:sp>
        <p:nvSpPr>
          <p:cNvPr id="12" name="Oval 11"/>
          <p:cNvSpPr/>
          <p:nvPr/>
        </p:nvSpPr>
        <p:spPr>
          <a:xfrm>
            <a:off x="416315" y="2416207"/>
            <a:ext cx="1496964" cy="364372"/>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cxnSpLocks/>
          </p:cNvCxnSpPr>
          <p:nvPr/>
        </p:nvCxnSpPr>
        <p:spPr>
          <a:xfrm>
            <a:off x="1746356" y="2580858"/>
            <a:ext cx="661952" cy="19972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4DBC7FC8-25FB-FC45-8177-2B991DA6778C}" type="slidenum">
              <a:rPr lang="en-US" smtClean="0"/>
              <a:t>12</a:t>
            </a:fld>
            <a:endParaRPr lang="en-US"/>
          </a:p>
        </p:txBody>
      </p:sp>
      <p:sp>
        <p:nvSpPr>
          <p:cNvPr id="4" name="Footer Placeholder 3">
            <a:extLst>
              <a:ext uri="{FF2B5EF4-FFF2-40B4-BE49-F238E27FC236}">
                <a16:creationId xmlns:a16="http://schemas.microsoft.com/office/drawing/2014/main" id="{8AB6986C-BBC9-EF4E-BA02-B16AC3C50BFE}"/>
              </a:ext>
            </a:extLst>
          </p:cNvPr>
          <p:cNvSpPr>
            <a:spLocks noGrp="1"/>
          </p:cNvSpPr>
          <p:nvPr>
            <p:ph type="ftr" sz="quarter" idx="11"/>
          </p:nvPr>
        </p:nvSpPr>
        <p:spPr/>
        <p:txBody>
          <a:bodyPr/>
          <a:lstStyle/>
          <a:p>
            <a:r>
              <a:rPr lang="en-US"/>
              <a:t>© EV3Tutorials.com, 2019, (Last edit: 5/25/2019)</a:t>
            </a:r>
          </a:p>
        </p:txBody>
      </p:sp>
      <p:pic>
        <p:nvPicPr>
          <p:cNvPr id="9" name="Picture 8">
            <a:extLst>
              <a:ext uri="{FF2B5EF4-FFF2-40B4-BE49-F238E27FC236}">
                <a16:creationId xmlns:a16="http://schemas.microsoft.com/office/drawing/2014/main" id="{A57F867F-8667-1B4E-A393-D26623E3C4EF}"/>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08308" y="1697316"/>
            <a:ext cx="2619910" cy="1358900"/>
          </a:xfrm>
          <a:prstGeom prst="rect">
            <a:avLst/>
          </a:prstGeom>
        </p:spPr>
      </p:pic>
      <p:sp>
        <p:nvSpPr>
          <p:cNvPr id="13" name="Rectangle 12"/>
          <p:cNvSpPr/>
          <p:nvPr/>
        </p:nvSpPr>
        <p:spPr>
          <a:xfrm>
            <a:off x="3896870" y="2484151"/>
            <a:ext cx="380662" cy="55848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0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501" y="13606"/>
            <a:ext cx="8245475" cy="1371600"/>
          </a:xfrm>
        </p:spPr>
        <p:txBody>
          <a:bodyPr>
            <a:normAutofit/>
          </a:bodyPr>
          <a:lstStyle/>
          <a:p>
            <a:r>
              <a:rPr lang="ro-RO" dirty="0"/>
              <a:t>Provocarea</a:t>
            </a:r>
            <a:r>
              <a:rPr lang="en-US" dirty="0"/>
              <a:t> 2 SOLU</a:t>
            </a:r>
            <a:r>
              <a:rPr lang="ro-RO" dirty="0"/>
              <a:t>ția</a:t>
            </a:r>
            <a:r>
              <a:rPr lang="en-US" dirty="0"/>
              <a:t>: </a:t>
            </a:r>
            <a:r>
              <a:rPr lang="ro-RO" dirty="0"/>
              <a:t>Mergi înainte</a:t>
            </a:r>
            <a:r>
              <a:rPr lang="en-US" dirty="0"/>
              <a:t> (720 De</a:t>
            </a:r>
            <a:r>
              <a:rPr lang="ro-RO" dirty="0"/>
              <a:t> </a:t>
            </a:r>
            <a:r>
              <a:rPr lang="en-US" dirty="0"/>
              <a:t>gr</a:t>
            </a:r>
            <a:r>
              <a:rPr lang="ro-RO" dirty="0"/>
              <a:t>ade</a:t>
            </a:r>
            <a:r>
              <a:rPr lang="en-US" dirty="0"/>
              <a:t>)</a:t>
            </a:r>
          </a:p>
        </p:txBody>
      </p:sp>
      <p:sp>
        <p:nvSpPr>
          <p:cNvPr id="4" name="Content Placeholder 3">
            <a:extLst>
              <a:ext uri="{FF2B5EF4-FFF2-40B4-BE49-F238E27FC236}">
                <a16:creationId xmlns:a16="http://schemas.microsoft.com/office/drawing/2014/main" id="{9B7A60BC-E4DC-1C44-AB27-D4A7F698903E}"/>
              </a:ext>
            </a:extLst>
          </p:cNvPr>
          <p:cNvSpPr>
            <a:spLocks noGrp="1"/>
          </p:cNvSpPr>
          <p:nvPr>
            <p:ph idx="1"/>
          </p:nvPr>
        </p:nvSpPr>
        <p:spPr>
          <a:xfrm>
            <a:off x="773330" y="1251516"/>
            <a:ext cx="8016002" cy="3386559"/>
          </a:xfrm>
          <a:solidFill>
            <a:schemeClr val="tx1"/>
          </a:solidFill>
        </p:spPr>
        <p:txBody>
          <a:bodyPr>
            <a:normAutofit fontScale="85000" lnSpcReduction="20000"/>
          </a:bodyPr>
          <a:lstStyle/>
          <a:p>
            <a:r>
              <a:rPr lang="en-US" sz="900" b="0" dirty="0">
                <a:solidFill>
                  <a:srgbClr val="598A43"/>
                </a:solidFill>
                <a:latin typeface="Menlo-Regular" panose="020B0609030804020204" pitchFamily="49" charset="0"/>
              </a:rPr>
              <a:t>#!/</a:t>
            </a:r>
            <a:r>
              <a:rPr lang="en-US" sz="900" b="0" dirty="0" err="1">
                <a:solidFill>
                  <a:srgbClr val="598A43"/>
                </a:solidFill>
                <a:latin typeface="Menlo-Regular" panose="020B0609030804020204" pitchFamily="49" charset="0"/>
              </a:rPr>
              <a:t>usr</a:t>
            </a:r>
            <a:r>
              <a:rPr lang="en-US" sz="900" b="0" dirty="0">
                <a:solidFill>
                  <a:srgbClr val="598A43"/>
                </a:solidFill>
                <a:latin typeface="Menlo-Regular" panose="020B0609030804020204" pitchFamily="49" charset="0"/>
              </a:rPr>
              <a:t>/bin/env </a:t>
            </a:r>
            <a:r>
              <a:rPr lang="en-US" sz="900" b="0" dirty="0" err="1">
                <a:solidFill>
                  <a:srgbClr val="598A43"/>
                </a:solidFill>
                <a:latin typeface="Menlo-Regular" panose="020B0609030804020204" pitchFamily="49" charset="0"/>
              </a:rPr>
              <a:t>pybricks-micropython</a:t>
            </a:r>
            <a:br>
              <a:rPr lang="en-US" sz="900" b="0" dirty="0">
                <a:solidFill>
                  <a:srgbClr val="598A43"/>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ev3brick </a:t>
            </a:r>
            <a:r>
              <a:rPr lang="en-US" sz="900" b="0" dirty="0">
                <a:solidFill>
                  <a:srgbClr val="B76FB3"/>
                </a:solidFill>
                <a:latin typeface="Menlo-Regular" panose="020B0609030804020204" pitchFamily="49" charset="0"/>
              </a:rPr>
              <a:t>as</a:t>
            </a:r>
            <a:r>
              <a:rPr lang="en-US" sz="900" b="0" dirty="0">
                <a:solidFill>
                  <a:srgbClr val="CACACA"/>
                </a:solidFill>
                <a:latin typeface="Menlo-Regular" panose="020B0609030804020204" pitchFamily="49" charset="0"/>
              </a:rPr>
              <a:t> brick</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pybricks.ev3devices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Motor,TouchSensor,ColorSensor,InfraredSensor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UltrasonicSensor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GyroSensor</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pybricks.parameters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Port,Stop,Direction,Button,Color,SoundFile,ImageFile,Align</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pybricks.tools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a:solidFill>
                  <a:srgbClr val="D4D69A"/>
                </a:solidFill>
                <a:latin typeface="Menlo-Regular" panose="020B0609030804020204" pitchFamily="49" charset="0"/>
              </a:rPr>
              <a:t>print</a:t>
            </a:r>
            <a:r>
              <a:rPr lang="en-US" sz="900" b="0" dirty="0">
                <a:solidFill>
                  <a:srgbClr val="CACACA"/>
                </a:solidFill>
                <a:latin typeface="Menlo-Regular" panose="020B0609030804020204" pitchFamily="49" charset="0"/>
              </a:rPr>
              <a:t>, wait, </a:t>
            </a:r>
            <a:r>
              <a:rPr lang="en-US" sz="900" b="0" dirty="0" err="1">
                <a:solidFill>
                  <a:srgbClr val="CACACA"/>
                </a:solidFill>
                <a:latin typeface="Menlo-Regular" panose="020B0609030804020204" pitchFamily="49" charset="0"/>
              </a:rPr>
              <a:t>StopWatch</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pybricks.robotics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DriveBase</a:t>
            </a:r>
            <a:endParaRPr lang="en-US" sz="900" b="0" dirty="0">
              <a:solidFill>
                <a:srgbClr val="CACACA"/>
              </a:solidFill>
              <a:latin typeface="Menlo-Regular" panose="020B0609030804020204" pitchFamily="49" charset="0"/>
            </a:endParaRPr>
          </a:p>
          <a:p>
            <a:r>
              <a:rPr lang="en-US" sz="900" b="0" dirty="0">
                <a:solidFill>
                  <a:srgbClr val="598A43"/>
                </a:solidFill>
                <a:latin typeface="Menlo-Regular" panose="020B0609030804020204" pitchFamily="49" charset="0"/>
              </a:rPr>
              <a:t># Initialize two motors with default settings on Port B and Port C. </a:t>
            </a:r>
            <a:br>
              <a:rPr lang="en-US" sz="900" b="0" dirty="0">
                <a:solidFill>
                  <a:srgbClr val="598A43"/>
                </a:solidFill>
                <a:latin typeface="Menlo-Regular" panose="020B0609030804020204" pitchFamily="49" charset="0"/>
              </a:rPr>
            </a:br>
            <a:r>
              <a:rPr lang="en-US" sz="900" b="0" dirty="0" err="1">
                <a:solidFill>
                  <a:srgbClr val="CACACA"/>
                </a:solidFill>
                <a:latin typeface="Menlo-Regular" panose="020B0609030804020204" pitchFamily="49" charset="0"/>
              </a:rPr>
              <a:t>left_motor</a:t>
            </a:r>
            <a:r>
              <a:rPr lang="en-US" sz="900" b="0" dirty="0">
                <a:solidFill>
                  <a:srgbClr val="CACACA"/>
                </a:solidFill>
                <a:latin typeface="Menlo-Regular" panose="020B0609030804020204" pitchFamily="49" charset="0"/>
              </a:rPr>
              <a:t> = Motor(</a:t>
            </a:r>
            <a:r>
              <a:rPr lang="en-US" sz="900" b="0" dirty="0" err="1">
                <a:solidFill>
                  <a:srgbClr val="CACACA"/>
                </a:solidFill>
                <a:latin typeface="Menlo-Regular" panose="020B0609030804020204" pitchFamily="49" charset="0"/>
              </a:rPr>
              <a:t>Port.B</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err="1">
                <a:solidFill>
                  <a:srgbClr val="CACACA"/>
                </a:solidFill>
                <a:latin typeface="Menlo-Regular" panose="020B0609030804020204" pitchFamily="49" charset="0"/>
              </a:rPr>
              <a:t>right_motor</a:t>
            </a:r>
            <a:r>
              <a:rPr lang="en-US" sz="900" b="0" dirty="0">
                <a:solidFill>
                  <a:srgbClr val="CACACA"/>
                </a:solidFill>
                <a:latin typeface="Menlo-Regular" panose="020B0609030804020204" pitchFamily="49" charset="0"/>
              </a:rPr>
              <a:t> = Motor(</a:t>
            </a:r>
            <a:r>
              <a:rPr lang="en-US" sz="900" b="0" dirty="0" err="1">
                <a:solidFill>
                  <a:srgbClr val="CACACA"/>
                </a:solidFill>
                <a:latin typeface="Menlo-Regular" panose="020B0609030804020204" pitchFamily="49" charset="0"/>
              </a:rPr>
              <a:t>Port.C</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a:solidFill>
                  <a:srgbClr val="598A43"/>
                </a:solidFill>
                <a:latin typeface="Menlo-Regular" panose="020B0609030804020204" pitchFamily="49" charset="0"/>
              </a:rPr>
              <a:t># setup wheel diameter and </a:t>
            </a:r>
            <a:r>
              <a:rPr lang="en-US" sz="900" b="0" dirty="0" err="1">
                <a:solidFill>
                  <a:srgbClr val="598A43"/>
                </a:solidFill>
                <a:latin typeface="Menlo-Regular" panose="020B0609030804020204" pitchFamily="49" charset="0"/>
              </a:rPr>
              <a:t>axle_track</a:t>
            </a:r>
            <a:br>
              <a:rPr lang="en-US" sz="900" b="0" dirty="0">
                <a:solidFill>
                  <a:srgbClr val="598A43"/>
                </a:solidFill>
                <a:latin typeface="Menlo-Regular" panose="020B0609030804020204" pitchFamily="49" charset="0"/>
              </a:rPr>
            </a:br>
            <a:r>
              <a:rPr lang="en-US" sz="900" b="0" dirty="0" err="1">
                <a:solidFill>
                  <a:srgbClr val="CACACA"/>
                </a:solidFill>
                <a:latin typeface="Menlo-Regular" panose="020B0609030804020204" pitchFamily="49" charset="0"/>
              </a:rPr>
              <a:t>wheel_diameter</a:t>
            </a:r>
            <a:r>
              <a:rPr lang="en-US" sz="900" b="0" dirty="0">
                <a:solidFill>
                  <a:srgbClr val="CACACA"/>
                </a:solidFill>
                <a:latin typeface="Menlo-Regular" panose="020B0609030804020204" pitchFamily="49" charset="0"/>
              </a:rPr>
              <a:t> = </a:t>
            </a:r>
            <a:r>
              <a:rPr lang="en-US" sz="900" b="0" dirty="0">
                <a:solidFill>
                  <a:srgbClr val="A7C598"/>
                </a:solidFill>
                <a:latin typeface="Menlo-Regular" panose="020B0609030804020204" pitchFamily="49" charset="0"/>
              </a:rPr>
              <a:t>56</a:t>
            </a:r>
            <a:br>
              <a:rPr lang="en-US" sz="900" b="0" dirty="0">
                <a:solidFill>
                  <a:srgbClr val="A7C598"/>
                </a:solidFill>
                <a:latin typeface="Menlo-Regular" panose="020B0609030804020204" pitchFamily="49" charset="0"/>
              </a:rPr>
            </a:br>
            <a:r>
              <a:rPr lang="en-US" sz="900" b="0" dirty="0" err="1">
                <a:solidFill>
                  <a:srgbClr val="CACACA"/>
                </a:solidFill>
                <a:latin typeface="Menlo-Regular" panose="020B0609030804020204" pitchFamily="49" charset="0"/>
              </a:rPr>
              <a:t>axle_track</a:t>
            </a:r>
            <a:r>
              <a:rPr lang="en-US" sz="900" b="0" dirty="0">
                <a:solidFill>
                  <a:srgbClr val="CACACA"/>
                </a:solidFill>
                <a:latin typeface="Menlo-Regular" panose="020B0609030804020204" pitchFamily="49" charset="0"/>
              </a:rPr>
              <a:t> = </a:t>
            </a:r>
            <a:r>
              <a:rPr lang="en-US" sz="900" b="0" dirty="0">
                <a:solidFill>
                  <a:srgbClr val="A7C598"/>
                </a:solidFill>
                <a:latin typeface="Menlo-Regular" panose="020B0609030804020204" pitchFamily="49" charset="0"/>
              </a:rPr>
              <a:t>114</a:t>
            </a:r>
          </a:p>
          <a:p>
            <a:r>
              <a:rPr lang="en-US" sz="900" b="0" dirty="0">
                <a:solidFill>
                  <a:srgbClr val="598A43"/>
                </a:solidFill>
                <a:latin typeface="Menlo-Regular" panose="020B0609030804020204" pitchFamily="49" charset="0"/>
              </a:rPr>
              <a:t># setup </a:t>
            </a:r>
            <a:r>
              <a:rPr lang="en-US" sz="900" b="0" dirty="0" err="1">
                <a:solidFill>
                  <a:srgbClr val="598A43"/>
                </a:solidFill>
                <a:latin typeface="Menlo-Regular" panose="020B0609030804020204" pitchFamily="49" charset="0"/>
              </a:rPr>
              <a:t>DriveBase</a:t>
            </a:r>
            <a:r>
              <a:rPr lang="en-US" sz="900" b="0" dirty="0">
                <a:solidFill>
                  <a:srgbClr val="598A43"/>
                </a:solidFill>
                <a:latin typeface="Menlo-Regular" panose="020B0609030804020204" pitchFamily="49" charset="0"/>
              </a:rPr>
              <a:t> </a:t>
            </a:r>
            <a:br>
              <a:rPr lang="en-US" sz="900" b="0" dirty="0">
                <a:solidFill>
                  <a:srgbClr val="598A43"/>
                </a:solidFill>
                <a:latin typeface="Menlo-Regular" panose="020B0609030804020204" pitchFamily="49" charset="0"/>
              </a:rPr>
            </a:br>
            <a:r>
              <a:rPr lang="en-US" sz="900" b="0" dirty="0">
                <a:solidFill>
                  <a:srgbClr val="CACACA"/>
                </a:solidFill>
                <a:latin typeface="Menlo-Regular" panose="020B0609030804020204" pitchFamily="49" charset="0"/>
              </a:rPr>
              <a:t>robot = </a:t>
            </a:r>
            <a:r>
              <a:rPr lang="en-US" sz="900" b="0" dirty="0" err="1">
                <a:solidFill>
                  <a:srgbClr val="CACACA"/>
                </a:solidFill>
                <a:latin typeface="Menlo-Regular" panose="020B0609030804020204" pitchFamily="49" charset="0"/>
              </a:rPr>
              <a:t>DriveBase</a:t>
            </a:r>
            <a:r>
              <a:rPr lang="en-US" sz="900" b="0" dirty="0">
                <a:solidFill>
                  <a:srgbClr val="CACACA"/>
                </a:solidFill>
                <a:latin typeface="Menlo-Regular" panose="020B0609030804020204" pitchFamily="49" charset="0"/>
              </a:rPr>
              <a:t>(</a:t>
            </a:r>
            <a:r>
              <a:rPr lang="en-US" sz="900" b="0" dirty="0" err="1">
                <a:solidFill>
                  <a:srgbClr val="CACACA"/>
                </a:solidFill>
                <a:latin typeface="Menlo-Regular" panose="020B0609030804020204" pitchFamily="49" charset="0"/>
              </a:rPr>
              <a:t>left_motor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right_motor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wheel_diameter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axle_track</a:t>
            </a:r>
            <a:r>
              <a:rPr lang="en-US" sz="900" b="0" dirty="0">
                <a:solidFill>
                  <a:srgbClr val="CACACA"/>
                </a:solidFill>
                <a:latin typeface="Menlo-Regular" panose="020B0609030804020204" pitchFamily="49" charset="0"/>
              </a:rPr>
              <a:t>)</a:t>
            </a:r>
          </a:p>
          <a:p>
            <a:r>
              <a:rPr lang="en-US" sz="1400" dirty="0">
                <a:solidFill>
                  <a:srgbClr val="598A43"/>
                </a:solidFill>
                <a:latin typeface="Menlo-Regular" panose="020B0609030804020204" pitchFamily="49" charset="0"/>
              </a:rPr>
              <a:t># first reset the rotation sensor</a:t>
            </a:r>
            <a:br>
              <a:rPr lang="en-US" sz="1400" dirty="0">
                <a:solidFill>
                  <a:srgbClr val="598A43"/>
                </a:solidFill>
                <a:latin typeface="Menlo-Regular" panose="020B0609030804020204" pitchFamily="49" charset="0"/>
              </a:rPr>
            </a:br>
            <a:r>
              <a:rPr lang="en-US" sz="1400" dirty="0" err="1">
                <a:solidFill>
                  <a:srgbClr val="CACACA"/>
                </a:solidFill>
                <a:latin typeface="Menlo-Regular" panose="020B0609030804020204" pitchFamily="49" charset="0"/>
              </a:rPr>
              <a:t>left_motor.reset_angle</a:t>
            </a:r>
            <a:r>
              <a:rPr lang="en-US" sz="1400" dirty="0">
                <a:solidFill>
                  <a:srgbClr val="CACACA"/>
                </a:solidFill>
                <a:latin typeface="Menlo-Regular" panose="020B0609030804020204" pitchFamily="49" charset="0"/>
              </a:rPr>
              <a:t>(</a:t>
            </a:r>
            <a:r>
              <a:rPr lang="en-US" sz="1400" dirty="0">
                <a:solidFill>
                  <a:srgbClr val="A7C598"/>
                </a:solidFill>
                <a:latin typeface="Menlo-Regular" panose="020B0609030804020204" pitchFamily="49" charset="0"/>
              </a:rPr>
              <a:t>0</a:t>
            </a:r>
            <a:r>
              <a:rPr lang="en-US" sz="1400" dirty="0">
                <a:solidFill>
                  <a:srgbClr val="CACACA"/>
                </a:solidFill>
                <a:latin typeface="Menlo-Regular" panose="020B0609030804020204" pitchFamily="49" charset="0"/>
              </a:rPr>
              <a:t>)</a:t>
            </a:r>
            <a:br>
              <a:rPr lang="en-US" sz="1400" dirty="0">
                <a:solidFill>
                  <a:srgbClr val="CACACA"/>
                </a:solidFill>
                <a:latin typeface="Menlo-Regular" panose="020B0609030804020204" pitchFamily="49" charset="0"/>
              </a:rPr>
            </a:br>
            <a:r>
              <a:rPr lang="en-US" sz="1400" dirty="0">
                <a:solidFill>
                  <a:srgbClr val="598A43"/>
                </a:solidFill>
                <a:latin typeface="Menlo-Regular" panose="020B0609030804020204" pitchFamily="49" charset="0"/>
              </a:rPr>
              <a:t># start the robot driving</a:t>
            </a:r>
            <a:br>
              <a:rPr lang="en-US" sz="1400" dirty="0">
                <a:solidFill>
                  <a:srgbClr val="598A43"/>
                </a:solidFill>
                <a:latin typeface="Menlo-Regular" panose="020B0609030804020204" pitchFamily="49" charset="0"/>
              </a:rPr>
            </a:br>
            <a:r>
              <a:rPr lang="en-US" sz="1400" dirty="0" err="1">
                <a:solidFill>
                  <a:srgbClr val="CACACA"/>
                </a:solidFill>
                <a:latin typeface="Menlo-Regular" panose="020B0609030804020204" pitchFamily="49" charset="0"/>
              </a:rPr>
              <a:t>robot.drive</a:t>
            </a:r>
            <a:r>
              <a:rPr lang="en-US" sz="1400" dirty="0">
                <a:solidFill>
                  <a:srgbClr val="CACACA"/>
                </a:solidFill>
                <a:latin typeface="Menlo-Regular" panose="020B0609030804020204" pitchFamily="49" charset="0"/>
              </a:rPr>
              <a:t> (</a:t>
            </a:r>
            <a:r>
              <a:rPr lang="en-US" sz="1400" dirty="0">
                <a:solidFill>
                  <a:srgbClr val="A7C598"/>
                </a:solidFill>
                <a:latin typeface="Menlo-Regular" panose="020B0609030804020204" pitchFamily="49" charset="0"/>
              </a:rPr>
              <a:t>200</a:t>
            </a:r>
            <a:r>
              <a:rPr lang="en-US" sz="1400" dirty="0">
                <a:solidFill>
                  <a:srgbClr val="CACACA"/>
                </a:solidFill>
                <a:latin typeface="Menlo-Regular" panose="020B0609030804020204" pitchFamily="49" charset="0"/>
              </a:rPr>
              <a:t>, </a:t>
            </a:r>
            <a:r>
              <a:rPr lang="en-US" sz="1400" dirty="0">
                <a:solidFill>
                  <a:srgbClr val="A7C598"/>
                </a:solidFill>
                <a:latin typeface="Menlo-Regular" panose="020B0609030804020204" pitchFamily="49" charset="0"/>
              </a:rPr>
              <a:t>0</a:t>
            </a:r>
            <a:r>
              <a:rPr lang="en-US" sz="1400" dirty="0">
                <a:solidFill>
                  <a:srgbClr val="CACACA"/>
                </a:solidFill>
                <a:latin typeface="Menlo-Regular" panose="020B0609030804020204" pitchFamily="49" charset="0"/>
              </a:rPr>
              <a:t>)</a:t>
            </a:r>
          </a:p>
          <a:p>
            <a:r>
              <a:rPr lang="en-US" sz="1400" dirty="0">
                <a:solidFill>
                  <a:srgbClr val="598A43"/>
                </a:solidFill>
                <a:latin typeface="Menlo-Regular" panose="020B0609030804020204" pitchFamily="49" charset="0"/>
              </a:rPr>
              <a:t># use a loop to wait for rotation sensor to reach 720</a:t>
            </a:r>
            <a:br>
              <a:rPr lang="en-US" sz="1400" dirty="0">
                <a:solidFill>
                  <a:srgbClr val="598A43"/>
                </a:solidFill>
                <a:latin typeface="Menlo-Regular" panose="020B0609030804020204" pitchFamily="49" charset="0"/>
              </a:rPr>
            </a:br>
            <a:r>
              <a:rPr lang="en-US" sz="1400" dirty="0">
                <a:solidFill>
                  <a:srgbClr val="B76FB3"/>
                </a:solidFill>
                <a:latin typeface="Menlo-Regular" panose="020B0609030804020204" pitchFamily="49" charset="0"/>
              </a:rPr>
              <a:t>while</a:t>
            </a:r>
            <a:r>
              <a:rPr lang="en-US" sz="1400" dirty="0">
                <a:solidFill>
                  <a:srgbClr val="CACACA"/>
                </a:solidFill>
                <a:latin typeface="Menlo-Regular" panose="020B0609030804020204" pitchFamily="49" charset="0"/>
              </a:rPr>
              <a:t> </a:t>
            </a:r>
            <a:r>
              <a:rPr lang="en-US" sz="1400" dirty="0" err="1">
                <a:solidFill>
                  <a:srgbClr val="CACACA"/>
                </a:solidFill>
                <a:latin typeface="Menlo-Regular" panose="020B0609030804020204" pitchFamily="49" charset="0"/>
              </a:rPr>
              <a:t>left_motor.angle</a:t>
            </a:r>
            <a:r>
              <a:rPr lang="en-US" sz="1400" dirty="0">
                <a:solidFill>
                  <a:srgbClr val="CACACA"/>
                </a:solidFill>
                <a:latin typeface="Menlo-Regular" panose="020B0609030804020204" pitchFamily="49" charset="0"/>
              </a:rPr>
              <a:t>() &lt; </a:t>
            </a:r>
            <a:r>
              <a:rPr lang="en-US" sz="1400" dirty="0">
                <a:solidFill>
                  <a:srgbClr val="A7C598"/>
                </a:solidFill>
                <a:latin typeface="Menlo-Regular" panose="020B0609030804020204" pitchFamily="49" charset="0"/>
              </a:rPr>
              <a:t>720</a:t>
            </a:r>
            <a:r>
              <a:rPr lang="en-US" sz="1400" dirty="0">
                <a:solidFill>
                  <a:srgbClr val="CACACA"/>
                </a:solidFill>
                <a:latin typeface="Menlo-Regular" panose="020B0609030804020204" pitchFamily="49" charset="0"/>
              </a:rPr>
              <a:t>:</a:t>
            </a:r>
            <a:br>
              <a:rPr lang="en-US" sz="1400" dirty="0">
                <a:solidFill>
                  <a:srgbClr val="CACACA"/>
                </a:solidFill>
                <a:latin typeface="Menlo-Regular" panose="020B0609030804020204" pitchFamily="49" charset="0"/>
              </a:rPr>
            </a:br>
            <a:r>
              <a:rPr lang="en-US" sz="1400" dirty="0">
                <a:solidFill>
                  <a:srgbClr val="CACACA"/>
                </a:solidFill>
                <a:latin typeface="Menlo-Regular" panose="020B0609030804020204" pitchFamily="49" charset="0"/>
              </a:rPr>
              <a:t>     </a:t>
            </a:r>
            <a:r>
              <a:rPr lang="en-US" sz="1400" dirty="0">
                <a:solidFill>
                  <a:srgbClr val="B76FB3"/>
                </a:solidFill>
                <a:latin typeface="Menlo-Regular" panose="020B0609030804020204" pitchFamily="49" charset="0"/>
              </a:rPr>
              <a:t>pass</a:t>
            </a:r>
            <a:br>
              <a:rPr lang="en-US" sz="1400" dirty="0">
                <a:solidFill>
                  <a:srgbClr val="B76FB3"/>
                </a:solidFill>
                <a:latin typeface="Menlo-Regular" panose="020B0609030804020204" pitchFamily="49" charset="0"/>
              </a:rPr>
            </a:br>
            <a:r>
              <a:rPr lang="en-US" sz="1400" dirty="0">
                <a:solidFill>
                  <a:srgbClr val="598A43"/>
                </a:solidFill>
                <a:latin typeface="Menlo-Regular" panose="020B0609030804020204" pitchFamily="49" charset="0"/>
              </a:rPr>
              <a:t># stop the motor</a:t>
            </a:r>
            <a:br>
              <a:rPr lang="en-US" sz="1400" dirty="0">
                <a:solidFill>
                  <a:srgbClr val="598A43"/>
                </a:solidFill>
                <a:latin typeface="Menlo-Regular" panose="020B0609030804020204" pitchFamily="49" charset="0"/>
              </a:rPr>
            </a:br>
            <a:r>
              <a:rPr lang="en-US" sz="1400" dirty="0" err="1">
                <a:solidFill>
                  <a:srgbClr val="CACACA"/>
                </a:solidFill>
                <a:latin typeface="Menlo-Regular" panose="020B0609030804020204" pitchFamily="49" charset="0"/>
              </a:rPr>
              <a:t>robot.stop</a:t>
            </a:r>
            <a:r>
              <a:rPr lang="en-US" sz="1400" dirty="0">
                <a:solidFill>
                  <a:srgbClr val="CACACA"/>
                </a:solidFill>
                <a:latin typeface="Menlo-Regular" panose="020B0609030804020204" pitchFamily="49" charset="0"/>
              </a:rPr>
              <a:t>(</a:t>
            </a:r>
            <a:r>
              <a:rPr lang="en-US" sz="1400" dirty="0" err="1">
                <a:solidFill>
                  <a:srgbClr val="CACACA"/>
                </a:solidFill>
                <a:latin typeface="Menlo-Regular" panose="020B0609030804020204" pitchFamily="49" charset="0"/>
              </a:rPr>
              <a:t>Stop.BRAKE</a:t>
            </a:r>
            <a:r>
              <a:rPr lang="en-US" sz="1400" dirty="0">
                <a:solidFill>
                  <a:srgbClr val="CACACA"/>
                </a:solidFill>
                <a:latin typeface="Menlo-Regular" panose="020B0609030804020204" pitchFamily="49" charset="0"/>
              </a:rPr>
              <a:t>)</a:t>
            </a:r>
            <a:endParaRPr lang="en-US" sz="1400" b="0" dirty="0">
              <a:solidFill>
                <a:srgbClr val="CACACA"/>
              </a:solidFill>
              <a:latin typeface="Menlo-Regular" panose="020B0609030804020204" pitchFamily="49" charset="0"/>
            </a:endParaRPr>
          </a:p>
          <a:p>
            <a:endParaRPr lang="en-US" sz="1400" b="0" dirty="0">
              <a:solidFill>
                <a:srgbClr val="CACACA"/>
              </a:solidFill>
              <a:latin typeface="Menlo-Regular" panose="020B0609030804020204" pitchFamily="49" charset="0"/>
            </a:endParaRPr>
          </a:p>
        </p:txBody>
      </p:sp>
      <p:sp>
        <p:nvSpPr>
          <p:cNvPr id="8" name="Slide Number Placeholder 7"/>
          <p:cNvSpPr>
            <a:spLocks noGrp="1"/>
          </p:cNvSpPr>
          <p:nvPr>
            <p:ph type="sldNum" sz="quarter" idx="12"/>
          </p:nvPr>
        </p:nvSpPr>
        <p:spPr/>
        <p:txBody>
          <a:bodyPr/>
          <a:lstStyle/>
          <a:p>
            <a:fld id="{4DBC7FC8-25FB-FC45-8177-2B991DA6778C}" type="slidenum">
              <a:rPr lang="en-US" smtClean="0"/>
              <a:t>13</a:t>
            </a:fld>
            <a:endParaRPr lang="en-US"/>
          </a:p>
        </p:txBody>
      </p:sp>
      <p:sp>
        <p:nvSpPr>
          <p:cNvPr id="15" name="Oval 14">
            <a:extLst>
              <a:ext uri="{FF2B5EF4-FFF2-40B4-BE49-F238E27FC236}">
                <a16:creationId xmlns:a16="http://schemas.microsoft.com/office/drawing/2014/main" id="{A10F7114-13BD-054A-997D-1A6FB715AB0E}"/>
              </a:ext>
            </a:extLst>
          </p:cNvPr>
          <p:cNvSpPr/>
          <p:nvPr/>
        </p:nvSpPr>
        <p:spPr>
          <a:xfrm>
            <a:off x="408014" y="3130485"/>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F8347076-7DFA-AC41-8405-224FC3DA5054}"/>
              </a:ext>
            </a:extLst>
          </p:cNvPr>
          <p:cNvSpPr/>
          <p:nvPr/>
        </p:nvSpPr>
        <p:spPr>
          <a:xfrm>
            <a:off x="141515" y="2224741"/>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Left Brace 17">
            <a:extLst>
              <a:ext uri="{FF2B5EF4-FFF2-40B4-BE49-F238E27FC236}">
                <a16:creationId xmlns:a16="http://schemas.microsoft.com/office/drawing/2014/main" id="{55972168-F8E1-6944-83C3-C4C045D32BCF}"/>
              </a:ext>
            </a:extLst>
          </p:cNvPr>
          <p:cNvSpPr/>
          <p:nvPr/>
        </p:nvSpPr>
        <p:spPr>
          <a:xfrm>
            <a:off x="510655" y="1306363"/>
            <a:ext cx="311972" cy="156441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8CACEA99-530D-9E43-802D-892D6E588E23}"/>
              </a:ext>
            </a:extLst>
          </p:cNvPr>
          <p:cNvSpPr/>
          <p:nvPr/>
        </p:nvSpPr>
        <p:spPr>
          <a:xfrm>
            <a:off x="354669" y="3893737"/>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TextBox 19">
            <a:extLst>
              <a:ext uri="{FF2B5EF4-FFF2-40B4-BE49-F238E27FC236}">
                <a16:creationId xmlns:a16="http://schemas.microsoft.com/office/drawing/2014/main" id="{537F492D-1FC8-354A-81C8-9978070AE69A}"/>
              </a:ext>
            </a:extLst>
          </p:cNvPr>
          <p:cNvSpPr txBox="1"/>
          <p:nvPr/>
        </p:nvSpPr>
        <p:spPr>
          <a:xfrm>
            <a:off x="564000" y="5007301"/>
            <a:ext cx="7684053" cy="1323439"/>
          </a:xfrm>
          <a:prstGeom prst="rect">
            <a:avLst/>
          </a:prstGeom>
          <a:noFill/>
        </p:spPr>
        <p:txBody>
          <a:bodyPr wrap="square" rtlCol="0">
            <a:spAutoFit/>
          </a:bodyPr>
          <a:lstStyle/>
          <a:p>
            <a:r>
              <a:rPr lang="en-US" sz="1600" dirty="0"/>
              <a:t>1) </a:t>
            </a:r>
            <a:r>
              <a:rPr lang="ro-RO" sz="1600" dirty="0"/>
              <a:t>Acesta este același cadru ca în codul utilizat mai devreme.</a:t>
            </a:r>
            <a:endParaRPr lang="en-US" sz="1600" dirty="0"/>
          </a:p>
          <a:p>
            <a:r>
              <a:rPr lang="en-US" sz="1600" dirty="0"/>
              <a:t>2) Reset</a:t>
            </a:r>
            <a:r>
              <a:rPr lang="ro-RO" sz="1600" dirty="0"/>
              <a:t>ează senzorul de rotație și începe mișcarea. Observă că spre deosebire de EV3, nu poți face asta într-o ordine inversă.</a:t>
            </a:r>
            <a:endParaRPr lang="en-US" sz="1600" dirty="0"/>
          </a:p>
          <a:p>
            <a:r>
              <a:rPr lang="en-US" sz="1600" dirty="0"/>
              <a:t>3) </a:t>
            </a:r>
            <a:r>
              <a:rPr lang="ro-RO" sz="1600" dirty="0"/>
              <a:t>Așteaptă ca rotația să ajungă la 720 de grade și apoi se oprește</a:t>
            </a:r>
            <a:r>
              <a:rPr lang="en-US" sz="1600" dirty="0"/>
              <a:t>. </a:t>
            </a:r>
            <a:r>
              <a:rPr lang="ro-RO" sz="1600" dirty="0"/>
              <a:t>Observă că această așteptare este implementată în buclă</a:t>
            </a:r>
            <a:r>
              <a:rPr lang="en-US" sz="1600" dirty="0"/>
              <a:t>.</a:t>
            </a:r>
          </a:p>
        </p:txBody>
      </p:sp>
      <p:sp>
        <p:nvSpPr>
          <p:cNvPr id="3" name="Footer Placeholder 2">
            <a:extLst>
              <a:ext uri="{FF2B5EF4-FFF2-40B4-BE49-F238E27FC236}">
                <a16:creationId xmlns:a16="http://schemas.microsoft.com/office/drawing/2014/main" id="{E06ACBC8-EF7D-354C-9432-96DD634C805A}"/>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2971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573F-78B5-464F-9BDC-0D697DE48657}"/>
              </a:ext>
            </a:extLst>
          </p:cNvPr>
          <p:cNvSpPr>
            <a:spLocks noGrp="1"/>
          </p:cNvSpPr>
          <p:nvPr>
            <p:ph type="title"/>
          </p:nvPr>
        </p:nvSpPr>
        <p:spPr/>
        <p:txBody>
          <a:bodyPr/>
          <a:lstStyle/>
          <a:p>
            <a:r>
              <a:rPr lang="en-US" dirty="0"/>
              <a:t>Not</a:t>
            </a:r>
            <a:r>
              <a:rPr lang="ro-RO" dirty="0"/>
              <a:t>ă</a:t>
            </a:r>
            <a:endParaRPr lang="en-US" dirty="0"/>
          </a:p>
        </p:txBody>
      </p:sp>
      <p:sp>
        <p:nvSpPr>
          <p:cNvPr id="3" name="Content Placeholder 2">
            <a:extLst>
              <a:ext uri="{FF2B5EF4-FFF2-40B4-BE49-F238E27FC236}">
                <a16:creationId xmlns:a16="http://schemas.microsoft.com/office/drawing/2014/main" id="{B8FA3B97-4AE1-3046-A706-D38534A6F207}"/>
              </a:ext>
            </a:extLst>
          </p:cNvPr>
          <p:cNvSpPr>
            <a:spLocks noGrp="1"/>
          </p:cNvSpPr>
          <p:nvPr>
            <p:ph idx="1"/>
          </p:nvPr>
        </p:nvSpPr>
        <p:spPr>
          <a:xfrm>
            <a:off x="327259" y="1375412"/>
            <a:ext cx="8367478" cy="4373563"/>
          </a:xfrm>
        </p:spPr>
        <p:txBody>
          <a:bodyPr/>
          <a:lstStyle/>
          <a:p>
            <a:pPr marL="342900" indent="-342900">
              <a:buFont typeface="Arial" panose="020B0604020202020204" pitchFamily="34" charset="0"/>
              <a:buChar char="•"/>
            </a:pPr>
            <a:r>
              <a:rPr lang="ro-RO" dirty="0"/>
              <a:t>Nu poți reseta un senzor de rotație în timp ce robotul se mișcă utilizând clasa ,,</a:t>
            </a:r>
            <a:r>
              <a:rPr lang="en-US" dirty="0" err="1"/>
              <a:t>drivebase</a:t>
            </a:r>
            <a:r>
              <a:rPr lang="en-US" dirty="0"/>
              <a:t>’’.  De </a:t>
            </a:r>
            <a:r>
              <a:rPr lang="en-US" dirty="0" err="1"/>
              <a:t>exemplu</a:t>
            </a:r>
            <a:r>
              <a:rPr lang="en-US" dirty="0"/>
              <a:t>, </a:t>
            </a:r>
            <a:r>
              <a:rPr lang="en-US" dirty="0" err="1"/>
              <a:t>schimbarea</a:t>
            </a:r>
            <a:r>
              <a:rPr lang="ro-RO" dirty="0"/>
              <a:t> resetării </a:t>
            </a:r>
            <a:r>
              <a:rPr lang="en-US" dirty="0"/>
              <a:t> </a:t>
            </a:r>
            <a:r>
              <a:rPr lang="en-US" dirty="0" err="1"/>
              <a:t>senzorului</a:t>
            </a:r>
            <a:r>
              <a:rPr lang="en-US" dirty="0"/>
              <a:t> de </a:t>
            </a:r>
            <a:r>
              <a:rPr lang="en-US" dirty="0" err="1"/>
              <a:t>rota</a:t>
            </a:r>
            <a:r>
              <a:rPr lang="ro-RO" dirty="0"/>
              <a:t>ție cu comanda </a:t>
            </a:r>
            <a:r>
              <a:rPr lang="en-US" dirty="0" err="1"/>
              <a:t>robot.drive</a:t>
            </a:r>
            <a:r>
              <a:rPr lang="en-US" dirty="0"/>
              <a:t>() </a:t>
            </a:r>
            <a:r>
              <a:rPr lang="ro-RO" dirty="0"/>
              <a:t>în provocarea 2 va face ca robotul să se miște la infinit </a:t>
            </a:r>
            <a:r>
              <a:rPr lang="en-US" dirty="0"/>
              <a:t>.</a:t>
            </a:r>
          </a:p>
          <a:p>
            <a:pPr marL="342900" indent="-342900">
              <a:buFont typeface="Arial" panose="020B0604020202020204" pitchFamily="34" charset="0"/>
              <a:buChar char="•"/>
            </a:pPr>
            <a:r>
              <a:rPr lang="en-US" dirty="0" err="1"/>
              <a:t>DriveBase</a:t>
            </a:r>
            <a:r>
              <a:rPr lang="en-US" dirty="0"/>
              <a:t> </a:t>
            </a:r>
            <a:r>
              <a:rPr lang="ro-RO" dirty="0"/>
              <a:t>nu este complet echivalentul block-urilor verzi din EV3-G.</a:t>
            </a:r>
            <a:r>
              <a:rPr lang="en-US" dirty="0"/>
              <a:t> </a:t>
            </a:r>
            <a:r>
              <a:rPr lang="ro-RO" dirty="0"/>
              <a:t>Îi lipsește</a:t>
            </a:r>
            <a:r>
              <a:rPr lang="en-US" dirty="0"/>
              <a:t>:</a:t>
            </a:r>
          </a:p>
          <a:p>
            <a:pPr marL="800100" lvl="1" indent="-342900"/>
            <a:r>
              <a:rPr lang="ro-RO" dirty="0"/>
              <a:t>Sincronizarea roților</a:t>
            </a:r>
            <a:r>
              <a:rPr lang="en-US" dirty="0"/>
              <a:t>. </a:t>
            </a:r>
            <a:r>
              <a:rPr lang="ro-RO" dirty="0"/>
              <a:t>Dacă ții o roată cu mâna cealaltă continuă să se rotească</a:t>
            </a:r>
            <a:r>
              <a:rPr lang="en-US" dirty="0"/>
              <a:t>.</a:t>
            </a:r>
          </a:p>
          <a:p>
            <a:pPr marL="800100" lvl="1" indent="-342900"/>
            <a:r>
              <a:rPr lang="en-US" dirty="0" err="1"/>
              <a:t>Acceler</a:t>
            </a:r>
            <a:r>
              <a:rPr lang="ro-RO" dirty="0"/>
              <a:t>are</a:t>
            </a:r>
            <a:r>
              <a:rPr lang="en-US" dirty="0"/>
              <a:t>/</a:t>
            </a:r>
            <a:r>
              <a:rPr lang="en-US" dirty="0" err="1"/>
              <a:t>Decelera</a:t>
            </a:r>
            <a:r>
              <a:rPr lang="ro-RO" dirty="0"/>
              <a:t>re</a:t>
            </a:r>
            <a:r>
              <a:rPr lang="en-US" dirty="0"/>
              <a:t>. </a:t>
            </a:r>
            <a:r>
              <a:rPr lang="ro-RO" dirty="0"/>
              <a:t>Block-uri verzi includ acccelerare/decelerare pentru Move for d</a:t>
            </a:r>
            <a:r>
              <a:rPr lang="en-US" dirty="0" err="1"/>
              <a:t>egrees</a:t>
            </a:r>
            <a:r>
              <a:rPr lang="en-US" dirty="0"/>
              <a:t>/rotations </a:t>
            </a:r>
            <a:r>
              <a:rPr lang="ro-RO" dirty="0"/>
              <a:t>pentru a îmbunătăți acuratețea.</a:t>
            </a:r>
            <a:r>
              <a:rPr lang="en-US" dirty="0"/>
              <a:t> </a:t>
            </a:r>
            <a:r>
              <a:rPr lang="ro-RO" dirty="0"/>
              <a:t>Este încă neclar dacă </a:t>
            </a:r>
            <a:r>
              <a:rPr lang="en-US" dirty="0" err="1"/>
              <a:t>DriveBase</a:t>
            </a:r>
            <a:r>
              <a:rPr lang="en-US" dirty="0"/>
              <a:t> </a:t>
            </a:r>
            <a:r>
              <a:rPr lang="ro-RO" dirty="0"/>
              <a:t>face asta.</a:t>
            </a:r>
            <a:endParaRPr lang="en-US" dirty="0"/>
          </a:p>
        </p:txBody>
      </p:sp>
      <p:sp>
        <p:nvSpPr>
          <p:cNvPr id="4" name="Slide Number Placeholder 3">
            <a:extLst>
              <a:ext uri="{FF2B5EF4-FFF2-40B4-BE49-F238E27FC236}">
                <a16:creationId xmlns:a16="http://schemas.microsoft.com/office/drawing/2014/main" id="{0A5DA25B-74A2-8345-9F6E-034E1413A800}"/>
              </a:ext>
            </a:extLst>
          </p:cNvPr>
          <p:cNvSpPr>
            <a:spLocks noGrp="1"/>
          </p:cNvSpPr>
          <p:nvPr>
            <p:ph type="sldNum" sz="quarter" idx="12"/>
          </p:nvPr>
        </p:nvSpPr>
        <p:spPr/>
        <p:txBody>
          <a:bodyPr/>
          <a:lstStyle/>
          <a:p>
            <a:fld id="{4DBC7FC8-25FB-FC45-8177-2B991DA6778C}" type="slidenum">
              <a:rPr lang="en-US" smtClean="0"/>
              <a:t>14</a:t>
            </a:fld>
            <a:endParaRPr lang="en-US"/>
          </a:p>
        </p:txBody>
      </p:sp>
      <p:sp>
        <p:nvSpPr>
          <p:cNvPr id="5" name="Footer Placeholder 4">
            <a:extLst>
              <a:ext uri="{FF2B5EF4-FFF2-40B4-BE49-F238E27FC236}">
                <a16:creationId xmlns:a16="http://schemas.microsoft.com/office/drawing/2014/main" id="{91AFC511-1266-AF44-B938-3E007C8241C1}"/>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196381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480457"/>
            <a:ext cx="8245474" cy="4607432"/>
          </a:xfrm>
        </p:spPr>
        <p:txBody>
          <a:bodyPr>
            <a:noAutofit/>
          </a:bodyPr>
          <a:lstStyle/>
          <a:p>
            <a:r>
              <a:rPr lang="ro-RO" sz="1800" dirty="0"/>
              <a:t>Această lecție de Mindstorms a fost realizată de </a:t>
            </a:r>
            <a:r>
              <a:rPr lang="en-US" sz="1800" dirty="0"/>
              <a:t>Sanjay </a:t>
            </a:r>
            <a:r>
              <a:rPr lang="en-US" sz="1800" dirty="0" err="1"/>
              <a:t>Seshan</a:t>
            </a:r>
            <a:r>
              <a:rPr lang="en-US" sz="1800" dirty="0"/>
              <a:t> </a:t>
            </a:r>
            <a:r>
              <a:rPr lang="ro-RO" sz="1800" dirty="0"/>
              <a:t>și</a:t>
            </a:r>
            <a:r>
              <a:rPr lang="en-US" sz="1800" dirty="0"/>
              <a:t> Arvind </a:t>
            </a:r>
            <a:r>
              <a:rPr lang="en-US" sz="1800" dirty="0" err="1"/>
              <a:t>Seshan</a:t>
            </a:r>
            <a:r>
              <a:rPr lang="ro-RO" sz="1800" dirty="0"/>
              <a:t>.</a:t>
            </a:r>
          </a:p>
          <a:p>
            <a:r>
              <a:rPr lang="ro-RO" sz="1800" dirty="0"/>
              <a:t>Mai multe lecții sunt disponibile pe ev3lessons.com</a:t>
            </a:r>
          </a:p>
          <a:p>
            <a:r>
              <a:rPr lang="ro-RO" sz="1800" dirty="0"/>
              <a:t>Această lecție a fost tradusă în limba română de echipa de robotică FTC – ROSOPHIA #21455 RO20.</a:t>
            </a:r>
            <a:endParaRPr lang="en-US" sz="1800"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4DBC7FC8-25FB-FC45-8177-2B991DA6778C}" type="slidenum">
              <a:rPr lang="en-US" smtClean="0"/>
              <a:t>15</a:t>
            </a:fld>
            <a:endParaRPr lang="en-US"/>
          </a:p>
        </p:txBody>
      </p:sp>
      <p:sp>
        <p:nvSpPr>
          <p:cNvPr id="4" name="Footer Placeholder 3">
            <a:extLst>
              <a:ext uri="{FF2B5EF4-FFF2-40B4-BE49-F238E27FC236}">
                <a16:creationId xmlns:a16="http://schemas.microsoft.com/office/drawing/2014/main" id="{1B324F29-E557-6946-93F4-4D2A35D642AB}"/>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118379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Obiectivele lecției</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ro-RO" dirty="0"/>
              <a:t>Să învățăm cum să facem robotul să meargă înainte și înapoi.</a:t>
            </a:r>
            <a:endParaRPr lang="en-US" dirty="0"/>
          </a:p>
          <a:p>
            <a:pPr marL="457200" indent="-457200">
              <a:buFont typeface="+mj-lt"/>
              <a:buAutoNum type="arabicPeriod"/>
            </a:pPr>
            <a:r>
              <a:rPr lang="ro-RO" dirty="0"/>
              <a:t>Să învățăm cum să folosim clasa </a:t>
            </a:r>
            <a:r>
              <a:rPr lang="en-US" dirty="0" err="1"/>
              <a:t>DriveBase</a:t>
            </a:r>
            <a:r>
              <a:rPr lang="ro-RO" dirty="0"/>
              <a:t>.</a:t>
            </a:r>
            <a:endParaRPr lang="en-US" dirty="0"/>
          </a:p>
          <a:p>
            <a:endParaRPr lang="en-US" dirty="0"/>
          </a:p>
          <a:p>
            <a:endParaRPr lang="en-US" dirty="0"/>
          </a:p>
          <a:p>
            <a:r>
              <a:rPr lang="ro-RO" dirty="0"/>
              <a:t>Cerințe</a:t>
            </a:r>
            <a:r>
              <a:rPr lang="en-US" dirty="0"/>
              <a:t>:</a:t>
            </a:r>
          </a:p>
          <a:p>
            <a:pPr marL="457200" indent="-457200">
              <a:buFont typeface="+mj-lt"/>
              <a:buAutoNum type="arabicPeriod"/>
            </a:pPr>
            <a:r>
              <a:rPr lang="ro-RO" dirty="0"/>
              <a:t>Cunoștințe de bază în </a:t>
            </a:r>
            <a:r>
              <a:rPr lang="en-US" dirty="0"/>
              <a:t>Python (e.g. </a:t>
            </a:r>
            <a:r>
              <a:rPr lang="ro-RO" dirty="0"/>
              <a:t>Ce sunt variabilele, cum scriem expresii)</a:t>
            </a:r>
            <a:endParaRPr lang="en-US" dirty="0"/>
          </a:p>
        </p:txBody>
      </p:sp>
      <p:sp>
        <p:nvSpPr>
          <p:cNvPr id="4" name="Footer Placeholder 3"/>
          <p:cNvSpPr>
            <a:spLocks noGrp="1"/>
          </p:cNvSpPr>
          <p:nvPr>
            <p:ph type="ftr" sz="quarter" idx="11"/>
          </p:nvPr>
        </p:nvSpPr>
        <p:spPr/>
        <p:txBody>
          <a:bodyPr/>
          <a:lstStyle/>
          <a:p>
            <a:r>
              <a:rPr lang="en-US" dirty="0"/>
              <a:t>© EV3Tutorials.com, 2019, (Last edit: 5/25/2019)</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60612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D4F4AA-DAAE-B445-A3CD-60F31170F472}"/>
              </a:ext>
            </a:extLst>
          </p:cNvPr>
          <p:cNvSpPr>
            <a:spLocks noGrp="1"/>
          </p:cNvSpPr>
          <p:nvPr>
            <p:ph type="title"/>
          </p:nvPr>
        </p:nvSpPr>
        <p:spPr/>
        <p:txBody>
          <a:bodyPr/>
          <a:lstStyle/>
          <a:p>
            <a:r>
              <a:rPr lang="ro-RO" dirty="0"/>
              <a:t>Să începem</a:t>
            </a:r>
            <a:endParaRPr lang="en-US" dirty="0"/>
          </a:p>
        </p:txBody>
      </p:sp>
      <p:sp>
        <p:nvSpPr>
          <p:cNvPr id="6" name="Content Placeholder 5">
            <a:extLst>
              <a:ext uri="{FF2B5EF4-FFF2-40B4-BE49-F238E27FC236}">
                <a16:creationId xmlns:a16="http://schemas.microsoft.com/office/drawing/2014/main" id="{B4888505-6DA9-6944-8AC2-A53569670013}"/>
              </a:ext>
            </a:extLst>
          </p:cNvPr>
          <p:cNvSpPr>
            <a:spLocks noGrp="1"/>
          </p:cNvSpPr>
          <p:nvPr>
            <p:ph sz="half" idx="1"/>
          </p:nvPr>
        </p:nvSpPr>
        <p:spPr>
          <a:xfrm>
            <a:off x="1235229" y="1166010"/>
            <a:ext cx="6770099" cy="2609925"/>
          </a:xfrm>
          <a:solidFill>
            <a:schemeClr val="tx1"/>
          </a:solidFill>
        </p:spPr>
        <p:txBody>
          <a:bodyPr tIns="182880">
            <a:normAutofit fontScale="62500" lnSpcReduction="20000"/>
          </a:bodyPr>
          <a:lstStyle/>
          <a:p>
            <a:r>
              <a:rPr lang="en-US" sz="1800" b="0" dirty="0">
                <a:solidFill>
                  <a:srgbClr val="6A9955"/>
                </a:solidFill>
                <a:latin typeface="Menlo" panose="020B0609030804020204" pitchFamily="49" charset="0"/>
              </a:rPr>
              <a:t>#!/</a:t>
            </a:r>
            <a:r>
              <a:rPr lang="en-US" sz="1800" b="0" dirty="0" err="1">
                <a:solidFill>
                  <a:srgbClr val="6A9955"/>
                </a:solidFill>
                <a:latin typeface="Menlo" panose="020B0609030804020204" pitchFamily="49" charset="0"/>
              </a:rPr>
              <a:t>usr</a:t>
            </a:r>
            <a:r>
              <a:rPr lang="en-US" sz="1800" b="0" dirty="0">
                <a:solidFill>
                  <a:srgbClr val="6A9955"/>
                </a:solidFill>
                <a:latin typeface="Menlo" panose="020B0609030804020204" pitchFamily="49" charset="0"/>
              </a:rPr>
              <a:t>/bin/</a:t>
            </a:r>
            <a:r>
              <a:rPr lang="en-US" sz="1800" b="0" dirty="0" err="1">
                <a:solidFill>
                  <a:srgbClr val="6A9955"/>
                </a:solidFill>
                <a:latin typeface="Menlo" panose="020B0609030804020204" pitchFamily="49" charset="0"/>
              </a:rPr>
              <a:t>env</a:t>
            </a:r>
            <a:r>
              <a:rPr lang="en-US" sz="1800" b="0" dirty="0">
                <a:solidFill>
                  <a:srgbClr val="6A9955"/>
                </a:solidFill>
                <a:latin typeface="Menlo" panose="020B0609030804020204" pitchFamily="49" charset="0"/>
              </a:rPr>
              <a:t> </a:t>
            </a:r>
            <a:r>
              <a:rPr lang="en-US" sz="1800" b="0" dirty="0" err="1">
                <a:solidFill>
                  <a:srgbClr val="6A9955"/>
                </a:solidFill>
                <a:latin typeface="Menlo" panose="020B0609030804020204" pitchFamily="49" charset="0"/>
              </a:rPr>
              <a:t>pybricks-micropython</a:t>
            </a:r>
            <a:endParaRPr lang="en-US" sz="1800" b="0" dirty="0">
              <a:solidFill>
                <a:srgbClr val="6A9955"/>
              </a:solidFill>
              <a:latin typeface="Menlo" panose="020B0609030804020204" pitchFamily="49" charset="0"/>
            </a:endParaRPr>
          </a:p>
          <a:p>
            <a:endParaRPr lang="en-US" sz="1800" b="0" dirty="0">
              <a:solidFill>
                <a:srgbClr val="D4D4D4"/>
              </a:solidFill>
              <a:latin typeface="Menlo" panose="020B0609030804020204" pitchFamily="49" charset="0"/>
            </a:endParaRPr>
          </a:p>
          <a:p>
            <a:br>
              <a:rPr lang="en-US" sz="1800" dirty="0"/>
            </a:br>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ev3brick </a:t>
            </a:r>
            <a:r>
              <a:rPr lang="en-US" sz="1800" b="0" dirty="0">
                <a:solidFill>
                  <a:srgbClr val="C586C0"/>
                </a:solidFill>
                <a:latin typeface="Menlo" panose="020B0609030804020204" pitchFamily="49" charset="0"/>
              </a:rPr>
              <a:t>as</a:t>
            </a:r>
            <a:r>
              <a:rPr lang="en-US" sz="1800" b="0" dirty="0">
                <a:solidFill>
                  <a:srgbClr val="D4D4D4"/>
                </a:solidFill>
                <a:latin typeface="Menlo" panose="020B0609030804020204" pitchFamily="49" charset="0"/>
              </a:rPr>
              <a:t> brick</a:t>
            </a: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pybricks.ev3devices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(Motor, </a:t>
            </a:r>
            <a:r>
              <a:rPr lang="en-US" sz="1800" b="0" dirty="0" err="1">
                <a:solidFill>
                  <a:srgbClr val="D4D4D4"/>
                </a:solidFill>
                <a:latin typeface="Menlo" panose="020B0609030804020204" pitchFamily="49" charset="0"/>
              </a:rPr>
              <a:t>TouchSensor</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ColorSensor</a:t>
            </a:r>
            <a:r>
              <a:rPr lang="en-US" sz="1800" b="0" dirty="0">
                <a:solidFill>
                  <a:srgbClr val="D4D4D4"/>
                </a:solidFill>
                <a:latin typeface="Menlo" panose="020B0609030804020204" pitchFamily="49" charset="0"/>
              </a:rPr>
              <a:t>,</a:t>
            </a:r>
          </a:p>
          <a:p>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InfraredSensor</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UltrasonicSensor</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GyroSensor</a:t>
            </a:r>
            <a:r>
              <a:rPr lang="en-US" sz="1800" b="0" dirty="0">
                <a:solidFill>
                  <a:srgbClr val="D4D4D4"/>
                </a:solidFill>
                <a:latin typeface="Menlo" panose="020B0609030804020204" pitchFamily="49" charset="0"/>
              </a:rPr>
              <a:t>)</a:t>
            </a: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pybricks.parameters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(Port, Stop, Direction, Button, Color,</a:t>
            </a:r>
          </a:p>
          <a:p>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SoundFile</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ImageFile</a:t>
            </a:r>
            <a:r>
              <a:rPr lang="en-US" sz="1800" b="0" dirty="0">
                <a:solidFill>
                  <a:srgbClr val="D4D4D4"/>
                </a:solidFill>
                <a:latin typeface="Menlo" panose="020B0609030804020204" pitchFamily="49" charset="0"/>
              </a:rPr>
              <a:t>, Align)</a:t>
            </a: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pybricks.tools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a:t>
            </a:r>
            <a:r>
              <a:rPr lang="en-US" sz="1800" b="0" dirty="0">
                <a:solidFill>
                  <a:srgbClr val="DCDCAA"/>
                </a:solidFill>
                <a:latin typeface="Menlo" panose="020B0609030804020204" pitchFamily="49" charset="0"/>
              </a:rPr>
              <a:t>print</a:t>
            </a:r>
            <a:r>
              <a:rPr lang="en-US" sz="1800" b="0" dirty="0">
                <a:solidFill>
                  <a:srgbClr val="D4D4D4"/>
                </a:solidFill>
                <a:latin typeface="Menlo" panose="020B0609030804020204" pitchFamily="49" charset="0"/>
              </a:rPr>
              <a:t>, wait, </a:t>
            </a:r>
            <a:r>
              <a:rPr lang="en-US" sz="1800" b="0" dirty="0" err="1">
                <a:solidFill>
                  <a:srgbClr val="D4D4D4"/>
                </a:solidFill>
                <a:latin typeface="Menlo" panose="020B0609030804020204" pitchFamily="49" charset="0"/>
              </a:rPr>
              <a:t>StopWatch</a:t>
            </a:r>
            <a:endParaRPr lang="en-US" sz="1800" b="0" dirty="0">
              <a:solidFill>
                <a:srgbClr val="D4D4D4"/>
              </a:solidFill>
              <a:latin typeface="Menlo" panose="020B0609030804020204" pitchFamily="49" charset="0"/>
            </a:endParaRP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pybricks.robotics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DriveBase</a:t>
            </a:r>
            <a:endParaRPr lang="en-US" sz="1800" b="0" dirty="0">
              <a:solidFill>
                <a:srgbClr val="D4D4D4"/>
              </a:solidFill>
              <a:latin typeface="Menlo" panose="020B0609030804020204" pitchFamily="49" charset="0"/>
            </a:endParaRPr>
          </a:p>
        </p:txBody>
      </p:sp>
      <p:sp>
        <p:nvSpPr>
          <p:cNvPr id="7" name="Content Placeholder 6">
            <a:extLst>
              <a:ext uri="{FF2B5EF4-FFF2-40B4-BE49-F238E27FC236}">
                <a16:creationId xmlns:a16="http://schemas.microsoft.com/office/drawing/2014/main" id="{D44EDE2D-7345-4646-BA46-AE52615AA1B7}"/>
              </a:ext>
            </a:extLst>
          </p:cNvPr>
          <p:cNvSpPr>
            <a:spLocks noGrp="1"/>
          </p:cNvSpPr>
          <p:nvPr>
            <p:ph sz="half" idx="2"/>
          </p:nvPr>
        </p:nvSpPr>
        <p:spPr>
          <a:xfrm>
            <a:off x="481757" y="4072658"/>
            <a:ext cx="8164792" cy="2508959"/>
          </a:xfrm>
        </p:spPr>
        <p:txBody>
          <a:bodyPr>
            <a:noAutofit/>
          </a:bodyPr>
          <a:lstStyle/>
          <a:p>
            <a:r>
              <a:rPr lang="ro-RO" sz="1900" dirty="0"/>
              <a:t>Un program tipic de </a:t>
            </a:r>
            <a:r>
              <a:rPr lang="en-US" sz="1900" dirty="0"/>
              <a:t>ev3 python </a:t>
            </a:r>
            <a:r>
              <a:rPr lang="ro-RO" sz="1900" dirty="0"/>
              <a:t>începe cu linii ca cele de mai sus.</a:t>
            </a:r>
            <a:r>
              <a:rPr lang="en-US" sz="1900" dirty="0"/>
              <a:t> </a:t>
            </a:r>
            <a:r>
              <a:rPr lang="ro-RO" sz="1900" dirty="0"/>
              <a:t>Programul de mai sus este generat automat cu fiecare program nou.</a:t>
            </a:r>
            <a:r>
              <a:rPr lang="en-US" sz="1900" dirty="0"/>
              <a:t> </a:t>
            </a:r>
          </a:p>
          <a:p>
            <a:r>
              <a:rPr lang="en-US" sz="1900" dirty="0"/>
              <a:t>Lin</a:t>
            </a:r>
            <a:r>
              <a:rPr lang="ro-RO" sz="1900" dirty="0"/>
              <a:t>ia</a:t>
            </a:r>
            <a:r>
              <a:rPr lang="en-US" sz="1900" dirty="0"/>
              <a:t> (1) </a:t>
            </a:r>
            <a:r>
              <a:rPr lang="ro-RO" sz="1900" dirty="0"/>
              <a:t>spune</a:t>
            </a:r>
            <a:r>
              <a:rPr lang="en-US" sz="1900" dirty="0"/>
              <a:t> EV3</a:t>
            </a:r>
            <a:r>
              <a:rPr lang="ro-RO" sz="1900" dirty="0"/>
              <a:t>-ul să utilizeze </a:t>
            </a:r>
            <a:r>
              <a:rPr lang="en-US" sz="1900" dirty="0" err="1"/>
              <a:t>micropython</a:t>
            </a:r>
            <a:r>
              <a:rPr lang="ro-RO" sz="1900" dirty="0"/>
              <a:t> pentru a rula acest cod.</a:t>
            </a:r>
            <a:r>
              <a:rPr lang="en-US" sz="1900" dirty="0"/>
              <a:t> </a:t>
            </a:r>
          </a:p>
          <a:p>
            <a:r>
              <a:rPr lang="en-US" sz="1900" dirty="0"/>
              <a:t>Lin</a:t>
            </a:r>
            <a:r>
              <a:rPr lang="ro-RO" sz="1900" dirty="0"/>
              <a:t>iile marcate</a:t>
            </a:r>
            <a:r>
              <a:rPr lang="en-US" sz="1900" dirty="0"/>
              <a:t> (2) </a:t>
            </a:r>
            <a:r>
              <a:rPr lang="ro-RO" sz="1900" dirty="0"/>
              <a:t>spun</a:t>
            </a:r>
            <a:r>
              <a:rPr lang="en-US" sz="1900" dirty="0"/>
              <a:t> </a:t>
            </a:r>
            <a:r>
              <a:rPr lang="en-US" sz="1900" dirty="0" err="1"/>
              <a:t>micropython</a:t>
            </a:r>
            <a:r>
              <a:rPr lang="ro-RO" sz="1900" dirty="0"/>
              <a:t>-ului</a:t>
            </a:r>
            <a:r>
              <a:rPr lang="en-US" sz="1900" dirty="0"/>
              <a:t> </a:t>
            </a:r>
            <a:r>
              <a:rPr lang="ro-RO" sz="1900" dirty="0"/>
              <a:t>să încarce părți specifice cum ar fi codul </a:t>
            </a:r>
            <a:r>
              <a:rPr lang="en-US" sz="1900" dirty="0" err="1"/>
              <a:t>pybricks</a:t>
            </a:r>
            <a:r>
              <a:rPr lang="en-US" sz="1900" dirty="0"/>
              <a:t> </a:t>
            </a:r>
            <a:r>
              <a:rPr lang="ro-RO" sz="1900" dirty="0"/>
              <a:t>pe care îl vei folosi în acest program</a:t>
            </a:r>
            <a:r>
              <a:rPr lang="en-US" sz="1900" dirty="0"/>
              <a:t>.</a:t>
            </a:r>
          </a:p>
        </p:txBody>
      </p:sp>
      <p:sp>
        <p:nvSpPr>
          <p:cNvPr id="4" name="Slide Number Placeholder 3">
            <a:extLst>
              <a:ext uri="{FF2B5EF4-FFF2-40B4-BE49-F238E27FC236}">
                <a16:creationId xmlns:a16="http://schemas.microsoft.com/office/drawing/2014/main" id="{5E24CB5D-B2DC-3A4D-8959-1FB5961E8E28}"/>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8" name="Oval 7">
            <a:extLst>
              <a:ext uri="{FF2B5EF4-FFF2-40B4-BE49-F238E27FC236}">
                <a16:creationId xmlns:a16="http://schemas.microsoft.com/office/drawing/2014/main" id="{92853577-ED0D-574E-8EA9-C6278A645F70}"/>
              </a:ext>
            </a:extLst>
          </p:cNvPr>
          <p:cNvSpPr/>
          <p:nvPr/>
        </p:nvSpPr>
        <p:spPr>
          <a:xfrm>
            <a:off x="671548" y="1301086"/>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6C34ECF5-35B7-654B-A2E9-394CA9F73110}"/>
              </a:ext>
            </a:extLst>
          </p:cNvPr>
          <p:cNvSpPr/>
          <p:nvPr/>
        </p:nvSpPr>
        <p:spPr>
          <a:xfrm>
            <a:off x="454035" y="2725825"/>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Left Brace 9">
            <a:extLst>
              <a:ext uri="{FF2B5EF4-FFF2-40B4-BE49-F238E27FC236}">
                <a16:creationId xmlns:a16="http://schemas.microsoft.com/office/drawing/2014/main" id="{FBD6883F-91B9-3643-BA05-694D7D75DD30}"/>
              </a:ext>
            </a:extLst>
          </p:cNvPr>
          <p:cNvSpPr/>
          <p:nvPr/>
        </p:nvSpPr>
        <p:spPr>
          <a:xfrm>
            <a:off x="854242" y="1957892"/>
            <a:ext cx="311972" cy="1635161"/>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CDD0ACE-6AAE-6947-B1D4-AE3ABBCE79BE}"/>
              </a:ext>
            </a:extLst>
          </p:cNvPr>
          <p:cNvSpPr>
            <a:spLocks noGrp="1"/>
          </p:cNvSpPr>
          <p:nvPr>
            <p:ph type="ftr" sz="quarter" idx="11"/>
          </p:nvPr>
        </p:nvSpPr>
        <p:spPr/>
        <p:txBody>
          <a:bodyPr/>
          <a:lstStyle/>
          <a:p>
            <a:r>
              <a:rPr lang="en-US" dirty="0"/>
              <a:t>© EV3Tutorials.com, 2019, (Last edit: 5/25/2019)</a:t>
            </a:r>
          </a:p>
        </p:txBody>
      </p:sp>
    </p:spTree>
    <p:extLst>
      <p:ext uri="{BB962C8B-B14F-4D97-AF65-F5344CB8AC3E}">
        <p14:creationId xmlns:p14="http://schemas.microsoft.com/office/powerpoint/2010/main" val="4445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7440EE-6E19-C442-B7E6-08D2BB63E3E8}"/>
              </a:ext>
            </a:extLst>
          </p:cNvPr>
          <p:cNvSpPr>
            <a:spLocks noGrp="1"/>
          </p:cNvSpPr>
          <p:nvPr>
            <p:ph type="title"/>
          </p:nvPr>
        </p:nvSpPr>
        <p:spPr/>
        <p:txBody>
          <a:bodyPr/>
          <a:lstStyle/>
          <a:p>
            <a:r>
              <a:rPr lang="ro-RO" dirty="0"/>
              <a:t>Moduri diferite de mișcare</a:t>
            </a:r>
            <a:endParaRPr lang="en-US" dirty="0"/>
          </a:p>
        </p:txBody>
      </p:sp>
      <p:sp>
        <p:nvSpPr>
          <p:cNvPr id="7" name="Content Placeholder 6">
            <a:extLst>
              <a:ext uri="{FF2B5EF4-FFF2-40B4-BE49-F238E27FC236}">
                <a16:creationId xmlns:a16="http://schemas.microsoft.com/office/drawing/2014/main" id="{B2766164-4CD2-7C44-BBAD-459908C4C85A}"/>
              </a:ext>
            </a:extLst>
          </p:cNvPr>
          <p:cNvSpPr>
            <a:spLocks noGrp="1"/>
          </p:cNvSpPr>
          <p:nvPr>
            <p:ph idx="1"/>
          </p:nvPr>
        </p:nvSpPr>
        <p:spPr>
          <a:xfrm>
            <a:off x="457201" y="1385049"/>
            <a:ext cx="8245474" cy="4373563"/>
          </a:xfrm>
        </p:spPr>
        <p:txBody>
          <a:bodyPr>
            <a:normAutofit/>
          </a:bodyPr>
          <a:lstStyle/>
          <a:p>
            <a:r>
              <a:rPr lang="ro-RO" dirty="0"/>
              <a:t>La fel ca în mediul de programare graphic </a:t>
            </a:r>
            <a:r>
              <a:rPr lang="en-US" dirty="0"/>
              <a:t>EV3</a:t>
            </a:r>
            <a:r>
              <a:rPr lang="ro-RO" dirty="0"/>
              <a:t>, sunt diferite moduri de a face robotul să se miște. Această lecție acoperă două modalități</a:t>
            </a:r>
            <a:r>
              <a:rPr lang="en-US" dirty="0"/>
              <a:t>:</a:t>
            </a:r>
          </a:p>
          <a:p>
            <a:r>
              <a:rPr lang="en-US" dirty="0"/>
              <a:t>1) </a:t>
            </a:r>
            <a:r>
              <a:rPr lang="en-US" dirty="0" err="1"/>
              <a:t>DriveBase</a:t>
            </a:r>
            <a:r>
              <a:rPr lang="en-US" dirty="0"/>
              <a:t>: U</a:t>
            </a:r>
            <a:r>
              <a:rPr lang="ro-RO" dirty="0"/>
              <a:t>tilizarea clasei </a:t>
            </a:r>
            <a:r>
              <a:rPr lang="en-US" dirty="0" err="1"/>
              <a:t>DriveBase</a:t>
            </a:r>
            <a:r>
              <a:rPr lang="en-US" dirty="0"/>
              <a:t> </a:t>
            </a:r>
            <a:r>
              <a:rPr lang="ro-RO" dirty="0"/>
              <a:t>îți oferă posibilitatea de a comanda ambele motoare simultan și fac ca robotul să se întoarcă în același timp. Este mai mult un fel de block de programare EV3-G </a:t>
            </a:r>
            <a:r>
              <a:rPr lang="en-US" dirty="0"/>
              <a:t>“move steering” </a:t>
            </a:r>
            <a:r>
              <a:rPr lang="ro-RO" dirty="0"/>
              <a:t>și</a:t>
            </a:r>
            <a:r>
              <a:rPr lang="en-US" dirty="0"/>
              <a:t> “move tank”.</a:t>
            </a:r>
          </a:p>
          <a:p>
            <a:endParaRPr lang="en-US" dirty="0"/>
          </a:p>
          <a:p>
            <a:r>
              <a:rPr lang="en-US" dirty="0"/>
              <a:t>2) </a:t>
            </a:r>
            <a:r>
              <a:rPr lang="ro-RO" dirty="0"/>
              <a:t>Comenzile de motoare</a:t>
            </a:r>
            <a:r>
              <a:rPr lang="en-US" dirty="0"/>
              <a:t>: U</a:t>
            </a:r>
            <a:r>
              <a:rPr lang="ro-RO" dirty="0"/>
              <a:t>tilizarea clasei motoarelor îți permit să comanzi fiecare motor de tracțiune independent</a:t>
            </a:r>
            <a:r>
              <a:rPr lang="en-US" dirty="0"/>
              <a:t>.</a:t>
            </a:r>
            <a:r>
              <a:rPr lang="ro-RO" dirty="0"/>
              <a:t> Aceasta seamănă mai mult ca block-urile de programare din Ev3-G </a:t>
            </a:r>
            <a:r>
              <a:rPr lang="en-US" dirty="0"/>
              <a:t>“large motor” </a:t>
            </a:r>
            <a:r>
              <a:rPr lang="ro-RO" dirty="0"/>
              <a:t>și </a:t>
            </a:r>
            <a:r>
              <a:rPr lang="en-US" dirty="0"/>
              <a:t>”medium motor”. </a:t>
            </a:r>
            <a:r>
              <a:rPr lang="ro-RO" dirty="0"/>
              <a:t>Aceasta va fi acoperit de o altă lecție.</a:t>
            </a:r>
            <a:endParaRPr lang="en-US" dirty="0"/>
          </a:p>
        </p:txBody>
      </p:sp>
      <p:sp>
        <p:nvSpPr>
          <p:cNvPr id="5" name="Slide Number Placeholder 4">
            <a:extLst>
              <a:ext uri="{FF2B5EF4-FFF2-40B4-BE49-F238E27FC236}">
                <a16:creationId xmlns:a16="http://schemas.microsoft.com/office/drawing/2014/main" id="{D1E1A2DB-B846-0044-81BD-8385D7D682B9}"/>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2" name="Footer Placeholder 1">
            <a:extLst>
              <a:ext uri="{FF2B5EF4-FFF2-40B4-BE49-F238E27FC236}">
                <a16:creationId xmlns:a16="http://schemas.microsoft.com/office/drawing/2014/main" id="{C05080CC-F63E-3745-8301-793F7DE71CE6}"/>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273494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Putere </a:t>
            </a:r>
            <a:r>
              <a:rPr lang="en-US" dirty="0"/>
              <a:t>NEGATIV</a:t>
            </a:r>
            <a:r>
              <a:rPr lang="ro-RO" dirty="0"/>
              <a:t>ă</a:t>
            </a:r>
            <a:r>
              <a:rPr lang="en-US" dirty="0"/>
              <a:t> &amp; PO</a:t>
            </a:r>
            <a:r>
              <a:rPr lang="ro-RO" dirty="0"/>
              <a:t>z</a:t>
            </a:r>
            <a:r>
              <a:rPr lang="en-US" dirty="0"/>
              <a:t>ITIV</a:t>
            </a:r>
            <a:r>
              <a:rPr lang="ro-RO" dirty="0"/>
              <a:t>ă</a:t>
            </a:r>
            <a:r>
              <a:rPr lang="en-US" dirty="0"/>
              <a:t>: </a:t>
            </a:r>
            <a:r>
              <a:rPr lang="ro-RO" dirty="0"/>
              <a:t>Înapoi</a:t>
            </a:r>
            <a:r>
              <a:rPr lang="en-US" dirty="0"/>
              <a:t> &amp; </a:t>
            </a:r>
            <a:r>
              <a:rPr lang="ro-RO" dirty="0"/>
              <a:t>Înainte</a:t>
            </a:r>
            <a:endParaRPr lang="en-US" dirty="0"/>
          </a:p>
        </p:txBody>
      </p:sp>
      <p:sp>
        <p:nvSpPr>
          <p:cNvPr id="6" name="TextBox 5"/>
          <p:cNvSpPr txBox="1"/>
          <p:nvPr/>
        </p:nvSpPr>
        <p:spPr>
          <a:xfrm>
            <a:off x="4138140" y="2195039"/>
            <a:ext cx="2542120" cy="707886"/>
          </a:xfrm>
          <a:prstGeom prst="rect">
            <a:avLst/>
          </a:prstGeom>
          <a:noFill/>
        </p:spPr>
        <p:txBody>
          <a:bodyPr wrap="square" rtlCol="0">
            <a:spAutoFit/>
          </a:bodyPr>
          <a:lstStyle/>
          <a:p>
            <a:pPr algn="ctr"/>
            <a:r>
              <a:rPr lang="en-US" sz="2000" dirty="0" err="1">
                <a:solidFill>
                  <a:srgbClr val="FF0000"/>
                </a:solidFill>
              </a:rPr>
              <a:t>Putere</a:t>
            </a:r>
            <a:r>
              <a:rPr lang="en-US" sz="2000" dirty="0">
                <a:solidFill>
                  <a:srgbClr val="FF0000"/>
                </a:solidFill>
              </a:rPr>
              <a:t> </a:t>
            </a:r>
            <a:r>
              <a:rPr lang="en-US" sz="2000" dirty="0" err="1">
                <a:solidFill>
                  <a:srgbClr val="FF0000"/>
                </a:solidFill>
              </a:rPr>
              <a:t>negativ</a:t>
            </a:r>
            <a:r>
              <a:rPr lang="ro-RO" sz="2000" dirty="0">
                <a:solidFill>
                  <a:srgbClr val="FF0000"/>
                </a:solidFill>
              </a:rPr>
              <a:t>ă</a:t>
            </a:r>
            <a:r>
              <a:rPr lang="en-US" sz="2000" dirty="0">
                <a:solidFill>
                  <a:srgbClr val="FF0000"/>
                </a:solidFill>
              </a:rPr>
              <a:t> = </a:t>
            </a:r>
            <a:r>
              <a:rPr lang="ro-RO" sz="2000" dirty="0">
                <a:solidFill>
                  <a:srgbClr val="FF0000"/>
                </a:solidFill>
              </a:rPr>
              <a:t>î</a:t>
            </a:r>
            <a:r>
              <a:rPr lang="en-US" sz="2000" dirty="0" err="1">
                <a:solidFill>
                  <a:srgbClr val="FF0000"/>
                </a:solidFill>
              </a:rPr>
              <a:t>napoi</a:t>
            </a:r>
            <a:endParaRPr lang="en-US" sz="2000" dirty="0">
              <a:solidFill>
                <a:srgbClr val="FF0000"/>
              </a:solidFill>
            </a:endParaRPr>
          </a:p>
        </p:txBody>
      </p:sp>
      <p:sp>
        <p:nvSpPr>
          <p:cNvPr id="7" name="TextBox 6"/>
          <p:cNvSpPr txBox="1"/>
          <p:nvPr/>
        </p:nvSpPr>
        <p:spPr>
          <a:xfrm>
            <a:off x="7001159" y="5493664"/>
            <a:ext cx="1889177" cy="707886"/>
          </a:xfrm>
          <a:prstGeom prst="rect">
            <a:avLst/>
          </a:prstGeom>
          <a:noFill/>
          <a:ln>
            <a:noFill/>
          </a:ln>
        </p:spPr>
        <p:txBody>
          <a:bodyPr wrap="square" rtlCol="0">
            <a:spAutoFit/>
          </a:bodyPr>
          <a:lstStyle/>
          <a:p>
            <a:pPr algn="ctr"/>
            <a:r>
              <a:rPr lang="en-US" sz="2000" dirty="0" err="1">
                <a:solidFill>
                  <a:srgbClr val="00B900"/>
                </a:solidFill>
              </a:rPr>
              <a:t>Putere</a:t>
            </a:r>
            <a:r>
              <a:rPr lang="en-US" sz="2000" dirty="0">
                <a:solidFill>
                  <a:srgbClr val="00B900"/>
                </a:solidFill>
              </a:rPr>
              <a:t> </a:t>
            </a:r>
            <a:r>
              <a:rPr lang="en-US" sz="2000" dirty="0" err="1">
                <a:solidFill>
                  <a:srgbClr val="00B900"/>
                </a:solidFill>
              </a:rPr>
              <a:t>pozitiv</a:t>
            </a:r>
            <a:r>
              <a:rPr lang="ro-RO" sz="2000" dirty="0">
                <a:solidFill>
                  <a:srgbClr val="00B900"/>
                </a:solidFill>
              </a:rPr>
              <a:t>ă</a:t>
            </a:r>
            <a:r>
              <a:rPr lang="en-US" sz="2000" dirty="0">
                <a:solidFill>
                  <a:srgbClr val="00B900"/>
                </a:solidFill>
              </a:rPr>
              <a:t> = </a:t>
            </a:r>
            <a:r>
              <a:rPr lang="ro-RO" sz="2000" dirty="0">
                <a:solidFill>
                  <a:srgbClr val="00B900"/>
                </a:solidFill>
              </a:rPr>
              <a:t>î</a:t>
            </a:r>
            <a:r>
              <a:rPr lang="en-US" sz="2000" dirty="0" err="1">
                <a:solidFill>
                  <a:srgbClr val="00B900"/>
                </a:solidFill>
              </a:rPr>
              <a:t>nainte</a:t>
            </a:r>
            <a:endParaRPr lang="en-US" sz="2000" dirty="0">
              <a:solidFill>
                <a:srgbClr val="00B900"/>
              </a:solidFill>
            </a:endParaRPr>
          </a:p>
        </p:txBody>
      </p:sp>
      <p:sp>
        <p:nvSpPr>
          <p:cNvPr id="8" name="Curved Right Arrow 7"/>
          <p:cNvSpPr/>
          <p:nvPr/>
        </p:nvSpPr>
        <p:spPr>
          <a:xfrm flipH="1">
            <a:off x="6312276" y="2839079"/>
            <a:ext cx="1594462" cy="3008528"/>
          </a:xfrm>
          <a:prstGeom prst="curvedRightArrow">
            <a:avLst>
              <a:gd name="adj1" fmla="val 3481"/>
              <a:gd name="adj2" fmla="val 30112"/>
              <a:gd name="adj3" fmla="val 25000"/>
            </a:avLst>
          </a:prstGeom>
          <a:solidFill>
            <a:srgbClr val="00B900"/>
          </a:solidFill>
          <a:ln>
            <a:solidFill>
              <a:srgbClr val="00B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urved Right Arrow 8"/>
          <p:cNvSpPr/>
          <p:nvPr/>
        </p:nvSpPr>
        <p:spPr>
          <a:xfrm flipH="1" flipV="1">
            <a:off x="6390356" y="3099854"/>
            <a:ext cx="1173415" cy="2128070"/>
          </a:xfrm>
          <a:prstGeom prst="curvedRightArrow">
            <a:avLst>
              <a:gd name="adj1" fmla="val 3481"/>
              <a:gd name="adj2" fmla="val 45822"/>
              <a:gd name="adj3" fmla="val 2500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2"/>
          <a:stretch>
            <a:fillRect/>
          </a:stretch>
        </p:blipFill>
        <p:spPr>
          <a:xfrm rot="21027646" flipH="1">
            <a:off x="524000" y="1878280"/>
            <a:ext cx="5848090" cy="3750456"/>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4" name="Footer Placeholder 3">
            <a:extLst>
              <a:ext uri="{FF2B5EF4-FFF2-40B4-BE49-F238E27FC236}">
                <a16:creationId xmlns:a16="http://schemas.microsoft.com/office/drawing/2014/main" id="{A56B3CCB-CFBE-9444-A0D6-781E47292697}"/>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19703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close up of a wheel&#10;&#10;Description automatically generated">
            <a:extLst>
              <a:ext uri="{FF2B5EF4-FFF2-40B4-BE49-F238E27FC236}">
                <a16:creationId xmlns:a16="http://schemas.microsoft.com/office/drawing/2014/main" id="{7EE93BE0-B79F-D34E-A0CF-81487A6AE71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96397" y="3597868"/>
            <a:ext cx="1863098" cy="1830128"/>
          </a:xfrm>
          <a:prstGeom prst="rect">
            <a:avLst/>
          </a:prstGeom>
        </p:spPr>
      </p:pic>
      <p:sp>
        <p:nvSpPr>
          <p:cNvPr id="10" name="Content Placeholder 9">
            <a:extLst>
              <a:ext uri="{FF2B5EF4-FFF2-40B4-BE49-F238E27FC236}">
                <a16:creationId xmlns:a16="http://schemas.microsoft.com/office/drawing/2014/main" id="{12A9139D-652F-6644-82C2-217AA9A13D7F}"/>
              </a:ext>
            </a:extLst>
          </p:cNvPr>
          <p:cNvSpPr>
            <a:spLocks noGrp="1"/>
          </p:cNvSpPr>
          <p:nvPr>
            <p:ph sz="half" idx="2"/>
          </p:nvPr>
        </p:nvSpPr>
        <p:spPr>
          <a:xfrm>
            <a:off x="256253" y="3645745"/>
            <a:ext cx="4315748" cy="2657561"/>
          </a:xfrm>
        </p:spPr>
        <p:txBody>
          <a:bodyPr>
            <a:noAutofit/>
          </a:bodyPr>
          <a:lstStyle/>
          <a:p>
            <a:r>
              <a:rPr lang="ro-RO" sz="2000" dirty="0"/>
              <a:t>Înainte să poți utiliza comenzi simple</a:t>
            </a:r>
            <a:r>
              <a:rPr lang="en-US" sz="2000" dirty="0"/>
              <a:t>,</a:t>
            </a:r>
            <a:r>
              <a:rPr lang="ro-RO" sz="2000" dirty="0"/>
              <a:t> trebuie să creezi un obiect </a:t>
            </a:r>
            <a:r>
              <a:rPr lang="en-US" sz="2000" dirty="0"/>
              <a:t> </a:t>
            </a:r>
            <a:r>
              <a:rPr lang="en-US" sz="2000" dirty="0" err="1"/>
              <a:t>DriveBase</a:t>
            </a:r>
            <a:r>
              <a:rPr lang="en-US" sz="2000" dirty="0"/>
              <a:t> </a:t>
            </a:r>
            <a:r>
              <a:rPr lang="ro-RO" sz="2000" dirty="0"/>
              <a:t>care folosește două motoare, diametru roții și lungimea osiei</a:t>
            </a:r>
            <a:r>
              <a:rPr lang="en-US" sz="2000" dirty="0"/>
              <a:t>. </a:t>
            </a:r>
          </a:p>
          <a:p>
            <a:r>
              <a:rPr lang="en-US" sz="2000" dirty="0"/>
              <a:t>(1) Set</a:t>
            </a:r>
            <a:r>
              <a:rPr lang="ro-RO" sz="2000" dirty="0"/>
              <a:t>ează unele variabile pentru a stoca parametrii și </a:t>
            </a:r>
            <a:r>
              <a:rPr lang="en-US" sz="2000" dirty="0"/>
              <a:t>(2) </a:t>
            </a:r>
            <a:r>
              <a:rPr lang="en-US" sz="2000" dirty="0" err="1"/>
              <a:t>cre</a:t>
            </a:r>
            <a:r>
              <a:rPr lang="ro-RO" sz="2000" dirty="0"/>
              <a:t>ează</a:t>
            </a:r>
            <a:r>
              <a:rPr lang="en-US" sz="2000" dirty="0"/>
              <a:t> </a:t>
            </a:r>
            <a:r>
              <a:rPr lang="en-US" sz="2000" dirty="0" err="1"/>
              <a:t>DriveBase</a:t>
            </a:r>
            <a:r>
              <a:rPr lang="en-US" sz="2000" dirty="0"/>
              <a:t>.</a:t>
            </a:r>
          </a:p>
        </p:txBody>
      </p:sp>
      <p:sp>
        <p:nvSpPr>
          <p:cNvPr id="2" name="Title 1">
            <a:extLst>
              <a:ext uri="{FF2B5EF4-FFF2-40B4-BE49-F238E27FC236}">
                <a16:creationId xmlns:a16="http://schemas.microsoft.com/office/drawing/2014/main" id="{73387256-0477-1E42-8832-3AC6DF5C44C6}"/>
              </a:ext>
            </a:extLst>
          </p:cNvPr>
          <p:cNvSpPr>
            <a:spLocks noGrp="1"/>
          </p:cNvSpPr>
          <p:nvPr>
            <p:ph type="title"/>
          </p:nvPr>
        </p:nvSpPr>
        <p:spPr/>
        <p:txBody>
          <a:bodyPr/>
          <a:lstStyle/>
          <a:p>
            <a:r>
              <a:rPr lang="ro-RO" dirty="0"/>
              <a:t>Crearea unui </a:t>
            </a:r>
            <a:r>
              <a:rPr lang="en-US" dirty="0" err="1"/>
              <a:t>DriveBase</a:t>
            </a:r>
            <a:endParaRPr lang="en-US" dirty="0"/>
          </a:p>
        </p:txBody>
      </p:sp>
      <p:sp>
        <p:nvSpPr>
          <p:cNvPr id="3" name="Content Placeholder 2">
            <a:extLst>
              <a:ext uri="{FF2B5EF4-FFF2-40B4-BE49-F238E27FC236}">
                <a16:creationId xmlns:a16="http://schemas.microsoft.com/office/drawing/2014/main" id="{C4C78488-E280-1C47-AA35-1C148163C859}"/>
              </a:ext>
            </a:extLst>
          </p:cNvPr>
          <p:cNvSpPr>
            <a:spLocks noGrp="1"/>
          </p:cNvSpPr>
          <p:nvPr>
            <p:ph sz="half" idx="1"/>
          </p:nvPr>
        </p:nvSpPr>
        <p:spPr>
          <a:xfrm>
            <a:off x="907444" y="869882"/>
            <a:ext cx="7688180" cy="2657566"/>
          </a:xfrm>
          <a:solidFill>
            <a:schemeClr val="tx1"/>
          </a:solidFill>
        </p:spPr>
        <p:txBody>
          <a:bodyPr tIns="182880">
            <a:normAutofit fontScale="47500" lnSpcReduction="20000"/>
          </a:bodyPr>
          <a:lstStyle/>
          <a:p>
            <a:r>
              <a:rPr lang="en-US" b="0" dirty="0">
                <a:solidFill>
                  <a:srgbClr val="6A9955"/>
                </a:solidFill>
                <a:latin typeface="Menlo" panose="020B0609030804020204" pitchFamily="49" charset="0"/>
              </a:rPr>
              <a:t># Initialize two motors with default settings on Port B and Port C.</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left_motor</a:t>
            </a:r>
            <a:r>
              <a:rPr lang="en-US" b="0" dirty="0">
                <a:solidFill>
                  <a:srgbClr val="D4D4D4"/>
                </a:solidFill>
                <a:latin typeface="Menlo" panose="020B0609030804020204" pitchFamily="49" charset="0"/>
              </a:rPr>
              <a:t> = Motor(</a:t>
            </a:r>
            <a:r>
              <a:rPr lang="en-US" b="0" dirty="0" err="1">
                <a:solidFill>
                  <a:srgbClr val="D4D4D4"/>
                </a:solidFill>
                <a:latin typeface="Menlo" panose="020B0609030804020204" pitchFamily="49" charset="0"/>
              </a:rPr>
              <a:t>Port.B</a:t>
            </a:r>
            <a:r>
              <a:rPr lang="en-US" b="0" dirty="0">
                <a:solidFill>
                  <a:srgbClr val="D4D4D4"/>
                </a:solidFill>
                <a:latin typeface="Menlo" panose="020B0609030804020204" pitchFamily="49" charset="0"/>
              </a:rPr>
              <a:t>)</a:t>
            </a:r>
            <a:br>
              <a:rPr lang="en-US" b="0" dirty="0">
                <a:solidFill>
                  <a:srgbClr val="D4D4D4"/>
                </a:solidFill>
                <a:latin typeface="Menlo" panose="020B0609030804020204" pitchFamily="49" charset="0"/>
              </a:rPr>
            </a:br>
            <a:r>
              <a:rPr lang="en-US" b="0" dirty="0" err="1">
                <a:solidFill>
                  <a:srgbClr val="D4D4D4"/>
                </a:solidFill>
                <a:latin typeface="Menlo" panose="020B0609030804020204" pitchFamily="49" charset="0"/>
              </a:rPr>
              <a:t>right_motor</a:t>
            </a:r>
            <a:r>
              <a:rPr lang="en-US" b="0" dirty="0">
                <a:solidFill>
                  <a:srgbClr val="D4D4D4"/>
                </a:solidFill>
                <a:latin typeface="Menlo" panose="020B0609030804020204" pitchFamily="49" charset="0"/>
              </a:rPr>
              <a:t> = Motor(</a:t>
            </a:r>
            <a:r>
              <a:rPr lang="en-US" b="0" dirty="0" err="1">
                <a:solidFill>
                  <a:srgbClr val="D4D4D4"/>
                </a:solidFill>
                <a:latin typeface="Menlo" panose="020B0609030804020204" pitchFamily="49" charset="0"/>
              </a:rPr>
              <a:t>Port.C</a:t>
            </a:r>
            <a:r>
              <a:rPr lang="en-US" b="0" dirty="0">
                <a:solidFill>
                  <a:srgbClr val="D4D4D4"/>
                </a:solidFill>
                <a:latin typeface="Menlo" panose="020B0609030804020204" pitchFamily="49" charset="0"/>
              </a:rPr>
              <a:t>)</a:t>
            </a:r>
          </a:p>
          <a:p>
            <a:r>
              <a:rPr lang="en-US" b="0" dirty="0">
                <a:solidFill>
                  <a:srgbClr val="6A9955"/>
                </a:solidFill>
                <a:latin typeface="Menlo" panose="020B0609030804020204" pitchFamily="49" charset="0"/>
              </a:rPr>
              <a:t># The wheel diameter of the Robot Educator is 56 millimeters. </a:t>
            </a:r>
            <a:br>
              <a:rPr lang="en-US" b="0" dirty="0">
                <a:solidFill>
                  <a:srgbClr val="6A9955"/>
                </a:solidFill>
                <a:latin typeface="Menlo" panose="020B0609030804020204" pitchFamily="49" charset="0"/>
              </a:rPr>
            </a:br>
            <a:r>
              <a:rPr lang="en-US" b="0" dirty="0">
                <a:solidFill>
                  <a:srgbClr val="6A9955"/>
                </a:solidFill>
                <a:latin typeface="Menlo" panose="020B0609030804020204" pitchFamily="49" charset="0"/>
              </a:rPr>
              <a:t># The distance between wheels (</a:t>
            </a:r>
            <a:r>
              <a:rPr lang="en-US" b="0" dirty="0" err="1">
                <a:solidFill>
                  <a:srgbClr val="6A9955"/>
                </a:solidFill>
                <a:latin typeface="Menlo" panose="020B0609030804020204" pitchFamily="49" charset="0"/>
              </a:rPr>
              <a:t>axle_track</a:t>
            </a:r>
            <a:r>
              <a:rPr lang="en-US" b="0" dirty="0">
                <a:solidFill>
                  <a:srgbClr val="6A9955"/>
                </a:solidFill>
                <a:latin typeface="Menlo" panose="020B0609030804020204" pitchFamily="49" charset="0"/>
              </a:rPr>
              <a:t>) is 114 millimeters.</a:t>
            </a:r>
          </a:p>
          <a:p>
            <a:r>
              <a:rPr lang="en-US" b="0" dirty="0" err="1">
                <a:solidFill>
                  <a:srgbClr val="D4D4D4"/>
                </a:solidFill>
                <a:latin typeface="Menlo" panose="020B0609030804020204" pitchFamily="49" charset="0"/>
              </a:rPr>
              <a:t>wheel_diameter</a:t>
            </a:r>
            <a:r>
              <a:rPr lang="en-US" b="0" dirty="0">
                <a:solidFill>
                  <a:srgbClr val="D4D4D4"/>
                </a:solidFill>
                <a:latin typeface="Menlo" panose="020B0609030804020204" pitchFamily="49" charset="0"/>
              </a:rPr>
              <a:t> = </a:t>
            </a:r>
            <a:r>
              <a:rPr lang="en-US" b="0" dirty="0">
                <a:solidFill>
                  <a:srgbClr val="B5CEA8"/>
                </a:solidFill>
                <a:latin typeface="Menlo" panose="020B0609030804020204" pitchFamily="49" charset="0"/>
              </a:rPr>
              <a:t>56</a:t>
            </a:r>
            <a:br>
              <a:rPr lang="en-US" b="0" dirty="0">
                <a:solidFill>
                  <a:srgbClr val="B5CEA8"/>
                </a:solidFill>
                <a:latin typeface="Menlo" panose="020B0609030804020204" pitchFamily="49" charset="0"/>
              </a:rPr>
            </a:br>
            <a:r>
              <a:rPr lang="en-US" b="0" dirty="0" err="1">
                <a:solidFill>
                  <a:srgbClr val="D4D4D4"/>
                </a:solidFill>
                <a:latin typeface="Menlo" panose="020B0609030804020204" pitchFamily="49" charset="0"/>
              </a:rPr>
              <a:t>axle_track</a:t>
            </a:r>
            <a:r>
              <a:rPr lang="en-US" b="0" dirty="0">
                <a:solidFill>
                  <a:srgbClr val="D4D4D4"/>
                </a:solidFill>
                <a:latin typeface="Menlo" panose="020B0609030804020204" pitchFamily="49" charset="0"/>
              </a:rPr>
              <a:t> = </a:t>
            </a:r>
            <a:r>
              <a:rPr lang="en-US" b="0" dirty="0">
                <a:solidFill>
                  <a:srgbClr val="B5CEA8"/>
                </a:solidFill>
                <a:latin typeface="Menlo" panose="020B0609030804020204" pitchFamily="49" charset="0"/>
              </a:rPr>
              <a:t>114</a:t>
            </a:r>
            <a:endParaRPr lang="en-US" b="0" dirty="0">
              <a:solidFill>
                <a:srgbClr val="D4D4D4"/>
              </a:solidFill>
              <a:latin typeface="Menlo" panose="020B0609030804020204" pitchFamily="49" charset="0"/>
            </a:endParaRPr>
          </a:p>
          <a:p>
            <a:r>
              <a:rPr lang="en-US" b="0" dirty="0">
                <a:solidFill>
                  <a:srgbClr val="6A9955"/>
                </a:solidFill>
                <a:latin typeface="Menlo" panose="020B0609030804020204" pitchFamily="49" charset="0"/>
              </a:rPr>
              <a:t># Create a </a:t>
            </a:r>
            <a:r>
              <a:rPr lang="en-US" b="0" dirty="0" err="1">
                <a:solidFill>
                  <a:srgbClr val="6A9955"/>
                </a:solidFill>
                <a:latin typeface="Menlo" panose="020B0609030804020204" pitchFamily="49" charset="0"/>
              </a:rPr>
              <a:t>DriveBase</a:t>
            </a:r>
            <a:r>
              <a:rPr lang="en-US" b="0" dirty="0">
                <a:solidFill>
                  <a:srgbClr val="6A9955"/>
                </a:solidFill>
                <a:latin typeface="Menlo" panose="020B0609030804020204" pitchFamily="49" charset="0"/>
              </a:rPr>
              <a:t> object. The </a:t>
            </a:r>
            <a:r>
              <a:rPr lang="en-US" b="0" dirty="0" err="1">
                <a:solidFill>
                  <a:srgbClr val="6A9955"/>
                </a:solidFill>
                <a:latin typeface="Menlo" panose="020B0609030804020204" pitchFamily="49" charset="0"/>
              </a:rPr>
              <a:t>wheel_diameter</a:t>
            </a:r>
            <a:r>
              <a:rPr lang="en-US" b="0" dirty="0">
                <a:solidFill>
                  <a:srgbClr val="6A9955"/>
                </a:solidFill>
                <a:latin typeface="Menlo" panose="020B0609030804020204" pitchFamily="49" charset="0"/>
              </a:rPr>
              <a:t> and </a:t>
            </a:r>
            <a:r>
              <a:rPr lang="en-US" b="0" dirty="0" err="1">
                <a:solidFill>
                  <a:srgbClr val="6A9955"/>
                </a:solidFill>
                <a:latin typeface="Menlo" panose="020B0609030804020204" pitchFamily="49" charset="0"/>
              </a:rPr>
              <a:t>axle_track</a:t>
            </a:r>
            <a:r>
              <a:rPr lang="en-US" b="0" dirty="0">
                <a:solidFill>
                  <a:srgbClr val="6A9955"/>
                </a:solidFill>
                <a:latin typeface="Menlo" panose="020B0609030804020204" pitchFamily="49" charset="0"/>
              </a:rPr>
              <a:t> values are needed to move robot correct speed/distance when you give drive commands.</a:t>
            </a:r>
          </a:p>
          <a:p>
            <a:r>
              <a:rPr lang="en-US" b="0" dirty="0">
                <a:solidFill>
                  <a:srgbClr val="D4D4D4"/>
                </a:solidFill>
                <a:latin typeface="Menlo" panose="020B0609030804020204" pitchFamily="49" charset="0"/>
              </a:rPr>
              <a:t>robot = </a:t>
            </a:r>
            <a:r>
              <a:rPr lang="en-US" b="0" dirty="0" err="1">
                <a:solidFill>
                  <a:srgbClr val="D4D4D4"/>
                </a:solidFill>
                <a:latin typeface="Menlo" panose="020B0609030804020204" pitchFamily="49" charset="0"/>
              </a:rPr>
              <a:t>DriveBase</a:t>
            </a:r>
            <a:r>
              <a:rPr lang="en-US" b="0" dirty="0">
                <a:solidFill>
                  <a:srgbClr val="D4D4D4"/>
                </a:solidFill>
                <a:latin typeface="Menlo" panose="020B0609030804020204" pitchFamily="49" charset="0"/>
              </a:rPr>
              <a:t>(</a:t>
            </a:r>
            <a:r>
              <a:rPr lang="en-US" b="0" dirty="0" err="1">
                <a:solidFill>
                  <a:srgbClr val="D4D4D4"/>
                </a:solidFill>
                <a:latin typeface="Menlo" panose="020B0609030804020204" pitchFamily="49" charset="0"/>
              </a:rPr>
              <a:t>left_motor</a:t>
            </a:r>
            <a:r>
              <a:rPr lang="en-US" b="0" dirty="0">
                <a:solidFill>
                  <a:srgbClr val="D4D4D4"/>
                </a:solidFill>
                <a:latin typeface="Menlo" panose="020B0609030804020204" pitchFamily="49" charset="0"/>
              </a:rPr>
              <a:t>, </a:t>
            </a:r>
            <a:r>
              <a:rPr lang="en-US" b="0" dirty="0" err="1">
                <a:solidFill>
                  <a:srgbClr val="D4D4D4"/>
                </a:solidFill>
                <a:latin typeface="Menlo" panose="020B0609030804020204" pitchFamily="49" charset="0"/>
              </a:rPr>
              <a:t>right_motor</a:t>
            </a:r>
            <a:r>
              <a:rPr lang="en-US" b="0" dirty="0">
                <a:solidFill>
                  <a:srgbClr val="D4D4D4"/>
                </a:solidFill>
                <a:latin typeface="Menlo" panose="020B0609030804020204" pitchFamily="49" charset="0"/>
              </a:rPr>
              <a:t>, </a:t>
            </a:r>
            <a:r>
              <a:rPr lang="en-US" b="0" dirty="0" err="1">
                <a:solidFill>
                  <a:srgbClr val="D4D4D4"/>
                </a:solidFill>
                <a:latin typeface="Menlo" panose="020B0609030804020204" pitchFamily="49" charset="0"/>
              </a:rPr>
              <a:t>wheel_diameter</a:t>
            </a:r>
            <a:r>
              <a:rPr lang="en-US" b="0" dirty="0">
                <a:solidFill>
                  <a:srgbClr val="D4D4D4"/>
                </a:solidFill>
                <a:latin typeface="Menlo" panose="020B0609030804020204" pitchFamily="49" charset="0"/>
              </a:rPr>
              <a:t>, </a:t>
            </a:r>
            <a:r>
              <a:rPr lang="en-US" b="0" dirty="0" err="1">
                <a:solidFill>
                  <a:srgbClr val="D4D4D4"/>
                </a:solidFill>
                <a:latin typeface="Menlo" panose="020B0609030804020204" pitchFamily="49" charset="0"/>
              </a:rPr>
              <a:t>axle_track</a:t>
            </a:r>
            <a:r>
              <a:rPr lang="en-US" b="0" dirty="0">
                <a:solidFill>
                  <a:srgbClr val="D4D4D4"/>
                </a:solidFill>
                <a:latin typeface="Menlo" panose="020B0609030804020204" pitchFamily="49" charset="0"/>
              </a:rPr>
              <a:t>)</a:t>
            </a:r>
          </a:p>
        </p:txBody>
      </p:sp>
      <p:sp>
        <p:nvSpPr>
          <p:cNvPr id="5" name="Slide Number Placeholder 4">
            <a:extLst>
              <a:ext uri="{FF2B5EF4-FFF2-40B4-BE49-F238E27FC236}">
                <a16:creationId xmlns:a16="http://schemas.microsoft.com/office/drawing/2014/main" id="{FF4AEE16-7AF3-C549-8072-DE4070CE3AD1}"/>
              </a:ext>
            </a:extLst>
          </p:cNvPr>
          <p:cNvSpPr>
            <a:spLocks noGrp="1"/>
          </p:cNvSpPr>
          <p:nvPr>
            <p:ph type="sldNum" sz="quarter" idx="12"/>
          </p:nvPr>
        </p:nvSpPr>
        <p:spPr/>
        <p:txBody>
          <a:bodyPr/>
          <a:lstStyle/>
          <a:p>
            <a:fld id="{4DBC7FC8-25FB-FC45-8177-2B991DA6778C}" type="slidenum">
              <a:rPr lang="en-US" smtClean="0"/>
              <a:t>6</a:t>
            </a:fld>
            <a:endParaRPr lang="en-US"/>
          </a:p>
        </p:txBody>
      </p:sp>
      <p:sp>
        <p:nvSpPr>
          <p:cNvPr id="6" name="Oval 5">
            <a:extLst>
              <a:ext uri="{FF2B5EF4-FFF2-40B4-BE49-F238E27FC236}">
                <a16:creationId xmlns:a16="http://schemas.microsoft.com/office/drawing/2014/main" id="{E88186E1-359D-FB4C-8968-7BC53EB926B7}"/>
              </a:ext>
            </a:extLst>
          </p:cNvPr>
          <p:cNvSpPr/>
          <p:nvPr/>
        </p:nvSpPr>
        <p:spPr>
          <a:xfrm>
            <a:off x="193601" y="1560665"/>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2F40D8CB-A762-6140-82DD-D6D246EFAF7F}"/>
              </a:ext>
            </a:extLst>
          </p:cNvPr>
          <p:cNvSpPr/>
          <p:nvPr/>
        </p:nvSpPr>
        <p:spPr>
          <a:xfrm>
            <a:off x="436704" y="2901149"/>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Left Brace 7">
            <a:extLst>
              <a:ext uri="{FF2B5EF4-FFF2-40B4-BE49-F238E27FC236}">
                <a16:creationId xmlns:a16="http://schemas.microsoft.com/office/drawing/2014/main" id="{893F5514-588C-7C44-8F61-20B8D34C7496}"/>
              </a:ext>
            </a:extLst>
          </p:cNvPr>
          <p:cNvSpPr/>
          <p:nvPr/>
        </p:nvSpPr>
        <p:spPr>
          <a:xfrm>
            <a:off x="541245" y="971020"/>
            <a:ext cx="311972" cy="15130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572F33F3-51C5-824E-B97A-1EBC8991EB94}"/>
              </a:ext>
            </a:extLst>
          </p:cNvPr>
          <p:cNvGrpSpPr/>
          <p:nvPr/>
        </p:nvGrpSpPr>
        <p:grpSpPr>
          <a:xfrm rot="5400000">
            <a:off x="4684646" y="3648611"/>
            <a:ext cx="1453380" cy="1662800"/>
            <a:chOff x="6507213" y="1384746"/>
            <a:chExt cx="1199001" cy="1371767"/>
          </a:xfrm>
        </p:grpSpPr>
        <p:grpSp>
          <p:nvGrpSpPr>
            <p:cNvPr id="11" name="Group 10">
              <a:extLst>
                <a:ext uri="{FF2B5EF4-FFF2-40B4-BE49-F238E27FC236}">
                  <a16:creationId xmlns:a16="http://schemas.microsoft.com/office/drawing/2014/main" id="{EA8560A0-4D2C-234E-B0DA-ECF34B7F64C0}"/>
                </a:ext>
              </a:extLst>
            </p:cNvPr>
            <p:cNvGrpSpPr/>
            <p:nvPr/>
          </p:nvGrpSpPr>
          <p:grpSpPr>
            <a:xfrm rot="5400000">
              <a:off x="6518630" y="1512901"/>
              <a:ext cx="1141996" cy="1164830"/>
              <a:chOff x="6310708" y="2223671"/>
              <a:chExt cx="809489" cy="898563"/>
            </a:xfrm>
          </p:grpSpPr>
          <p:sp>
            <p:nvSpPr>
              <p:cNvPr id="14" name="Rounded Rectangle 13">
                <a:extLst>
                  <a:ext uri="{FF2B5EF4-FFF2-40B4-BE49-F238E27FC236}">
                    <a16:creationId xmlns:a16="http://schemas.microsoft.com/office/drawing/2014/main" id="{C3575240-3660-AC48-AF45-5A2B93D61F38}"/>
                  </a:ext>
                </a:extLst>
              </p:cNvPr>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732027F-DAA6-6F41-9B2A-046921A2C5E7}"/>
                  </a:ext>
                </a:extLst>
              </p:cNvPr>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a:extLst>
                  <a:ext uri="{FF2B5EF4-FFF2-40B4-BE49-F238E27FC236}">
                    <a16:creationId xmlns:a16="http://schemas.microsoft.com/office/drawing/2014/main" id="{4E177598-013A-ED41-BEE7-B3F3F918CC71}"/>
                  </a:ext>
                </a:extLst>
              </p:cNvPr>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a:extLst>
                  <a:ext uri="{FF2B5EF4-FFF2-40B4-BE49-F238E27FC236}">
                    <a16:creationId xmlns:a16="http://schemas.microsoft.com/office/drawing/2014/main" id="{0DE0C554-9E6E-FA44-AFEB-B448BF3CF280}"/>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C6D58726-976D-3447-9AAD-7FBA7EAAAC6C}"/>
                </a:ext>
              </a:extLst>
            </p:cNvPr>
            <p:cNvSpPr txBox="1"/>
            <p:nvPr/>
          </p:nvSpPr>
          <p:spPr>
            <a:xfrm>
              <a:off x="7216809" y="1384746"/>
              <a:ext cx="465620" cy="369332"/>
            </a:xfrm>
            <a:prstGeom prst="rect">
              <a:avLst/>
            </a:prstGeom>
            <a:noFill/>
          </p:spPr>
          <p:txBody>
            <a:bodyPr wrap="square" rtlCol="0">
              <a:spAutoFit/>
            </a:bodyPr>
            <a:lstStyle/>
            <a:p>
              <a:r>
                <a:rPr lang="en-US" dirty="0"/>
                <a:t>B</a:t>
              </a:r>
            </a:p>
          </p:txBody>
        </p:sp>
        <p:sp>
          <p:nvSpPr>
            <p:cNvPr id="13" name="TextBox 12">
              <a:extLst>
                <a:ext uri="{FF2B5EF4-FFF2-40B4-BE49-F238E27FC236}">
                  <a16:creationId xmlns:a16="http://schemas.microsoft.com/office/drawing/2014/main" id="{C5D6D7A5-750A-6B41-8281-AA39DF77246C}"/>
                </a:ext>
              </a:extLst>
            </p:cNvPr>
            <p:cNvSpPr txBox="1"/>
            <p:nvPr/>
          </p:nvSpPr>
          <p:spPr>
            <a:xfrm>
              <a:off x="7240594" y="2387181"/>
              <a:ext cx="465620" cy="369332"/>
            </a:xfrm>
            <a:prstGeom prst="rect">
              <a:avLst/>
            </a:prstGeom>
            <a:noFill/>
          </p:spPr>
          <p:txBody>
            <a:bodyPr wrap="square" rtlCol="0">
              <a:spAutoFit/>
            </a:bodyPr>
            <a:lstStyle/>
            <a:p>
              <a:r>
                <a:rPr lang="en-US" dirty="0"/>
                <a:t>C</a:t>
              </a:r>
            </a:p>
          </p:txBody>
        </p:sp>
      </p:grpSp>
      <p:cxnSp>
        <p:nvCxnSpPr>
          <p:cNvPr id="18" name="Straight Arrow Connector 17">
            <a:extLst>
              <a:ext uri="{FF2B5EF4-FFF2-40B4-BE49-F238E27FC236}">
                <a16:creationId xmlns:a16="http://schemas.microsoft.com/office/drawing/2014/main" id="{50A434A1-5B61-5B45-8184-257327266622}"/>
              </a:ext>
            </a:extLst>
          </p:cNvPr>
          <p:cNvCxnSpPr>
            <a:cxnSpLocks/>
          </p:cNvCxnSpPr>
          <p:nvPr/>
        </p:nvCxnSpPr>
        <p:spPr>
          <a:xfrm>
            <a:off x="4803781" y="5380396"/>
            <a:ext cx="1215111" cy="0"/>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BC4B5F-37E9-3241-8F9B-FBFFD7F8ABC7}"/>
              </a:ext>
            </a:extLst>
          </p:cNvPr>
          <p:cNvSpPr txBox="1"/>
          <p:nvPr/>
        </p:nvSpPr>
        <p:spPr>
          <a:xfrm>
            <a:off x="4495004" y="5481421"/>
            <a:ext cx="1883862" cy="830997"/>
          </a:xfrm>
          <a:prstGeom prst="rect">
            <a:avLst/>
          </a:prstGeom>
          <a:noFill/>
        </p:spPr>
        <p:txBody>
          <a:bodyPr wrap="square" rtlCol="0">
            <a:spAutoFit/>
          </a:bodyPr>
          <a:lstStyle/>
          <a:p>
            <a:r>
              <a:rPr lang="ro-RO" sz="1600" b="1" u="sng" dirty="0"/>
              <a:t>Osia</a:t>
            </a:r>
            <a:endParaRPr lang="en-US" sz="1600" b="1" u="sng" dirty="0"/>
          </a:p>
          <a:p>
            <a:r>
              <a:rPr lang="en-US" sz="1600" dirty="0"/>
              <a:t>(</a:t>
            </a:r>
            <a:r>
              <a:rPr lang="ro-RO" sz="1600" dirty="0"/>
              <a:t>distanța dintre roți î</a:t>
            </a:r>
            <a:r>
              <a:rPr lang="en-US" sz="1600" dirty="0"/>
              <a:t>n mm)</a:t>
            </a:r>
          </a:p>
        </p:txBody>
      </p:sp>
      <p:sp>
        <p:nvSpPr>
          <p:cNvPr id="27" name="Oval 26">
            <a:extLst>
              <a:ext uri="{FF2B5EF4-FFF2-40B4-BE49-F238E27FC236}">
                <a16:creationId xmlns:a16="http://schemas.microsoft.com/office/drawing/2014/main" id="{77156FEC-12BE-BA4E-8472-9607E252B788}"/>
              </a:ext>
            </a:extLst>
          </p:cNvPr>
          <p:cNvSpPr/>
          <p:nvPr/>
        </p:nvSpPr>
        <p:spPr>
          <a:xfrm rot="7200000">
            <a:off x="7584612" y="4463461"/>
            <a:ext cx="1077760" cy="565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0594AA6-FEAE-B742-B897-7D982C5A4D4E}"/>
              </a:ext>
            </a:extLst>
          </p:cNvPr>
          <p:cNvCxnSpPr>
            <a:cxnSpLocks/>
            <a:endCxn id="29" idx="2"/>
          </p:cNvCxnSpPr>
          <p:nvPr/>
        </p:nvCxnSpPr>
        <p:spPr>
          <a:xfrm>
            <a:off x="7414311" y="3651774"/>
            <a:ext cx="13635" cy="177622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43BB874-6A9B-8245-B319-430A149BBE86}"/>
              </a:ext>
            </a:extLst>
          </p:cNvPr>
          <p:cNvSpPr txBox="1"/>
          <p:nvPr/>
        </p:nvSpPr>
        <p:spPr>
          <a:xfrm>
            <a:off x="6537563" y="5514531"/>
            <a:ext cx="1780766" cy="1077218"/>
          </a:xfrm>
          <a:prstGeom prst="rect">
            <a:avLst/>
          </a:prstGeom>
          <a:noFill/>
        </p:spPr>
        <p:txBody>
          <a:bodyPr wrap="square" rtlCol="0">
            <a:spAutoFit/>
          </a:bodyPr>
          <a:lstStyle/>
          <a:p>
            <a:r>
              <a:rPr lang="ro-RO" sz="1600" b="1" u="sng" dirty="0"/>
              <a:t>Diametru roții</a:t>
            </a:r>
          </a:p>
          <a:p>
            <a:r>
              <a:rPr lang="en-US" sz="1600" dirty="0"/>
              <a:t>(</a:t>
            </a:r>
            <a:r>
              <a:rPr lang="ro-RO" sz="1600" dirty="0"/>
              <a:t>fie măsori sau citești înscrisurile în </a:t>
            </a:r>
            <a:r>
              <a:rPr lang="en-US" sz="1600" dirty="0"/>
              <a:t>mm)</a:t>
            </a:r>
            <a:r>
              <a:rPr lang="ro-RO" sz="1600" dirty="0"/>
              <a:t>.</a:t>
            </a:r>
            <a:endParaRPr lang="en-US" sz="1600" dirty="0"/>
          </a:p>
        </p:txBody>
      </p:sp>
      <p:sp>
        <p:nvSpPr>
          <p:cNvPr id="4" name="Footer Placeholder 3">
            <a:extLst>
              <a:ext uri="{FF2B5EF4-FFF2-40B4-BE49-F238E27FC236}">
                <a16:creationId xmlns:a16="http://schemas.microsoft.com/office/drawing/2014/main" id="{E3D0CB80-CA8C-8943-BF4F-1FF060D74425}"/>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20196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183-D15D-A94A-BAA7-CC02D5C4282B}"/>
              </a:ext>
            </a:extLst>
          </p:cNvPr>
          <p:cNvSpPr>
            <a:spLocks noGrp="1"/>
          </p:cNvSpPr>
          <p:nvPr>
            <p:ph type="title"/>
          </p:nvPr>
        </p:nvSpPr>
        <p:spPr/>
        <p:txBody>
          <a:bodyPr/>
          <a:lstStyle/>
          <a:p>
            <a:r>
              <a:rPr lang="ro-RO" dirty="0"/>
              <a:t>Cum mergem Înainte</a:t>
            </a:r>
            <a:r>
              <a:rPr lang="en-US" dirty="0"/>
              <a:t>?</a:t>
            </a:r>
          </a:p>
        </p:txBody>
      </p:sp>
      <p:sp>
        <p:nvSpPr>
          <p:cNvPr id="5" name="Content Placeholder 4">
            <a:extLst>
              <a:ext uri="{FF2B5EF4-FFF2-40B4-BE49-F238E27FC236}">
                <a16:creationId xmlns:a16="http://schemas.microsoft.com/office/drawing/2014/main" id="{12892893-7823-264F-8906-C071EE2D9693}"/>
              </a:ext>
            </a:extLst>
          </p:cNvPr>
          <p:cNvSpPr>
            <a:spLocks noGrp="1"/>
          </p:cNvSpPr>
          <p:nvPr>
            <p:ph sz="half" idx="1"/>
          </p:nvPr>
        </p:nvSpPr>
        <p:spPr>
          <a:xfrm>
            <a:off x="457200" y="944014"/>
            <a:ext cx="7927042" cy="1216791"/>
          </a:xfrm>
          <a:solidFill>
            <a:schemeClr val="tx1"/>
          </a:solidFill>
        </p:spPr>
        <p:txBody>
          <a:bodyPr>
            <a:normAutofit fontScale="55000" lnSpcReduction="20000"/>
          </a:bodyPr>
          <a:lstStyle/>
          <a:p>
            <a:r>
              <a:rPr lang="en-US" b="0" dirty="0">
                <a:solidFill>
                  <a:srgbClr val="6A9955"/>
                </a:solidFill>
                <a:latin typeface="Menlo" panose="020B0609030804020204" pitchFamily="49" charset="0"/>
              </a:rPr>
              <a:t># This drives at 100 mm/sec straight</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robot.drive</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100</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0</a:t>
            </a:r>
            <a:r>
              <a:rPr lang="en-US" b="0" dirty="0">
                <a:solidFill>
                  <a:srgbClr val="D4D4D4"/>
                </a:solidFill>
                <a:latin typeface="Menlo" panose="020B0609030804020204" pitchFamily="49" charset="0"/>
              </a:rPr>
              <a:t>) </a:t>
            </a:r>
          </a:p>
          <a:p>
            <a:r>
              <a:rPr lang="en-US" b="0" dirty="0">
                <a:solidFill>
                  <a:srgbClr val="6A9955"/>
                </a:solidFill>
                <a:latin typeface="Menlo" panose="020B0609030804020204" pitchFamily="49" charset="0"/>
              </a:rPr>
              <a:t># This drives straight backwards at 500 mm/sec for 2 seconds </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robot.drive_time</a:t>
            </a:r>
            <a:r>
              <a:rPr lang="en-US" b="0" dirty="0">
                <a:solidFill>
                  <a:srgbClr val="D4D4D4"/>
                </a:solidFill>
                <a:latin typeface="Menlo" panose="020B0609030804020204" pitchFamily="49" charset="0"/>
              </a:rPr>
              <a:t>(-</a:t>
            </a:r>
            <a:r>
              <a:rPr lang="en-US" b="0" dirty="0">
                <a:solidFill>
                  <a:srgbClr val="B5CEA8"/>
                </a:solidFill>
                <a:latin typeface="Menlo" panose="020B0609030804020204" pitchFamily="49" charset="0"/>
              </a:rPr>
              <a:t>500</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0</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2000</a:t>
            </a:r>
            <a:r>
              <a:rPr lang="en-US" b="0" dirty="0">
                <a:solidFill>
                  <a:srgbClr val="D4D4D4"/>
                </a:solidFill>
                <a:latin typeface="Menlo" panose="020B0609030804020204" pitchFamily="49" charset="0"/>
              </a:rPr>
              <a:t>) </a:t>
            </a:r>
          </a:p>
        </p:txBody>
      </p:sp>
      <p:sp>
        <p:nvSpPr>
          <p:cNvPr id="6" name="Content Placeholder 5">
            <a:extLst>
              <a:ext uri="{FF2B5EF4-FFF2-40B4-BE49-F238E27FC236}">
                <a16:creationId xmlns:a16="http://schemas.microsoft.com/office/drawing/2014/main" id="{6195C1B7-C995-A847-9A1F-0C50E1433CCF}"/>
              </a:ext>
            </a:extLst>
          </p:cNvPr>
          <p:cNvSpPr>
            <a:spLocks noGrp="1"/>
          </p:cNvSpPr>
          <p:nvPr>
            <p:ph sz="half" idx="2"/>
          </p:nvPr>
        </p:nvSpPr>
        <p:spPr>
          <a:xfrm>
            <a:off x="549985" y="2315613"/>
            <a:ext cx="7927041" cy="3914857"/>
          </a:xfrm>
        </p:spPr>
        <p:txBody>
          <a:bodyPr>
            <a:noAutofit/>
          </a:bodyPr>
          <a:lstStyle/>
          <a:p>
            <a:r>
              <a:rPr lang="ro-RO" sz="2000" b="0" dirty="0"/>
              <a:t>Cu un obiect </a:t>
            </a:r>
            <a:r>
              <a:rPr lang="en-US" sz="2000" b="0" dirty="0" err="1"/>
              <a:t>DriveBase</a:t>
            </a:r>
            <a:r>
              <a:rPr lang="en-US" sz="2000" b="0" dirty="0"/>
              <a:t>,</a:t>
            </a:r>
            <a:r>
              <a:rPr lang="ro-RO" sz="2000" b="0" dirty="0"/>
              <a:t> poți face robotul să meargă în diferite moduri.</a:t>
            </a:r>
            <a:endParaRPr lang="en-US" sz="2000" b="0" dirty="0"/>
          </a:p>
          <a:p>
            <a:r>
              <a:rPr lang="en-US" sz="2000" b="0" dirty="0"/>
              <a:t>drive(</a:t>
            </a:r>
            <a:r>
              <a:rPr lang="en-US" sz="2000" b="0" dirty="0">
                <a:ea typeface="Menlo" panose="020B0609030804020204" pitchFamily="49" charset="0"/>
                <a:cs typeface="Menlo" panose="020B0609030804020204" pitchFamily="49" charset="0"/>
              </a:rPr>
              <a:t>speed, steering</a:t>
            </a:r>
            <a:r>
              <a:rPr lang="en-US" sz="2000" b="0" dirty="0"/>
              <a:t>) </a:t>
            </a:r>
            <a:r>
              <a:rPr lang="en-US" sz="2000" b="0" dirty="0">
                <a:sym typeface="Wingdings" pitchFamily="2" charset="2"/>
              </a:rPr>
              <a:t> </a:t>
            </a:r>
            <a:r>
              <a:rPr lang="ro-RO" sz="2000" b="0" dirty="0">
                <a:sym typeface="Wingdings" pitchFamily="2" charset="2"/>
              </a:rPr>
              <a:t>merge cu viteza</a:t>
            </a:r>
            <a:r>
              <a:rPr lang="en-US" sz="2000" b="0" dirty="0">
                <a:latin typeface="Courier New" panose="02070309020205020404" pitchFamily="49" charset="0"/>
                <a:ea typeface="Menlo" panose="020B0609030804020204" pitchFamily="49" charset="0"/>
                <a:cs typeface="Courier New" panose="02070309020205020404" pitchFamily="49" charset="0"/>
              </a:rPr>
              <a:t>speed</a:t>
            </a:r>
            <a:r>
              <a:rPr lang="en-US" sz="2000" b="0" dirty="0">
                <a:ea typeface="Menlo" panose="020B0609030804020204" pitchFamily="49" charset="0"/>
                <a:cs typeface="Menlo" panose="020B0609030804020204" pitchFamily="49" charset="0"/>
              </a:rPr>
              <a:t> mm/sec </a:t>
            </a:r>
            <a:r>
              <a:rPr lang="ro-RO" sz="2000" b="0" dirty="0">
                <a:ea typeface="Menlo" panose="020B0609030804020204" pitchFamily="49" charset="0"/>
                <a:cs typeface="Menlo" panose="020B0609030804020204" pitchFamily="49" charset="0"/>
              </a:rPr>
              <a:t>cât</a:t>
            </a:r>
            <a:r>
              <a:rPr lang="en-US" sz="2000" b="0" dirty="0">
                <a:ea typeface="Menlo" panose="020B0609030804020204" pitchFamily="49" charset="0"/>
                <a:cs typeface="Menlo" panose="020B0609030804020204" pitchFamily="49" charset="0"/>
              </a:rPr>
              <a:t> </a:t>
            </a:r>
            <a:r>
              <a:rPr lang="en-US" sz="2000" b="0" dirty="0">
                <a:latin typeface="Courier New" panose="02070309020205020404" pitchFamily="49" charset="0"/>
                <a:ea typeface="Menlo" panose="020B0609030804020204" pitchFamily="49" charset="0"/>
                <a:cs typeface="Courier New" panose="02070309020205020404" pitchFamily="49" charset="0"/>
              </a:rPr>
              <a:t>steering</a:t>
            </a:r>
            <a:r>
              <a:rPr lang="en-US" sz="2000" b="0" dirty="0">
                <a:ea typeface="Menlo" panose="020B0609030804020204" pitchFamily="49" charset="0"/>
                <a:cs typeface="Menlo" panose="020B0609030804020204" pitchFamily="49" charset="0"/>
              </a:rPr>
              <a:t> degrees/sec </a:t>
            </a:r>
            <a:r>
              <a:rPr lang="ro-RO" sz="2000" b="0" dirty="0">
                <a:ea typeface="Menlo" panose="020B0609030804020204" pitchFamily="49" charset="0"/>
                <a:cs typeface="Menlo" panose="020B0609030804020204" pitchFamily="49" charset="0"/>
              </a:rPr>
              <a:t>până când programul se oprește sau primește o altă comandă.</a:t>
            </a:r>
            <a:br>
              <a:rPr lang="en-US" sz="2000" b="0" dirty="0">
                <a:ea typeface="Menlo" panose="020B0609030804020204" pitchFamily="49" charset="0"/>
                <a:cs typeface="Menlo" panose="020B0609030804020204" pitchFamily="49" charset="0"/>
              </a:rPr>
            </a:br>
            <a:endParaRPr lang="en-US" sz="2000" b="0" dirty="0"/>
          </a:p>
          <a:p>
            <a:r>
              <a:rPr lang="en-US" sz="2000" b="0" dirty="0" err="1"/>
              <a:t>drive_time</a:t>
            </a:r>
            <a:r>
              <a:rPr lang="en-US" sz="2000" b="0" dirty="0"/>
              <a:t>(</a:t>
            </a:r>
            <a:r>
              <a:rPr lang="en-US" sz="2000" b="0" dirty="0">
                <a:ea typeface="Menlo" panose="020B0609030804020204" pitchFamily="49" charset="0"/>
                <a:cs typeface="Menlo" panose="020B0609030804020204" pitchFamily="49" charset="0"/>
              </a:rPr>
              <a:t>speed, steering, time</a:t>
            </a:r>
            <a:r>
              <a:rPr lang="en-US" sz="2000" b="0" dirty="0"/>
              <a:t>) </a:t>
            </a:r>
            <a:r>
              <a:rPr lang="en-US" sz="2000" b="0" dirty="0">
                <a:sym typeface="Wingdings" pitchFamily="2" charset="2"/>
              </a:rPr>
              <a:t> </a:t>
            </a:r>
            <a:r>
              <a:rPr lang="ro-RO" sz="2000" b="0" dirty="0">
                <a:sym typeface="Wingdings" pitchFamily="2" charset="2"/>
              </a:rPr>
              <a:t>merge cu viteza </a:t>
            </a:r>
            <a:r>
              <a:rPr lang="en-US" sz="2000" b="0" dirty="0">
                <a:latin typeface="Courier New" panose="02070309020205020404" pitchFamily="49" charset="0"/>
                <a:ea typeface="Menlo" panose="020B0609030804020204" pitchFamily="49" charset="0"/>
                <a:cs typeface="Courier New" panose="02070309020205020404" pitchFamily="49" charset="0"/>
              </a:rPr>
              <a:t>speed</a:t>
            </a:r>
            <a:r>
              <a:rPr lang="en-US" sz="2000" b="0" dirty="0">
                <a:ea typeface="Menlo" panose="020B0609030804020204" pitchFamily="49" charset="0"/>
                <a:cs typeface="Menlo" panose="020B0609030804020204" pitchFamily="49" charset="0"/>
              </a:rPr>
              <a:t> mm/sec </a:t>
            </a:r>
            <a:r>
              <a:rPr lang="ro-RO" sz="2000" b="0" dirty="0">
                <a:ea typeface="Menlo" panose="020B0609030804020204" pitchFamily="49" charset="0"/>
                <a:cs typeface="Menlo" panose="020B0609030804020204" pitchFamily="49" charset="0"/>
              </a:rPr>
              <a:t>în timp ce</a:t>
            </a:r>
            <a:r>
              <a:rPr lang="en-US" sz="2000" b="0" dirty="0">
                <a:ea typeface="Menlo" panose="020B0609030804020204" pitchFamily="49" charset="0"/>
                <a:cs typeface="Menlo" panose="020B0609030804020204" pitchFamily="49" charset="0"/>
              </a:rPr>
              <a:t> </a:t>
            </a:r>
            <a:r>
              <a:rPr lang="en-US" sz="2000" b="0" dirty="0">
                <a:latin typeface="Courier New" panose="02070309020205020404" pitchFamily="49" charset="0"/>
                <a:ea typeface="Menlo" panose="020B0609030804020204" pitchFamily="49" charset="0"/>
                <a:cs typeface="Courier New" panose="02070309020205020404" pitchFamily="49" charset="0"/>
              </a:rPr>
              <a:t>steering</a:t>
            </a:r>
            <a:r>
              <a:rPr lang="en-US" sz="2000" b="0" dirty="0">
                <a:ea typeface="Menlo" panose="020B0609030804020204" pitchFamily="49" charset="0"/>
                <a:cs typeface="Menlo" panose="020B0609030804020204" pitchFamily="49" charset="0"/>
              </a:rPr>
              <a:t> degrees/sec for </a:t>
            </a:r>
            <a:r>
              <a:rPr lang="en-US" sz="2000" b="0" dirty="0">
                <a:latin typeface="Courier New" panose="02070309020205020404" pitchFamily="49" charset="0"/>
                <a:ea typeface="Menlo" panose="020B0609030804020204" pitchFamily="49" charset="0"/>
                <a:cs typeface="Courier New" panose="02070309020205020404" pitchFamily="49" charset="0"/>
              </a:rPr>
              <a:t>time</a:t>
            </a:r>
            <a:r>
              <a:rPr lang="en-US" sz="2000" b="0" dirty="0">
                <a:ea typeface="Menlo" panose="020B0609030804020204" pitchFamily="49" charset="0"/>
                <a:cs typeface="Menlo" panose="020B0609030804020204" pitchFamily="49" charset="0"/>
              </a:rPr>
              <a:t> milliseconds</a:t>
            </a:r>
            <a:br>
              <a:rPr lang="en-US" sz="2000" b="0" dirty="0">
                <a:ea typeface="Menlo" panose="020B0609030804020204" pitchFamily="49" charset="0"/>
                <a:cs typeface="Menlo" panose="020B0609030804020204" pitchFamily="49" charset="0"/>
              </a:rPr>
            </a:br>
            <a:endParaRPr lang="en-US" sz="2000" b="0" dirty="0"/>
          </a:p>
          <a:p>
            <a:r>
              <a:rPr lang="ro-RO" sz="2000" b="0" dirty="0"/>
              <a:t>Cum facem să se miște o anumită distanță</a:t>
            </a:r>
            <a:r>
              <a:rPr lang="en-US" sz="2000" b="0" dirty="0"/>
              <a:t>? </a:t>
            </a:r>
            <a:r>
              <a:rPr lang="ro-RO" sz="2000" b="0" dirty="0"/>
              <a:t>Rotații</a:t>
            </a:r>
            <a:r>
              <a:rPr lang="en-US" sz="2000" b="0" dirty="0"/>
              <a:t>? </a:t>
            </a:r>
            <a:r>
              <a:rPr lang="ro-RO" sz="2000" b="0" dirty="0"/>
              <a:t>Trebuie să învățăm cum să folosim senzorul de rotație.</a:t>
            </a:r>
            <a:endParaRPr lang="en-US" sz="2000" b="0" dirty="0"/>
          </a:p>
        </p:txBody>
      </p:sp>
      <p:sp>
        <p:nvSpPr>
          <p:cNvPr id="4" name="Slide Number Placeholder 3">
            <a:extLst>
              <a:ext uri="{FF2B5EF4-FFF2-40B4-BE49-F238E27FC236}">
                <a16:creationId xmlns:a16="http://schemas.microsoft.com/office/drawing/2014/main" id="{A966BF5E-28E5-3440-9CEE-ACEC93040FAA}"/>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3" name="Footer Placeholder 2">
            <a:extLst>
              <a:ext uri="{FF2B5EF4-FFF2-40B4-BE49-F238E27FC236}">
                <a16:creationId xmlns:a16="http://schemas.microsoft.com/office/drawing/2014/main" id="{2584C879-FF32-AD4D-9E8C-FBC62E4EB90F}"/>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89497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183-D15D-A94A-BAA7-CC02D5C4282B}"/>
              </a:ext>
            </a:extLst>
          </p:cNvPr>
          <p:cNvSpPr>
            <a:spLocks noGrp="1"/>
          </p:cNvSpPr>
          <p:nvPr>
            <p:ph type="title"/>
          </p:nvPr>
        </p:nvSpPr>
        <p:spPr/>
        <p:txBody>
          <a:bodyPr/>
          <a:lstStyle/>
          <a:p>
            <a:r>
              <a:rPr lang="ro-RO" dirty="0"/>
              <a:t>Cum ne oprim</a:t>
            </a:r>
            <a:r>
              <a:rPr lang="en-US" dirty="0"/>
              <a:t>?</a:t>
            </a:r>
          </a:p>
        </p:txBody>
      </p:sp>
      <p:sp>
        <p:nvSpPr>
          <p:cNvPr id="5" name="Content Placeholder 4">
            <a:extLst>
              <a:ext uri="{FF2B5EF4-FFF2-40B4-BE49-F238E27FC236}">
                <a16:creationId xmlns:a16="http://schemas.microsoft.com/office/drawing/2014/main" id="{12892893-7823-264F-8906-C071EE2D9693}"/>
              </a:ext>
            </a:extLst>
          </p:cNvPr>
          <p:cNvSpPr>
            <a:spLocks noGrp="1"/>
          </p:cNvSpPr>
          <p:nvPr>
            <p:ph sz="half" idx="1"/>
          </p:nvPr>
        </p:nvSpPr>
        <p:spPr>
          <a:xfrm>
            <a:off x="549984" y="1327972"/>
            <a:ext cx="7927042" cy="1216791"/>
          </a:xfrm>
          <a:solidFill>
            <a:schemeClr val="tx1"/>
          </a:solidFill>
        </p:spPr>
        <p:txBody>
          <a:bodyPr>
            <a:normAutofit fontScale="55000" lnSpcReduction="20000"/>
          </a:bodyPr>
          <a:lstStyle/>
          <a:p>
            <a:r>
              <a:rPr lang="en-US" b="0" dirty="0">
                <a:solidFill>
                  <a:srgbClr val="6A9955"/>
                </a:solidFill>
                <a:latin typeface="Menlo" panose="020B0609030804020204" pitchFamily="49" charset="0"/>
              </a:rPr>
              <a:t># this stops any active movement and actively brakes the motor</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robot.stop</a:t>
            </a:r>
            <a:r>
              <a:rPr lang="en-US" b="0" dirty="0">
                <a:solidFill>
                  <a:srgbClr val="D4D4D4"/>
                </a:solidFill>
                <a:latin typeface="Menlo" panose="020B0609030804020204" pitchFamily="49" charset="0"/>
              </a:rPr>
              <a:t>(</a:t>
            </a:r>
            <a:r>
              <a:rPr lang="en-US" b="0" dirty="0" err="1">
                <a:solidFill>
                  <a:srgbClr val="D4D4D4"/>
                </a:solidFill>
                <a:latin typeface="Menlo" panose="020B0609030804020204" pitchFamily="49" charset="0"/>
              </a:rPr>
              <a:t>Stop.BRAKE</a:t>
            </a:r>
            <a:r>
              <a:rPr lang="en-US" b="0" dirty="0">
                <a:solidFill>
                  <a:srgbClr val="D4D4D4"/>
                </a:solidFill>
                <a:latin typeface="Menlo" panose="020B0609030804020204" pitchFamily="49" charset="0"/>
              </a:rPr>
              <a:t>)</a:t>
            </a:r>
          </a:p>
          <a:p>
            <a:r>
              <a:rPr lang="en-US" b="0" dirty="0">
                <a:solidFill>
                  <a:srgbClr val="6A9955"/>
                </a:solidFill>
                <a:latin typeface="Menlo" panose="020B0609030804020204" pitchFamily="49" charset="0"/>
              </a:rPr>
              <a:t># this stops any active movement and leaves the motors on coast</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robot.stop</a:t>
            </a:r>
            <a:r>
              <a:rPr lang="en-US" b="0" dirty="0">
                <a:solidFill>
                  <a:srgbClr val="D4D4D4"/>
                </a:solidFill>
                <a:latin typeface="Menlo" panose="020B0609030804020204" pitchFamily="49" charset="0"/>
              </a:rPr>
              <a:t>(</a:t>
            </a:r>
            <a:r>
              <a:rPr lang="en-US" b="0" dirty="0" err="1">
                <a:solidFill>
                  <a:srgbClr val="D4D4D4"/>
                </a:solidFill>
                <a:latin typeface="Menlo" panose="020B0609030804020204" pitchFamily="49" charset="0"/>
              </a:rPr>
              <a:t>Stop.COAST</a:t>
            </a:r>
            <a:r>
              <a:rPr lang="en-US" b="0" dirty="0">
                <a:solidFill>
                  <a:srgbClr val="D4D4D4"/>
                </a:solidFill>
                <a:latin typeface="Menlo" panose="020B0609030804020204" pitchFamily="49" charset="0"/>
              </a:rPr>
              <a:t>)</a:t>
            </a:r>
          </a:p>
        </p:txBody>
      </p:sp>
      <p:sp>
        <p:nvSpPr>
          <p:cNvPr id="6" name="Content Placeholder 5">
            <a:extLst>
              <a:ext uri="{FF2B5EF4-FFF2-40B4-BE49-F238E27FC236}">
                <a16:creationId xmlns:a16="http://schemas.microsoft.com/office/drawing/2014/main" id="{6195C1B7-C995-A847-9A1F-0C50E1433CCF}"/>
              </a:ext>
            </a:extLst>
          </p:cNvPr>
          <p:cNvSpPr>
            <a:spLocks noGrp="1"/>
          </p:cNvSpPr>
          <p:nvPr>
            <p:ph sz="half" idx="2"/>
          </p:nvPr>
        </p:nvSpPr>
        <p:spPr>
          <a:xfrm>
            <a:off x="549985" y="2699572"/>
            <a:ext cx="7927041" cy="3658534"/>
          </a:xfrm>
        </p:spPr>
        <p:txBody>
          <a:bodyPr>
            <a:noAutofit/>
          </a:bodyPr>
          <a:lstStyle/>
          <a:p>
            <a:r>
              <a:rPr lang="en-US" sz="2000" b="0" dirty="0" err="1"/>
              <a:t>drive_time</a:t>
            </a:r>
            <a:r>
              <a:rPr lang="en-US" sz="2000" b="0" dirty="0"/>
              <a:t>() </a:t>
            </a:r>
            <a:r>
              <a:rPr lang="ro-RO" sz="2000" b="0" dirty="0"/>
              <a:t>se va opri după trece perioada de timp specificată. Cu toate acestea, motorul va continua să meargă după ce se îndeplinește condiția de ieșire. Dacă dorești să se oprească motoarele, trebuie să utilizezi comanda de </a:t>
            </a:r>
            <a:r>
              <a:rPr lang="en-US" sz="2000" b="0" dirty="0"/>
              <a:t>stop()</a:t>
            </a:r>
            <a:r>
              <a:rPr lang="ro-RO" sz="2000" b="0" dirty="0"/>
              <a:t>.</a:t>
            </a:r>
            <a:endParaRPr lang="en-US" sz="2000" b="0" dirty="0"/>
          </a:p>
          <a:p>
            <a:r>
              <a:rPr lang="en-US" sz="2000" b="0" dirty="0"/>
              <a:t>T</a:t>
            </a:r>
            <a:r>
              <a:rPr lang="ro-RO" sz="2000" b="0" dirty="0"/>
              <a:t>oate cele de mai sus corespund comezilor de frână bruscă și oprire din software-ul </a:t>
            </a:r>
            <a:r>
              <a:rPr lang="en-US" sz="2000" b="0" dirty="0"/>
              <a:t>EV3-G</a:t>
            </a:r>
            <a:r>
              <a:rPr lang="ro-RO" sz="2000" b="0" dirty="0"/>
              <a:t>.</a:t>
            </a:r>
            <a:endParaRPr lang="en-US" sz="2000" b="0" dirty="0"/>
          </a:p>
        </p:txBody>
      </p:sp>
      <p:sp>
        <p:nvSpPr>
          <p:cNvPr id="4" name="Slide Number Placeholder 3">
            <a:extLst>
              <a:ext uri="{FF2B5EF4-FFF2-40B4-BE49-F238E27FC236}">
                <a16:creationId xmlns:a16="http://schemas.microsoft.com/office/drawing/2014/main" id="{A966BF5E-28E5-3440-9CEE-ACEC93040FAA}"/>
              </a:ext>
            </a:extLst>
          </p:cNvPr>
          <p:cNvSpPr>
            <a:spLocks noGrp="1"/>
          </p:cNvSpPr>
          <p:nvPr>
            <p:ph type="sldNum" sz="quarter" idx="12"/>
          </p:nvPr>
        </p:nvSpPr>
        <p:spPr/>
        <p:txBody>
          <a:bodyPr/>
          <a:lstStyle/>
          <a:p>
            <a:fld id="{4DBC7FC8-25FB-FC45-8177-2B991DA6778C}" type="slidenum">
              <a:rPr lang="en-US" smtClean="0"/>
              <a:t>8</a:t>
            </a:fld>
            <a:endParaRPr lang="en-US"/>
          </a:p>
        </p:txBody>
      </p:sp>
      <p:sp>
        <p:nvSpPr>
          <p:cNvPr id="3" name="Footer Placeholder 2">
            <a:extLst>
              <a:ext uri="{FF2B5EF4-FFF2-40B4-BE49-F238E27FC236}">
                <a16:creationId xmlns:a16="http://schemas.microsoft.com/office/drawing/2014/main" id="{94E61106-B254-DE4B-8B16-02F33DDD5235}"/>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30403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Provocarea</a:t>
            </a:r>
            <a:r>
              <a:rPr lang="en-US" dirty="0"/>
              <a:t> 1: </a:t>
            </a:r>
            <a:r>
              <a:rPr lang="ro-RO" dirty="0"/>
              <a:t>mergi înainte </a:t>
            </a:r>
            <a:r>
              <a:rPr lang="en-US" dirty="0"/>
              <a:t>(3 SEC</a:t>
            </a:r>
            <a:r>
              <a:rPr lang="ro-RO" dirty="0"/>
              <a:t>unde</a:t>
            </a:r>
            <a:r>
              <a:rPr lang="en-US" dirty="0"/>
              <a:t>)</a:t>
            </a:r>
          </a:p>
        </p:txBody>
      </p:sp>
      <p:pic>
        <p:nvPicPr>
          <p:cNvPr id="6" name="Picture 5" descr="cYe8ZOwCkOQ8qFYjFHcssZvIxYReepNrvHOdvHnFdMc.png"/>
          <p:cNvPicPr>
            <a:picLocks noChangeAspect="1"/>
          </p:cNvPicPr>
          <p:nvPr/>
        </p:nvPicPr>
        <p:blipFill rotWithShape="1">
          <a:blip r:embed="rId2" cstate="print">
            <a:extLst>
              <a:ext uri="{28A0092B-C50C-407E-A947-70E740481C1C}">
                <a14:useLocalDpi xmlns:a14="http://schemas.microsoft.com/office/drawing/2010/main"/>
              </a:ext>
            </a:extLst>
          </a:blip>
          <a:srcRect l="26557"/>
          <a:stretch/>
        </p:blipFill>
        <p:spPr>
          <a:xfrm>
            <a:off x="2792750" y="1846041"/>
            <a:ext cx="1752623" cy="1020385"/>
          </a:xfrm>
          <a:prstGeom prst="rect">
            <a:avLst/>
          </a:prstGeom>
        </p:spPr>
      </p:pic>
      <p:sp>
        <p:nvSpPr>
          <p:cNvPr id="3" name="TextBox 2"/>
          <p:cNvSpPr txBox="1"/>
          <p:nvPr/>
        </p:nvSpPr>
        <p:spPr>
          <a:xfrm>
            <a:off x="5115615" y="1614650"/>
            <a:ext cx="3540450" cy="3416320"/>
          </a:xfrm>
          <a:prstGeom prst="rect">
            <a:avLst/>
          </a:prstGeom>
          <a:noFill/>
        </p:spPr>
        <p:txBody>
          <a:bodyPr wrap="square" rtlCol="0">
            <a:spAutoFit/>
          </a:bodyPr>
          <a:lstStyle/>
          <a:p>
            <a:r>
              <a:rPr lang="ro-RO" dirty="0"/>
              <a:t>Ținta este să scriem un program python</a:t>
            </a:r>
            <a:r>
              <a:rPr lang="en-US" dirty="0"/>
              <a:t> </a:t>
            </a:r>
            <a:r>
              <a:rPr lang="ro-RO" dirty="0"/>
              <a:t>care mișcă robotul pentru 3 secunde la </a:t>
            </a:r>
            <a:r>
              <a:rPr lang="en-US" dirty="0"/>
              <a:t>500mm/sec </a:t>
            </a:r>
            <a:r>
              <a:rPr lang="ro-RO" dirty="0"/>
              <a:t>și încearcă să se oprească precis la </a:t>
            </a:r>
            <a:r>
              <a:rPr lang="en-US" dirty="0"/>
              <a:t>1500mm (1.5m)</a:t>
            </a:r>
            <a:r>
              <a:rPr lang="ro-RO" dirty="0"/>
              <a:t>.</a:t>
            </a:r>
            <a:endParaRPr lang="en-US" dirty="0"/>
          </a:p>
          <a:p>
            <a:endParaRPr lang="en-US" dirty="0"/>
          </a:p>
          <a:p>
            <a:r>
              <a:rPr lang="ro-RO" dirty="0"/>
              <a:t>Această comandă este similară cu </a:t>
            </a:r>
            <a:r>
              <a:rPr lang="en-US" dirty="0"/>
              <a:t>block</a:t>
            </a:r>
            <a:r>
              <a:rPr lang="ro-RO" dirty="0"/>
              <a:t>-ul verde din stânga</a:t>
            </a:r>
            <a:r>
              <a:rPr lang="en-US" dirty="0"/>
              <a:t>.</a:t>
            </a:r>
            <a:r>
              <a:rPr lang="ro-RO" dirty="0"/>
              <a:t> Observă puterea block-ului verde</a:t>
            </a:r>
            <a:r>
              <a:rPr lang="en-US" dirty="0"/>
              <a:t> </a:t>
            </a:r>
            <a:r>
              <a:rPr lang="ro-RO" dirty="0"/>
              <a:t>nu este în </a:t>
            </a:r>
            <a:r>
              <a:rPr lang="en-US" dirty="0"/>
              <a:t>mm/sec </a:t>
            </a:r>
            <a:r>
              <a:rPr lang="ro-RO" dirty="0"/>
              <a:t>ci în *10 grade/sec,</a:t>
            </a:r>
            <a:r>
              <a:rPr lang="en-US" dirty="0"/>
              <a:t> 50 p</a:t>
            </a:r>
            <a:r>
              <a:rPr lang="ro-RO" dirty="0"/>
              <a:t>utere este 5</a:t>
            </a:r>
            <a:r>
              <a:rPr lang="en-US" dirty="0"/>
              <a:t>00 </a:t>
            </a:r>
            <a:r>
              <a:rPr lang="ro-RO" dirty="0"/>
              <a:t>grade</a:t>
            </a:r>
            <a:r>
              <a:rPr lang="en-US" dirty="0"/>
              <a:t>/sec</a:t>
            </a:r>
            <a:r>
              <a:rPr lang="ro-RO" dirty="0"/>
              <a:t>undă</a:t>
            </a:r>
            <a:r>
              <a:rPr lang="en-US" dirty="0"/>
              <a:t>.</a:t>
            </a:r>
          </a:p>
        </p:txBody>
      </p:sp>
      <p:pic>
        <p:nvPicPr>
          <p:cNvPr id="11" name="Picture 10" descr="Screen Shot 2014-08-07 at 10.59.55 A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6316" y="1846041"/>
            <a:ext cx="1322170" cy="1165162"/>
          </a:xfrm>
          <a:prstGeom prst="rect">
            <a:avLst/>
          </a:prstGeom>
        </p:spPr>
      </p:pic>
      <p:sp>
        <p:nvSpPr>
          <p:cNvPr id="12" name="Oval 11"/>
          <p:cNvSpPr/>
          <p:nvPr/>
        </p:nvSpPr>
        <p:spPr>
          <a:xfrm>
            <a:off x="448342" y="2249207"/>
            <a:ext cx="1496964" cy="364372"/>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763002" y="2307937"/>
            <a:ext cx="270663" cy="55848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1" idx="3"/>
          </p:cNvCxnSpPr>
          <p:nvPr/>
        </p:nvCxnSpPr>
        <p:spPr>
          <a:xfrm>
            <a:off x="1848486" y="2428622"/>
            <a:ext cx="1089676" cy="1849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4DBC7FC8-25FB-FC45-8177-2B991DA6778C}" type="slidenum">
              <a:rPr lang="en-US" smtClean="0"/>
              <a:t>9</a:t>
            </a:fld>
            <a:endParaRPr lang="en-US"/>
          </a:p>
        </p:txBody>
      </p:sp>
      <p:sp>
        <p:nvSpPr>
          <p:cNvPr id="4" name="Footer Placeholder 3">
            <a:extLst>
              <a:ext uri="{FF2B5EF4-FFF2-40B4-BE49-F238E27FC236}">
                <a16:creationId xmlns:a16="http://schemas.microsoft.com/office/drawing/2014/main" id="{E775FA42-FECA-3847-95BE-F16D162C458A}"/>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799271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beginner</Template>
  <TotalTime>1258</TotalTime>
  <Words>1977</Words>
  <Application>Microsoft Office PowerPoint</Application>
  <PresentationFormat>On-screen Show (4:3)</PresentationFormat>
  <Paragraphs>145</Paragraphs>
  <Slides>15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Black</vt:lpstr>
      <vt:lpstr>Calibri</vt:lpstr>
      <vt:lpstr>Calibri Light</vt:lpstr>
      <vt:lpstr>Courier New</vt:lpstr>
      <vt:lpstr>Helvetica Neue</vt:lpstr>
      <vt:lpstr>Menlo</vt:lpstr>
      <vt:lpstr>Menlo-Regular</vt:lpstr>
      <vt:lpstr>beginner</vt:lpstr>
      <vt:lpstr>Custom Design</vt:lpstr>
      <vt:lpstr>BEGINNER PROGRAMMING LESSON</vt:lpstr>
      <vt:lpstr>Obiectivele lecției</vt:lpstr>
      <vt:lpstr>Să începem</vt:lpstr>
      <vt:lpstr>Moduri diferite de mișcare</vt:lpstr>
      <vt:lpstr>Putere NEGATIVă &amp; POzITIVă: Înapoi &amp; Înainte</vt:lpstr>
      <vt:lpstr>Crearea unui DriveBase</vt:lpstr>
      <vt:lpstr>Cum mergem Înainte?</vt:lpstr>
      <vt:lpstr>Cum ne oprim?</vt:lpstr>
      <vt:lpstr>Provocarea 1: mergi înainte (3 SECunde)</vt:lpstr>
      <vt:lpstr>provocarea 1 Soluția: mergi înainte (3 SECONDS)</vt:lpstr>
      <vt:lpstr>Cum să mergem o anumită distanță?</vt:lpstr>
      <vt:lpstr>provocarea 2: mergi înainte (720 de grade)</vt:lpstr>
      <vt:lpstr>Provocarea 2 SOLUția: Mergi înainte (720 De grade)</vt:lpstr>
      <vt:lpstr>Notă</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marinela buruiana</cp:lastModifiedBy>
  <cp:revision>71</cp:revision>
  <cp:lastPrinted>2019-04-30T12:03:08Z</cp:lastPrinted>
  <dcterms:created xsi:type="dcterms:W3CDTF">2016-07-04T02:35:12Z</dcterms:created>
  <dcterms:modified xsi:type="dcterms:W3CDTF">2023-09-05T05:21:33Z</dcterms:modified>
</cp:coreProperties>
</file>