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 id="2147483672" r:id="rId2"/>
  </p:sldMasterIdLst>
  <p:notesMasterIdLst>
    <p:notesMasterId r:id="rId14"/>
  </p:notesMasterIdLst>
  <p:sldIdLst>
    <p:sldId id="256" r:id="rId3"/>
    <p:sldId id="407" r:id="rId4"/>
    <p:sldId id="408" r:id="rId5"/>
    <p:sldId id="270" r:id="rId6"/>
    <p:sldId id="416" r:id="rId7"/>
    <p:sldId id="415" r:id="rId8"/>
    <p:sldId id="418" r:id="rId9"/>
    <p:sldId id="417" r:id="rId10"/>
    <p:sldId id="414" r:id="rId11"/>
    <p:sldId id="411"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489"/>
    <p:restoredTop sz="94613"/>
  </p:normalViewPr>
  <p:slideViewPr>
    <p:cSldViewPr snapToGrid="0" snapToObjects="1">
      <p:cViewPr varScale="1">
        <p:scale>
          <a:sx n="85" d="100"/>
          <a:sy n="85" d="100"/>
        </p:scale>
        <p:origin x="1200" y="5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8484CF-5098-F24E-8881-583515D5C406}" type="datetimeFigureOut">
              <a:rPr lang="en-US" smtClean="0"/>
              <a:t>9/3/2023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B67714-547E-8A4E-AE1C-9E3378A836DF}" type="slidenum">
              <a:rPr lang="en-US" smtClean="0"/>
              <a:t>‹#›</a:t>
            </a:fld>
            <a:endParaRPr lang="en-US"/>
          </a:p>
        </p:txBody>
      </p:sp>
    </p:spTree>
    <p:extLst>
      <p:ext uri="{BB962C8B-B14F-4D97-AF65-F5344CB8AC3E}">
        <p14:creationId xmlns:p14="http://schemas.microsoft.com/office/powerpoint/2010/main" val="981070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B67714-547E-8A4E-AE1C-9E3378A836DF}" type="slidenum">
              <a:rPr lang="en-US" smtClean="0"/>
              <a:t>1</a:t>
            </a:fld>
            <a:endParaRPr lang="en-US"/>
          </a:p>
        </p:txBody>
      </p:sp>
    </p:spTree>
    <p:extLst>
      <p:ext uri="{BB962C8B-B14F-4D97-AF65-F5344CB8AC3E}">
        <p14:creationId xmlns:p14="http://schemas.microsoft.com/office/powerpoint/2010/main" val="99702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2</a:t>
            </a:fld>
            <a:endParaRPr lang="en-US"/>
          </a:p>
        </p:txBody>
      </p:sp>
    </p:spTree>
    <p:extLst>
      <p:ext uri="{BB962C8B-B14F-4D97-AF65-F5344CB8AC3E}">
        <p14:creationId xmlns:p14="http://schemas.microsoft.com/office/powerpoint/2010/main" val="34398523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10</a:t>
            </a:fld>
            <a:endParaRPr lang="en-US"/>
          </a:p>
        </p:txBody>
      </p:sp>
    </p:spTree>
    <p:extLst>
      <p:ext uri="{BB962C8B-B14F-4D97-AF65-F5344CB8AC3E}">
        <p14:creationId xmlns:p14="http://schemas.microsoft.com/office/powerpoint/2010/main" val="37833474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32517" y="3427224"/>
            <a:ext cx="6858000" cy="914400"/>
          </a:xfrm>
        </p:spPr>
        <p:txBody>
          <a:bodyPr/>
          <a:lstStyle>
            <a:lvl1pPr marL="0" indent="0" algn="ctr">
              <a:buNone/>
              <a:defRPr b="0" cap="none"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a:xfrm>
            <a:off x="457200" y="6492877"/>
            <a:ext cx="4208318" cy="282095"/>
          </a:xfrm>
        </p:spPr>
        <p:txBody>
          <a:bodyPr/>
          <a:lstStyle/>
          <a:p>
            <a:r>
              <a:rPr lang="en-US"/>
              <a:t>© EV3Tutorials.com, 2019, (Last edit: 4/29/2019)</a:t>
            </a:r>
          </a:p>
        </p:txBody>
      </p:sp>
      <p:sp>
        <p:nvSpPr>
          <p:cNvPr id="6" name="Slide Number Placeholder 5"/>
          <p:cNvSpPr>
            <a:spLocks noGrp="1"/>
          </p:cNvSpPr>
          <p:nvPr>
            <p:ph type="sldNum" sz="quarter" idx="12"/>
          </p:nvPr>
        </p:nvSpPr>
        <p:spPr>
          <a:xfrm>
            <a:off x="8484243" y="6341735"/>
            <a:ext cx="588319" cy="365125"/>
          </a:xfrm>
          <a:prstGeom prst="rect">
            <a:avLst/>
          </a:prstGeom>
        </p:spPr>
        <p:txBody>
          <a:bodyPr/>
          <a:lstStyle>
            <a:lvl1pPr>
              <a:defRPr>
                <a:solidFill>
                  <a:schemeClr val="tx1"/>
                </a:solidFill>
              </a:defRPr>
            </a:lvl1pPr>
          </a:lstStyle>
          <a:p>
            <a:fld id="{BBD74847-7BE4-4E4D-8159-51DF7B93C616}" type="slidenum">
              <a:rPr lang="en-US" smtClean="0"/>
              <a:t>‹#›</a:t>
            </a:fld>
            <a:endParaRPr lang="en-US"/>
          </a:p>
        </p:txBody>
      </p:sp>
      <p:sp>
        <p:nvSpPr>
          <p:cNvPr id="14" name="Title 1"/>
          <p:cNvSpPr>
            <a:spLocks noGrp="1"/>
          </p:cNvSpPr>
          <p:nvPr>
            <p:ph type="ctrTitle"/>
          </p:nvPr>
        </p:nvSpPr>
        <p:spPr>
          <a:xfrm>
            <a:off x="502904" y="5741852"/>
            <a:ext cx="8117227" cy="602769"/>
          </a:xfrm>
        </p:spPr>
        <p:txBody>
          <a:bodyPr>
            <a:noAutofit/>
          </a:bodyPr>
          <a:lstStyle>
            <a:lvl1pPr>
              <a:defRPr sz="2800"/>
            </a:lvl1pPr>
          </a:lstStyle>
          <a:p>
            <a:pPr algn="ctr"/>
            <a:r>
              <a:rPr lang="en-US" sz="3200" dirty="0"/>
              <a:t>Click to edit Master title style</a:t>
            </a:r>
          </a:p>
        </p:txBody>
      </p:sp>
      <p:sp>
        <p:nvSpPr>
          <p:cNvPr id="15" name="TextBox 14"/>
          <p:cNvSpPr txBox="1"/>
          <p:nvPr/>
        </p:nvSpPr>
        <p:spPr>
          <a:xfrm>
            <a:off x="2078569" y="4119917"/>
            <a:ext cx="4965896" cy="369332"/>
          </a:xfrm>
          <a:prstGeom prst="rect">
            <a:avLst/>
          </a:prstGeom>
          <a:noFill/>
        </p:spPr>
        <p:txBody>
          <a:bodyPr wrap="square" rtlCol="0">
            <a:spAutoFit/>
          </a:bodyPr>
          <a:lstStyle/>
          <a:p>
            <a:pPr algn="ctr"/>
            <a:r>
              <a:rPr lang="en-US" sz="1800" dirty="0"/>
              <a:t>By Sanjay and Arvind </a:t>
            </a:r>
            <a:r>
              <a:rPr lang="en-US" sz="1800" dirty="0" err="1"/>
              <a:t>Seshan</a:t>
            </a:r>
            <a:endParaRPr lang="en-US" sz="1800" dirty="0"/>
          </a:p>
        </p:txBody>
      </p:sp>
      <p:pic>
        <p:nvPicPr>
          <p:cNvPr id="8" name="Picture 7">
            <a:extLst>
              <a:ext uri="{FF2B5EF4-FFF2-40B4-BE49-F238E27FC236}">
                <a16:creationId xmlns:a16="http://schemas.microsoft.com/office/drawing/2014/main" id="{6614EEE2-666E-8F4C-A948-25052E174EB9}"/>
              </a:ext>
            </a:extLst>
          </p:cNvPr>
          <p:cNvPicPr>
            <a:picLocks noChangeAspect="1"/>
          </p:cNvPicPr>
          <p:nvPr userDrawn="1"/>
        </p:nvPicPr>
        <p:blipFill>
          <a:blip r:embed="rId2"/>
          <a:stretch>
            <a:fillRect/>
          </a:stretch>
        </p:blipFill>
        <p:spPr>
          <a:xfrm>
            <a:off x="-143732" y="-328030"/>
            <a:ext cx="9410497" cy="3738992"/>
          </a:xfrm>
          <a:prstGeom prst="rect">
            <a:avLst/>
          </a:prstGeom>
        </p:spPr>
      </p:pic>
      <p:sp>
        <p:nvSpPr>
          <p:cNvPr id="16" name="Rectangle 15">
            <a:extLst>
              <a:ext uri="{FF2B5EF4-FFF2-40B4-BE49-F238E27FC236}">
                <a16:creationId xmlns:a16="http://schemas.microsoft.com/office/drawing/2014/main" id="{E80A9705-5526-0E49-83A1-9B5AAA5A885D}"/>
              </a:ext>
            </a:extLst>
          </p:cNvPr>
          <p:cNvSpPr/>
          <p:nvPr userDrawn="1"/>
        </p:nvSpPr>
        <p:spPr>
          <a:xfrm>
            <a:off x="8959041" y="2895600"/>
            <a:ext cx="184961" cy="3962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19CFCD34-0109-8E49-9E2E-2D983E2A35D7}"/>
              </a:ext>
            </a:extLst>
          </p:cNvPr>
          <p:cNvSpPr/>
          <p:nvPr userDrawn="1"/>
        </p:nvSpPr>
        <p:spPr>
          <a:xfrm>
            <a:off x="8959042" y="0"/>
            <a:ext cx="184958" cy="28956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4918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172201"/>
            <a:ext cx="3429000" cy="304800"/>
          </a:xfrm>
          <a:prstGeom prst="rect">
            <a:avLst/>
          </a:prstGeom>
        </p:spPr>
        <p:txBody>
          <a:bodyPr/>
          <a:lstStyle/>
          <a:p>
            <a:fld id="{DC8810FA-AA48-9C46-A5D5-D00758BB5E88}" type="datetime1">
              <a:rPr lang="en-US" smtClean="0"/>
              <a:t>9/3/2023</a:t>
            </a:fld>
            <a:endParaRPr lang="en-US"/>
          </a:p>
        </p:txBody>
      </p:sp>
      <p:sp>
        <p:nvSpPr>
          <p:cNvPr id="5" name="Footer Placeholder 4"/>
          <p:cNvSpPr>
            <a:spLocks noGrp="1"/>
          </p:cNvSpPr>
          <p:nvPr>
            <p:ph type="ftr" sz="quarter" idx="11"/>
          </p:nvPr>
        </p:nvSpPr>
        <p:spPr/>
        <p:txBody>
          <a:bodyPr/>
          <a:lstStyle/>
          <a:p>
            <a:r>
              <a:rPr lang="en-US"/>
              <a:t>© EV3Tutorials.com, 2019, (Last edit: 4/29/2019)</a:t>
            </a:r>
          </a:p>
        </p:txBody>
      </p:sp>
      <p:sp>
        <p:nvSpPr>
          <p:cNvPr id="6" name="Slide Number Placeholder 5"/>
          <p:cNvSpPr>
            <a:spLocks noGrp="1"/>
          </p:cNvSpPr>
          <p:nvPr>
            <p:ph type="sldNum" sz="quarter" idx="12"/>
          </p:nvPr>
        </p:nvSpPr>
        <p:spPr>
          <a:xfrm rot="16200000">
            <a:off x="8227378" y="5885499"/>
            <a:ext cx="1315721"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1142773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172201"/>
            <a:ext cx="3429000" cy="304800"/>
          </a:xfrm>
          <a:prstGeom prst="rect">
            <a:avLst/>
          </a:prstGeom>
        </p:spPr>
        <p:txBody>
          <a:bodyPr/>
          <a:lstStyle/>
          <a:p>
            <a:fld id="{23D72719-417D-2746-9180-97B7F36320D1}" type="datetime1">
              <a:rPr lang="en-US" smtClean="0"/>
              <a:t>9/3/2023</a:t>
            </a:fld>
            <a:endParaRPr lang="en-US"/>
          </a:p>
        </p:txBody>
      </p:sp>
      <p:sp>
        <p:nvSpPr>
          <p:cNvPr id="5" name="Footer Placeholder 4"/>
          <p:cNvSpPr>
            <a:spLocks noGrp="1"/>
          </p:cNvSpPr>
          <p:nvPr>
            <p:ph type="ftr" sz="quarter" idx="11"/>
          </p:nvPr>
        </p:nvSpPr>
        <p:spPr/>
        <p:txBody>
          <a:bodyPr/>
          <a:lstStyle/>
          <a:p>
            <a:r>
              <a:rPr lang="en-US"/>
              <a:t>© EV3Tutorials.com, 2019, (Last edit: 4/29/2019)</a:t>
            </a:r>
          </a:p>
        </p:txBody>
      </p:sp>
      <p:sp>
        <p:nvSpPr>
          <p:cNvPr id="6" name="Slide Number Placeholder 5"/>
          <p:cNvSpPr>
            <a:spLocks noGrp="1"/>
          </p:cNvSpPr>
          <p:nvPr>
            <p:ph type="sldNum" sz="quarter" idx="12"/>
          </p:nvPr>
        </p:nvSpPr>
        <p:spPr>
          <a:xfrm rot="16200000">
            <a:off x="8227378" y="5885499"/>
            <a:ext cx="1315721"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16477240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8894A88-9C53-5647-AEF2-8C49481912BE}" type="datetime1">
              <a:rPr lang="en-US" smtClean="0"/>
              <a:t>9/3/2023</a:t>
            </a:fld>
            <a:endParaRPr lang="en-US"/>
          </a:p>
        </p:txBody>
      </p:sp>
      <p:sp>
        <p:nvSpPr>
          <p:cNvPr id="5" name="Footer Placeholder 4"/>
          <p:cNvSpPr>
            <a:spLocks noGrp="1"/>
          </p:cNvSpPr>
          <p:nvPr>
            <p:ph type="ftr" sz="quarter" idx="11"/>
          </p:nvPr>
        </p:nvSpPr>
        <p:spPr/>
        <p:txBody>
          <a:bodyPr/>
          <a:lstStyle/>
          <a:p>
            <a:r>
              <a:rPr lang="en-US"/>
              <a:t>© EV3Tutorials.com, 2019, (Last edit: 4/29/2019)</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6915423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EC51A9-3D70-3D49-A291-CC03AE92DC87}" type="datetime1">
              <a:rPr lang="en-US" smtClean="0"/>
              <a:t>9/3/2023</a:t>
            </a:fld>
            <a:endParaRPr lang="en-US"/>
          </a:p>
        </p:txBody>
      </p:sp>
      <p:sp>
        <p:nvSpPr>
          <p:cNvPr id="5" name="Footer Placeholder 4"/>
          <p:cNvSpPr>
            <a:spLocks noGrp="1"/>
          </p:cNvSpPr>
          <p:nvPr>
            <p:ph type="ftr" sz="quarter" idx="11"/>
          </p:nvPr>
        </p:nvSpPr>
        <p:spPr/>
        <p:txBody>
          <a:bodyPr/>
          <a:lstStyle/>
          <a:p>
            <a:r>
              <a:rPr lang="en-US"/>
              <a:t>© EV3Tutorials.com, 2019, (Last edit: 4/29/2019)</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5708965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0"/>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5"/>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9EE78B-123D-B34B-A841-D1355FF7AA43}" type="datetime1">
              <a:rPr lang="en-US" smtClean="0"/>
              <a:t>9/3/2023</a:t>
            </a:fld>
            <a:endParaRPr lang="en-US"/>
          </a:p>
        </p:txBody>
      </p:sp>
      <p:sp>
        <p:nvSpPr>
          <p:cNvPr id="5" name="Footer Placeholder 4"/>
          <p:cNvSpPr>
            <a:spLocks noGrp="1"/>
          </p:cNvSpPr>
          <p:nvPr>
            <p:ph type="ftr" sz="quarter" idx="11"/>
          </p:nvPr>
        </p:nvSpPr>
        <p:spPr/>
        <p:txBody>
          <a:bodyPr/>
          <a:lstStyle/>
          <a:p>
            <a:r>
              <a:rPr lang="en-US"/>
              <a:t>© EV3Tutorials.com, 2019, (Last edit: 4/29/2019)</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011289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7206318-6440-194C-B4EF-14371F833E45}" type="datetime1">
              <a:rPr lang="en-US" smtClean="0"/>
              <a:t>9/3/2023</a:t>
            </a:fld>
            <a:endParaRPr lang="en-US"/>
          </a:p>
        </p:txBody>
      </p:sp>
      <p:sp>
        <p:nvSpPr>
          <p:cNvPr id="6" name="Footer Placeholder 5"/>
          <p:cNvSpPr>
            <a:spLocks noGrp="1"/>
          </p:cNvSpPr>
          <p:nvPr>
            <p:ph type="ftr" sz="quarter" idx="11"/>
          </p:nvPr>
        </p:nvSpPr>
        <p:spPr/>
        <p:txBody>
          <a:bodyPr/>
          <a:lstStyle/>
          <a:p>
            <a:r>
              <a:rPr lang="en-US"/>
              <a:t>© EV3Tutorials.com, 2019, (Last edit: 4/29/2019)</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0146810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7"/>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9"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9"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FDF1B15-2985-4441-8FFC-0ED6AB856C0C}" type="datetime1">
              <a:rPr lang="en-US" smtClean="0"/>
              <a:t>9/3/2023</a:t>
            </a:fld>
            <a:endParaRPr lang="en-US"/>
          </a:p>
        </p:txBody>
      </p:sp>
      <p:sp>
        <p:nvSpPr>
          <p:cNvPr id="8" name="Footer Placeholder 7"/>
          <p:cNvSpPr>
            <a:spLocks noGrp="1"/>
          </p:cNvSpPr>
          <p:nvPr>
            <p:ph type="ftr" sz="quarter" idx="11"/>
          </p:nvPr>
        </p:nvSpPr>
        <p:spPr/>
        <p:txBody>
          <a:bodyPr/>
          <a:lstStyle/>
          <a:p>
            <a:r>
              <a:rPr lang="en-US"/>
              <a:t>© EV3Tutorials.com, 2019, (Last edit: 4/29/2019)</a:t>
            </a:r>
          </a:p>
        </p:txBody>
      </p:sp>
      <p:sp>
        <p:nvSpPr>
          <p:cNvPr id="9" name="Slide Number Placeholder 8"/>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5770354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1EFD025-655D-8745-A6DC-4E9417E14A9E}" type="datetime1">
              <a:rPr lang="en-US" smtClean="0"/>
              <a:t>9/3/2023</a:t>
            </a:fld>
            <a:endParaRPr lang="en-US"/>
          </a:p>
        </p:txBody>
      </p:sp>
      <p:sp>
        <p:nvSpPr>
          <p:cNvPr id="4" name="Footer Placeholder 3"/>
          <p:cNvSpPr>
            <a:spLocks noGrp="1"/>
          </p:cNvSpPr>
          <p:nvPr>
            <p:ph type="ftr" sz="quarter" idx="11"/>
          </p:nvPr>
        </p:nvSpPr>
        <p:spPr/>
        <p:txBody>
          <a:bodyPr/>
          <a:lstStyle/>
          <a:p>
            <a:r>
              <a:rPr lang="en-US"/>
              <a:t>© EV3Tutorials.com, 2019, (Last edit: 4/29/2019)</a:t>
            </a:r>
          </a:p>
        </p:txBody>
      </p:sp>
      <p:sp>
        <p:nvSpPr>
          <p:cNvPr id="5" name="Slide Number Placeholder 4"/>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984061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29BFD7-7A30-7F4E-B93B-C9593519BDD2}" type="datetime1">
              <a:rPr lang="en-US" smtClean="0"/>
              <a:t>9/3/2023</a:t>
            </a:fld>
            <a:endParaRPr lang="en-US"/>
          </a:p>
        </p:txBody>
      </p:sp>
      <p:sp>
        <p:nvSpPr>
          <p:cNvPr id="3" name="Footer Placeholder 2"/>
          <p:cNvSpPr>
            <a:spLocks noGrp="1"/>
          </p:cNvSpPr>
          <p:nvPr>
            <p:ph type="ftr" sz="quarter" idx="11"/>
          </p:nvPr>
        </p:nvSpPr>
        <p:spPr/>
        <p:txBody>
          <a:bodyPr/>
          <a:lstStyle/>
          <a:p>
            <a:r>
              <a:rPr lang="en-US"/>
              <a:t>© EV3Tutorials.com, 2019, (Last edit: 4/29/2019)</a:t>
            </a:r>
          </a:p>
        </p:txBody>
      </p:sp>
      <p:sp>
        <p:nvSpPr>
          <p:cNvPr id="4" name="Slide Number Placeholder 3"/>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7182656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9"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7"/>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9"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0738C0-0B9A-E844-914F-55DB6A95929C}" type="datetime1">
              <a:rPr lang="en-US" smtClean="0"/>
              <a:t>9/3/2023</a:t>
            </a:fld>
            <a:endParaRPr lang="en-US"/>
          </a:p>
        </p:txBody>
      </p:sp>
      <p:sp>
        <p:nvSpPr>
          <p:cNvPr id="6" name="Footer Placeholder 5"/>
          <p:cNvSpPr>
            <a:spLocks noGrp="1"/>
          </p:cNvSpPr>
          <p:nvPr>
            <p:ph type="ftr" sz="quarter" idx="11"/>
          </p:nvPr>
        </p:nvSpPr>
        <p:spPr/>
        <p:txBody>
          <a:bodyPr/>
          <a:lstStyle/>
          <a:p>
            <a:r>
              <a:rPr lang="en-US"/>
              <a:t>© EV3Tutorials.com, 2019, (Last edit: 4/29/2019)</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677455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245475" cy="1371600"/>
          </a:xfrm>
        </p:spPr>
        <p:txBody>
          <a:bodyPr/>
          <a:lstStyle/>
          <a:p>
            <a:r>
              <a:rPr lang="en-US"/>
              <a:t>Click to edit Master title style</a:t>
            </a:r>
          </a:p>
        </p:txBody>
      </p:sp>
      <p:sp>
        <p:nvSpPr>
          <p:cNvPr id="3" name="Content Placeholder 2"/>
          <p:cNvSpPr>
            <a:spLocks noGrp="1"/>
          </p:cNvSpPr>
          <p:nvPr>
            <p:ph idx="1"/>
          </p:nvPr>
        </p:nvSpPr>
        <p:spPr>
          <a:xfrm>
            <a:off x="457200" y="1752602"/>
            <a:ext cx="8245474" cy="4373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457200" y="6172201"/>
            <a:ext cx="3429000" cy="304800"/>
          </a:xfrm>
          <a:prstGeom prst="rect">
            <a:avLst/>
          </a:prstGeom>
        </p:spPr>
        <p:txBody>
          <a:bodyPr/>
          <a:lstStyle/>
          <a:p>
            <a:fld id="{C6C8607A-0281-3942-8810-2834B9F0F3D4}" type="datetime1">
              <a:rPr lang="en-US" smtClean="0"/>
              <a:t>9/3/2023</a:t>
            </a:fld>
            <a:endParaRPr lang="en-US"/>
          </a:p>
        </p:txBody>
      </p:sp>
      <p:sp>
        <p:nvSpPr>
          <p:cNvPr id="5" name="Footer Placeholder 4"/>
          <p:cNvSpPr>
            <a:spLocks noGrp="1"/>
          </p:cNvSpPr>
          <p:nvPr>
            <p:ph type="ftr" sz="quarter" idx="11"/>
          </p:nvPr>
        </p:nvSpPr>
        <p:spPr>
          <a:xfrm>
            <a:off x="457199" y="6492877"/>
            <a:ext cx="3667991" cy="283845"/>
          </a:xfrm>
        </p:spPr>
        <p:txBody>
          <a:bodyPr/>
          <a:lstStyle/>
          <a:p>
            <a:r>
              <a:rPr lang="en-US"/>
              <a:t>© EV3Tutorials.com, 2019, (Last edit: 4/29/2019)</a:t>
            </a:r>
          </a:p>
        </p:txBody>
      </p:sp>
      <p:sp>
        <p:nvSpPr>
          <p:cNvPr id="6" name="Slide Number Placeholder 5"/>
          <p:cNvSpPr>
            <a:spLocks noGrp="1"/>
          </p:cNvSpPr>
          <p:nvPr>
            <p:ph type="sldNum" sz="quarter" idx="12"/>
          </p:nvPr>
        </p:nvSpPr>
        <p:spPr>
          <a:xfrm>
            <a:off x="8457384" y="6376459"/>
            <a:ext cx="627256"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21031467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9"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7"/>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630239"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81719A-87D2-BA4A-AD7B-96BF6F09E90A}" type="datetime1">
              <a:rPr lang="en-US" smtClean="0"/>
              <a:t>9/3/2023</a:t>
            </a:fld>
            <a:endParaRPr lang="en-US"/>
          </a:p>
        </p:txBody>
      </p:sp>
      <p:sp>
        <p:nvSpPr>
          <p:cNvPr id="6" name="Footer Placeholder 5"/>
          <p:cNvSpPr>
            <a:spLocks noGrp="1"/>
          </p:cNvSpPr>
          <p:nvPr>
            <p:ph type="ftr" sz="quarter" idx="11"/>
          </p:nvPr>
        </p:nvSpPr>
        <p:spPr/>
        <p:txBody>
          <a:bodyPr/>
          <a:lstStyle/>
          <a:p>
            <a:r>
              <a:rPr lang="en-US"/>
              <a:t>© EV3Tutorials.com, 2019, (Last edit: 4/29/2019)</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8316236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AD05AE-9947-914C-9EDE-8CC30DAB49C3}" type="datetime1">
              <a:rPr lang="en-US" smtClean="0"/>
              <a:t>9/3/2023</a:t>
            </a:fld>
            <a:endParaRPr lang="en-US"/>
          </a:p>
        </p:txBody>
      </p:sp>
      <p:sp>
        <p:nvSpPr>
          <p:cNvPr id="5" name="Footer Placeholder 4"/>
          <p:cNvSpPr>
            <a:spLocks noGrp="1"/>
          </p:cNvSpPr>
          <p:nvPr>
            <p:ph type="ftr" sz="quarter" idx="11"/>
          </p:nvPr>
        </p:nvSpPr>
        <p:spPr/>
        <p:txBody>
          <a:bodyPr/>
          <a:lstStyle/>
          <a:p>
            <a:r>
              <a:rPr lang="en-US"/>
              <a:t>© EV3Tutorials.com, 2019, (Last edit: 4/29/2019)</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2753461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1"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FD88621-F847-C148-A909-1FEE898A79D1}" type="datetime1">
              <a:rPr lang="en-US" smtClean="0"/>
              <a:t>9/3/2023</a:t>
            </a:fld>
            <a:endParaRPr lang="en-US"/>
          </a:p>
        </p:txBody>
      </p:sp>
      <p:sp>
        <p:nvSpPr>
          <p:cNvPr id="5" name="Footer Placeholder 4"/>
          <p:cNvSpPr>
            <a:spLocks noGrp="1"/>
          </p:cNvSpPr>
          <p:nvPr>
            <p:ph type="ftr" sz="quarter" idx="11"/>
          </p:nvPr>
        </p:nvSpPr>
        <p:spPr/>
        <p:txBody>
          <a:bodyPr/>
          <a:lstStyle/>
          <a:p>
            <a:r>
              <a:rPr lang="en-US"/>
              <a:t>© EV3Tutorials.com, 2019, (Last edit: 4/29/2019)</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708832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2"/>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a:xfrm>
            <a:off x="457200" y="6172201"/>
            <a:ext cx="3429000" cy="304800"/>
          </a:xfrm>
          <a:prstGeom prst="rect">
            <a:avLst/>
          </a:prstGeom>
        </p:spPr>
        <p:txBody>
          <a:bodyPr/>
          <a:lstStyle/>
          <a:p>
            <a:fld id="{32342D8F-8F06-CA48-B800-0499743BB1F6}" type="datetime1">
              <a:rPr lang="en-US" smtClean="0"/>
              <a:t>9/3/2023</a:t>
            </a:fld>
            <a:endParaRPr lang="en-US"/>
          </a:p>
        </p:txBody>
      </p:sp>
      <p:sp>
        <p:nvSpPr>
          <p:cNvPr id="8" name="Slide Number Placeholder 7"/>
          <p:cNvSpPr>
            <a:spLocks noGrp="1"/>
          </p:cNvSpPr>
          <p:nvPr>
            <p:ph type="sldNum" sz="quarter" idx="11"/>
          </p:nvPr>
        </p:nvSpPr>
        <p:spPr>
          <a:xfrm rot="16200000">
            <a:off x="8227378" y="5885499"/>
            <a:ext cx="1315721" cy="365125"/>
          </a:xfrm>
          <a:prstGeom prst="rect">
            <a:avLst/>
          </a:prstGeom>
        </p:spPr>
        <p:txBody>
          <a:bodyPr/>
          <a:lstStyle/>
          <a:p>
            <a:fld id="{BBD74847-7BE4-4E4D-8159-51DF7B93C616}" type="slidenum">
              <a:rPr lang="en-US" smtClean="0"/>
              <a:t>‹#›</a:t>
            </a:fld>
            <a:endParaRPr lang="en-US"/>
          </a:p>
        </p:txBody>
      </p:sp>
      <p:sp>
        <p:nvSpPr>
          <p:cNvPr id="9" name="Footer Placeholder 8"/>
          <p:cNvSpPr>
            <a:spLocks noGrp="1"/>
          </p:cNvSpPr>
          <p:nvPr>
            <p:ph type="ftr" sz="quarter" idx="12"/>
          </p:nvPr>
        </p:nvSpPr>
        <p:spPr/>
        <p:txBody>
          <a:bodyPr/>
          <a:lstStyle/>
          <a:p>
            <a:r>
              <a:rPr lang="en-US"/>
              <a:t>© EV3Tutorials.com, 2019, (Last edit: 4/29/2019)</a:t>
            </a:r>
          </a:p>
        </p:txBody>
      </p:sp>
    </p:spTree>
    <p:extLst>
      <p:ext uri="{BB962C8B-B14F-4D97-AF65-F5344CB8AC3E}">
        <p14:creationId xmlns:p14="http://schemas.microsoft.com/office/powerpoint/2010/main" val="5992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245475" cy="1371600"/>
          </a:xfrm>
        </p:spPr>
        <p:txBody>
          <a:bodyPr/>
          <a:lstStyle/>
          <a:p>
            <a:r>
              <a:rPr lang="en-US"/>
              <a:t>Click to edit Master title style</a:t>
            </a:r>
          </a:p>
        </p:txBody>
      </p:sp>
      <p:sp>
        <p:nvSpPr>
          <p:cNvPr id="3" name="Content Placeholder 2"/>
          <p:cNvSpPr>
            <a:spLocks noGrp="1"/>
          </p:cNvSpPr>
          <p:nvPr>
            <p:ph sz="half" idx="1"/>
          </p:nvPr>
        </p:nvSpPr>
        <p:spPr>
          <a:xfrm>
            <a:off x="457201"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6924"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457200" y="6172201"/>
            <a:ext cx="3429000" cy="304800"/>
          </a:xfrm>
          <a:prstGeom prst="rect">
            <a:avLst/>
          </a:prstGeom>
        </p:spPr>
        <p:txBody>
          <a:bodyPr/>
          <a:lstStyle/>
          <a:p>
            <a:fld id="{DC749962-8D65-9A40-80A0-2DECC962CDEE}" type="datetime1">
              <a:rPr lang="en-US" smtClean="0"/>
              <a:t>9/3/2023</a:t>
            </a:fld>
            <a:endParaRPr lang="en-US"/>
          </a:p>
        </p:txBody>
      </p:sp>
      <p:sp>
        <p:nvSpPr>
          <p:cNvPr id="6" name="Footer Placeholder 5"/>
          <p:cNvSpPr>
            <a:spLocks noGrp="1"/>
          </p:cNvSpPr>
          <p:nvPr>
            <p:ph type="ftr" sz="quarter" idx="11"/>
          </p:nvPr>
        </p:nvSpPr>
        <p:spPr/>
        <p:txBody>
          <a:bodyPr/>
          <a:lstStyle/>
          <a:p>
            <a:r>
              <a:rPr lang="en-US"/>
              <a:t>© EV3Tutorials.com, 2019, (Last edit: 4/29/2019)</a:t>
            </a:r>
          </a:p>
        </p:txBody>
      </p:sp>
      <p:sp>
        <p:nvSpPr>
          <p:cNvPr id="7" name="Slide Number Placeholder 6"/>
          <p:cNvSpPr>
            <a:spLocks noGrp="1"/>
          </p:cNvSpPr>
          <p:nvPr>
            <p:ph type="sldNum" sz="quarter" idx="12"/>
          </p:nvPr>
        </p:nvSpPr>
        <p:spPr>
          <a:xfrm>
            <a:off x="8477026" y="6358108"/>
            <a:ext cx="666974"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1933010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457200" y="6172201"/>
            <a:ext cx="3429000" cy="304800"/>
          </a:xfrm>
          <a:prstGeom prst="rect">
            <a:avLst/>
          </a:prstGeom>
        </p:spPr>
        <p:txBody>
          <a:bodyPr/>
          <a:lstStyle/>
          <a:p>
            <a:fld id="{D788D381-B7BE-CF44-BC07-BF39C0987236}" type="datetime1">
              <a:rPr lang="en-US" smtClean="0"/>
              <a:t>9/3/2023</a:t>
            </a:fld>
            <a:endParaRPr lang="en-US"/>
          </a:p>
        </p:txBody>
      </p:sp>
      <p:sp>
        <p:nvSpPr>
          <p:cNvPr id="8" name="Footer Placeholder 7"/>
          <p:cNvSpPr>
            <a:spLocks noGrp="1"/>
          </p:cNvSpPr>
          <p:nvPr>
            <p:ph type="ftr" sz="quarter" idx="11"/>
          </p:nvPr>
        </p:nvSpPr>
        <p:spPr/>
        <p:txBody>
          <a:bodyPr/>
          <a:lstStyle/>
          <a:p>
            <a:r>
              <a:rPr lang="en-US"/>
              <a:t>© EV3Tutorials.com, 2019, (Last edit: 4/29/2019)</a:t>
            </a:r>
          </a:p>
        </p:txBody>
      </p:sp>
      <p:sp>
        <p:nvSpPr>
          <p:cNvPr id="10" name="Slide Number Placeholder 6"/>
          <p:cNvSpPr>
            <a:spLocks noGrp="1"/>
          </p:cNvSpPr>
          <p:nvPr>
            <p:ph type="sldNum" sz="quarter" idx="12"/>
          </p:nvPr>
        </p:nvSpPr>
        <p:spPr>
          <a:xfrm>
            <a:off x="8477026" y="6358108"/>
            <a:ext cx="666974"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977954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172201"/>
            <a:ext cx="3429000" cy="304800"/>
          </a:xfrm>
          <a:prstGeom prst="rect">
            <a:avLst/>
          </a:prstGeom>
        </p:spPr>
        <p:txBody>
          <a:bodyPr/>
          <a:lstStyle/>
          <a:p>
            <a:fld id="{D6F74935-6172-5B44-BD40-0DE01D42314A}" type="datetime1">
              <a:rPr lang="en-US" smtClean="0"/>
              <a:t>9/3/2023</a:t>
            </a:fld>
            <a:endParaRPr lang="en-US"/>
          </a:p>
        </p:txBody>
      </p:sp>
      <p:sp>
        <p:nvSpPr>
          <p:cNvPr id="4" name="Footer Placeholder 3"/>
          <p:cNvSpPr>
            <a:spLocks noGrp="1"/>
          </p:cNvSpPr>
          <p:nvPr>
            <p:ph type="ftr" sz="quarter" idx="11"/>
          </p:nvPr>
        </p:nvSpPr>
        <p:spPr/>
        <p:txBody>
          <a:bodyPr/>
          <a:lstStyle/>
          <a:p>
            <a:r>
              <a:rPr lang="en-US"/>
              <a:t>© EV3Tutorials.com, 2019, (Last edit: 4/29/2019)</a:t>
            </a:r>
          </a:p>
        </p:txBody>
      </p:sp>
      <p:sp>
        <p:nvSpPr>
          <p:cNvPr id="6" name="Slide Number Placeholder 6"/>
          <p:cNvSpPr>
            <a:spLocks noGrp="1"/>
          </p:cNvSpPr>
          <p:nvPr>
            <p:ph type="sldNum" sz="quarter" idx="12"/>
          </p:nvPr>
        </p:nvSpPr>
        <p:spPr>
          <a:xfrm>
            <a:off x="8477026" y="6358108"/>
            <a:ext cx="666974"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1783418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172201"/>
            <a:ext cx="3429000" cy="304800"/>
          </a:xfrm>
          <a:prstGeom prst="rect">
            <a:avLst/>
          </a:prstGeom>
        </p:spPr>
        <p:txBody>
          <a:bodyPr/>
          <a:lstStyle/>
          <a:p>
            <a:fld id="{1DE1161A-C61F-814F-9B7B-993D49433DF6}" type="datetime1">
              <a:rPr lang="en-US" smtClean="0"/>
              <a:t>9/3/2023</a:t>
            </a:fld>
            <a:endParaRPr lang="en-US"/>
          </a:p>
        </p:txBody>
      </p:sp>
      <p:sp>
        <p:nvSpPr>
          <p:cNvPr id="3" name="Footer Placeholder 2"/>
          <p:cNvSpPr>
            <a:spLocks noGrp="1"/>
          </p:cNvSpPr>
          <p:nvPr>
            <p:ph type="ftr" sz="quarter" idx="11"/>
          </p:nvPr>
        </p:nvSpPr>
        <p:spPr/>
        <p:txBody>
          <a:bodyPr/>
          <a:lstStyle/>
          <a:p>
            <a:r>
              <a:rPr lang="en-US"/>
              <a:t>© EV3Tutorials.com, 2019, (Last edit: 4/29/2019)</a:t>
            </a:r>
          </a:p>
        </p:txBody>
      </p:sp>
      <p:sp>
        <p:nvSpPr>
          <p:cNvPr id="4" name="Slide Number Placeholder 3"/>
          <p:cNvSpPr>
            <a:spLocks noGrp="1"/>
          </p:cNvSpPr>
          <p:nvPr>
            <p:ph type="sldNum" sz="quarter" idx="12"/>
          </p:nvPr>
        </p:nvSpPr>
        <p:spPr>
          <a:xfrm rot="16200000">
            <a:off x="8227378" y="5885499"/>
            <a:ext cx="1315721"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1482325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172201"/>
            <a:ext cx="3429000" cy="304800"/>
          </a:xfrm>
          <a:prstGeom prst="rect">
            <a:avLst/>
          </a:prstGeom>
        </p:spPr>
        <p:txBody>
          <a:bodyPr/>
          <a:lstStyle/>
          <a:p>
            <a:fld id="{B5293EB3-D3AB-8D4F-B72A-F5F0A1838D7F}" type="datetime1">
              <a:rPr lang="en-US" smtClean="0"/>
              <a:t>9/3/2023</a:t>
            </a:fld>
            <a:endParaRPr lang="en-US"/>
          </a:p>
        </p:txBody>
      </p:sp>
      <p:sp>
        <p:nvSpPr>
          <p:cNvPr id="6" name="Footer Placeholder 5"/>
          <p:cNvSpPr>
            <a:spLocks noGrp="1"/>
          </p:cNvSpPr>
          <p:nvPr>
            <p:ph type="ftr" sz="quarter" idx="11"/>
          </p:nvPr>
        </p:nvSpPr>
        <p:spPr/>
        <p:txBody>
          <a:bodyPr/>
          <a:lstStyle/>
          <a:p>
            <a:r>
              <a:rPr lang="en-US"/>
              <a:t>© EV3Tutorials.com, 2019, (Last edit: 4/29/2019)</a:t>
            </a:r>
          </a:p>
        </p:txBody>
      </p:sp>
      <p:sp>
        <p:nvSpPr>
          <p:cNvPr id="7" name="Slide Number Placeholder 6"/>
          <p:cNvSpPr>
            <a:spLocks noGrp="1"/>
          </p:cNvSpPr>
          <p:nvPr>
            <p:ph type="sldNum" sz="quarter" idx="12"/>
          </p:nvPr>
        </p:nvSpPr>
        <p:spPr>
          <a:xfrm rot="16200000">
            <a:off x="8227378" y="5885499"/>
            <a:ext cx="1315721" cy="365125"/>
          </a:xfrm>
          <a:prstGeom prst="rect">
            <a:avLst/>
          </a:prstGeom>
        </p:spPr>
        <p:txBody>
          <a:bodyPr/>
          <a:lstStyle/>
          <a:p>
            <a:fld id="{BBD74847-7BE4-4E4D-8159-51DF7B93C616}"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85410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5"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172201"/>
            <a:ext cx="3429000" cy="304800"/>
          </a:xfrm>
          <a:prstGeom prst="rect">
            <a:avLst/>
          </a:prstGeom>
        </p:spPr>
        <p:txBody>
          <a:bodyPr/>
          <a:lstStyle/>
          <a:p>
            <a:fld id="{D8D13067-F4B2-424D-BBCB-69A8097293EC}" type="datetime1">
              <a:rPr lang="en-US" smtClean="0"/>
              <a:t>9/3/2023</a:t>
            </a:fld>
            <a:endParaRPr lang="en-US"/>
          </a:p>
        </p:txBody>
      </p:sp>
      <p:sp>
        <p:nvSpPr>
          <p:cNvPr id="6" name="Footer Placeholder 5"/>
          <p:cNvSpPr>
            <a:spLocks noGrp="1"/>
          </p:cNvSpPr>
          <p:nvPr>
            <p:ph type="ftr" sz="quarter" idx="11"/>
          </p:nvPr>
        </p:nvSpPr>
        <p:spPr/>
        <p:txBody>
          <a:bodyPr/>
          <a:lstStyle/>
          <a:p>
            <a:r>
              <a:rPr lang="en-US"/>
              <a:t>© EV3Tutorials.com, 2019, (Last edit: 4/29/2019)</a:t>
            </a:r>
          </a:p>
        </p:txBody>
      </p:sp>
      <p:sp>
        <p:nvSpPr>
          <p:cNvPr id="7" name="Slide Number Placeholder 6"/>
          <p:cNvSpPr>
            <a:spLocks noGrp="1"/>
          </p:cNvSpPr>
          <p:nvPr>
            <p:ph type="sldNum" sz="quarter" idx="12"/>
          </p:nvPr>
        </p:nvSpPr>
        <p:spPr>
          <a:xfrm rot="16200000">
            <a:off x="8227378" y="5885499"/>
            <a:ext cx="1315721" cy="365125"/>
          </a:xfrm>
          <a:prstGeom prst="rect">
            <a:avLst/>
          </a:prstGeom>
        </p:spPr>
        <p:txBody>
          <a:bodyPr/>
          <a:lstStyle>
            <a:lvl1pPr>
              <a:defRPr>
                <a:solidFill>
                  <a:schemeClr val="tx1"/>
                </a:solidFill>
              </a:defRPr>
            </a:lvl1pPr>
          </a:lstStyle>
          <a:p>
            <a:fld id="{BBD74847-7BE4-4E4D-8159-51DF7B93C616}"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5"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6201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8245475" cy="1371600"/>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2"/>
            <a:ext cx="8245474"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7200" y="6492877"/>
            <a:ext cx="3699164" cy="283845"/>
          </a:xfrm>
          <a:prstGeom prst="rect">
            <a:avLst/>
          </a:prstGeom>
        </p:spPr>
        <p:txBody>
          <a:bodyPr vert="horz" lIns="91440" tIns="45720" rIns="91440" bIns="45720" rtlCol="0" anchor="t"/>
          <a:lstStyle>
            <a:lvl1pPr algn="l">
              <a:defRPr sz="1000">
                <a:solidFill>
                  <a:schemeClr val="tx1"/>
                </a:solidFill>
              </a:defRPr>
            </a:lvl1pPr>
          </a:lstStyle>
          <a:p>
            <a:r>
              <a:rPr lang="en-US"/>
              <a:t>© EV3Tutorials.com, 2019, (Last edit: 4/29/2019)</a:t>
            </a:r>
          </a:p>
        </p:txBody>
      </p:sp>
      <p:sp>
        <p:nvSpPr>
          <p:cNvPr id="9" name="Slide Number Placeholder 6"/>
          <p:cNvSpPr>
            <a:spLocks noGrp="1"/>
          </p:cNvSpPr>
          <p:nvPr>
            <p:ph type="sldNum" sz="quarter" idx="4"/>
          </p:nvPr>
        </p:nvSpPr>
        <p:spPr>
          <a:xfrm>
            <a:off x="8477026" y="6358108"/>
            <a:ext cx="666974" cy="365125"/>
          </a:xfrm>
          <a:prstGeom prst="rect">
            <a:avLst/>
          </a:prstGeom>
        </p:spPr>
        <p:txBody>
          <a:bodyPr/>
          <a:lstStyle/>
          <a:p>
            <a:fld id="{BBD74847-7BE4-4E4D-8159-51DF7B93C616}" type="slidenum">
              <a:rPr lang="en-US" smtClean="0"/>
              <a:t>‹#›</a:t>
            </a:fld>
            <a:endParaRPr lang="en-US"/>
          </a:p>
        </p:txBody>
      </p:sp>
      <p:sp>
        <p:nvSpPr>
          <p:cNvPr id="10" name="Rectangle 9"/>
          <p:cNvSpPr/>
          <p:nvPr/>
        </p:nvSpPr>
        <p:spPr>
          <a:xfrm>
            <a:off x="8959041" y="2895600"/>
            <a:ext cx="184961" cy="3962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8959042" y="0"/>
            <a:ext cx="184958" cy="28956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132744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7"/>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2"/>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062D7B-2352-5048-BA95-1F06437B36F1}" type="datetime1">
              <a:rPr lang="en-US" smtClean="0"/>
              <a:t>9/3/2023</a:t>
            </a:fld>
            <a:endParaRPr lang="en-US"/>
          </a:p>
        </p:txBody>
      </p:sp>
      <p:sp>
        <p:nvSpPr>
          <p:cNvPr id="5" name="Footer Placeholder 4"/>
          <p:cNvSpPr>
            <a:spLocks noGrp="1"/>
          </p:cNvSpPr>
          <p:nvPr>
            <p:ph type="ftr" sz="quarter" idx="3"/>
          </p:nvPr>
        </p:nvSpPr>
        <p:spPr>
          <a:xfrm>
            <a:off x="3028950" y="6356352"/>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EV3Tutorials.com, 2019, (Last edit: 4/29/2019)</a:t>
            </a:r>
          </a:p>
        </p:txBody>
      </p:sp>
      <p:sp>
        <p:nvSpPr>
          <p:cNvPr id="6" name="Slide Number Placeholder 5"/>
          <p:cNvSpPr>
            <a:spLocks noGrp="1"/>
          </p:cNvSpPr>
          <p:nvPr>
            <p:ph type="sldNum" sz="quarter" idx="4"/>
          </p:nvPr>
        </p:nvSpPr>
        <p:spPr>
          <a:xfrm>
            <a:off x="6457950" y="6356352"/>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42E464-3EB8-43C8-8768-9E2AD4F497B7}" type="slidenum">
              <a:rPr lang="en-US" smtClean="0"/>
              <a:t>‹#›</a:t>
            </a:fld>
            <a:endParaRPr lang="en-US"/>
          </a:p>
        </p:txBody>
      </p:sp>
    </p:spTree>
    <p:extLst>
      <p:ext uri="{BB962C8B-B14F-4D97-AF65-F5344CB8AC3E}">
        <p14:creationId xmlns:p14="http://schemas.microsoft.com/office/powerpoint/2010/main" val="41568726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23.tif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6.tiff"/><Relationship Id="rId5" Type="http://schemas.openxmlformats.org/officeDocument/2006/relationships/image" Target="../media/image25.tiff"/><Relationship Id="rId4" Type="http://schemas.openxmlformats.org/officeDocument/2006/relationships/image" Target="../media/image24.tiff"/></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creativecommons.org/licenses/by-nc-sa/4.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hyperlink" Target="http://docs.ev3dev.org/projects/lego-linux-drivers/en/ev3dev-stretch/sensor_data.html#lego-ev3-gyro" TargetMode="External"/><Relationship Id="rId5" Type="http://schemas.openxmlformats.org/officeDocument/2006/relationships/image" Target="../media/image10.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hyperlink" Target="http://docs.ev3dev.org/projects/lego-linux-drivers/en/ev3dev-stretch/sensor_data.html#lego-ev3-color" TargetMode="External"/><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575436" y="3427224"/>
            <a:ext cx="6858000" cy="914400"/>
          </a:xfrm>
        </p:spPr>
        <p:txBody>
          <a:bodyPr/>
          <a:lstStyle/>
          <a:p>
            <a:r>
              <a:rPr lang="en-US" dirty="0"/>
              <a:t>Device Browser</a:t>
            </a:r>
          </a:p>
        </p:txBody>
      </p:sp>
      <p:sp>
        <p:nvSpPr>
          <p:cNvPr id="3" name="Title 2"/>
          <p:cNvSpPr>
            <a:spLocks noGrp="1"/>
          </p:cNvSpPr>
          <p:nvPr>
            <p:ph type="ctrTitle"/>
          </p:nvPr>
        </p:nvSpPr>
        <p:spPr/>
        <p:txBody>
          <a:bodyPr/>
          <a:lstStyle/>
          <a:p>
            <a:pPr algn="ctr"/>
            <a:r>
              <a:rPr lang="en-US" dirty="0"/>
              <a:t>BEGINNER PROGRAMMING LESSON</a:t>
            </a:r>
          </a:p>
        </p:txBody>
      </p:sp>
      <p:pic>
        <p:nvPicPr>
          <p:cNvPr id="4" name="Picture 3"/>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3711108" y="4592409"/>
            <a:ext cx="1700816" cy="1056435"/>
          </a:xfrm>
          <a:prstGeom prst="rect">
            <a:avLst/>
          </a:prstGeom>
        </p:spPr>
      </p:pic>
      <p:pic>
        <p:nvPicPr>
          <p:cNvPr id="5" name="Picture 4">
            <a:extLst>
              <a:ext uri="{FF2B5EF4-FFF2-40B4-BE49-F238E27FC236}">
                <a16:creationId xmlns:a16="http://schemas.microsoft.com/office/drawing/2014/main" id="{C8897EDD-95E7-9D4F-82C0-36B4EFF971F1}"/>
              </a:ext>
            </a:extLst>
          </p:cNvPr>
          <p:cNvPicPr>
            <a:picLocks noChangeAspect="1"/>
          </p:cNvPicPr>
          <p:nvPr/>
        </p:nvPicPr>
        <p:blipFill>
          <a:blip r:embed="rId4" cstate="print">
            <a:clrChange>
              <a:clrFrom>
                <a:srgbClr val="FFFFFF"/>
              </a:clrFrom>
              <a:clrTo>
                <a:srgbClr val="FFFFFF">
                  <a:alpha val="0"/>
                </a:srgbClr>
              </a:clrTo>
            </a:clrChange>
            <a:biLevel thresh="25000"/>
            <a:extLst>
              <a:ext uri="{28A0092B-C50C-407E-A947-70E740481C1C}">
                <a14:useLocalDpi xmlns:a14="http://schemas.microsoft.com/office/drawing/2010/main"/>
              </a:ext>
            </a:extLst>
          </a:blip>
          <a:stretch>
            <a:fillRect/>
          </a:stretch>
        </p:blipFill>
        <p:spPr>
          <a:xfrm>
            <a:off x="3046948" y="3155380"/>
            <a:ext cx="850408" cy="850408"/>
          </a:xfrm>
          <a:prstGeom prst="rect">
            <a:avLst/>
          </a:prstGeom>
        </p:spPr>
      </p:pic>
    </p:spTree>
    <p:extLst>
      <p:ext uri="{BB962C8B-B14F-4D97-AF65-F5344CB8AC3E}">
        <p14:creationId xmlns:p14="http://schemas.microsoft.com/office/powerpoint/2010/main" val="17591302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RO" dirty="0"/>
              <a:t>Alte probleme care pot fi rezolvate cu port view</a:t>
            </a:r>
            <a:endParaRPr lang="en-US" dirty="0"/>
          </a:p>
        </p:txBody>
      </p:sp>
      <p:sp>
        <p:nvSpPr>
          <p:cNvPr id="3" name="Content Placeholder 2"/>
          <p:cNvSpPr>
            <a:spLocks noGrp="1"/>
          </p:cNvSpPr>
          <p:nvPr>
            <p:ph idx="1"/>
          </p:nvPr>
        </p:nvSpPr>
        <p:spPr>
          <a:xfrm>
            <a:off x="1620350" y="1442658"/>
            <a:ext cx="6738471" cy="4945117"/>
          </a:xfrm>
        </p:spPr>
        <p:txBody>
          <a:bodyPr>
            <a:normAutofit fontScale="92500" lnSpcReduction="20000"/>
          </a:bodyPr>
          <a:lstStyle/>
          <a:p>
            <a:pPr marL="0" indent="0" algn="l" rtl="0" latinLnBrk="0">
              <a:spcBef>
                <a:spcPts val="288"/>
              </a:spcBef>
              <a:spcAft>
                <a:spcPts val="600"/>
              </a:spcAft>
            </a:pPr>
            <a:r>
              <a:rPr lang="ro-RO" sz="1400" b="1" i="0" dirty="0">
                <a:solidFill>
                  <a:srgbClr val="000000"/>
                </a:solidFill>
                <a:effectLst/>
                <a:latin typeface="Arial" panose="020B0604020202020204" pitchFamily="34" charset="0"/>
              </a:rPr>
              <a:t>Provocarea 1: Programare mai ușoară/mai precisă</a:t>
            </a:r>
            <a:endParaRPr lang="ro-RO" sz="1050" b="0" i="0" dirty="0">
              <a:solidFill>
                <a:srgbClr val="000000"/>
              </a:solidFill>
              <a:effectLst/>
              <a:latin typeface="Ubuntu"/>
            </a:endParaRPr>
          </a:p>
          <a:p>
            <a:pPr marL="0" indent="0" algn="l" rtl="0" latinLnBrk="0">
              <a:spcBef>
                <a:spcPts val="288"/>
              </a:spcBef>
              <a:spcAft>
                <a:spcPts val="600"/>
              </a:spcAft>
            </a:pPr>
            <a:r>
              <a:rPr lang="ro-RO" sz="1400" b="0" i="0" dirty="0">
                <a:solidFill>
                  <a:srgbClr val="000000"/>
                </a:solidFill>
                <a:effectLst/>
                <a:latin typeface="Arial" panose="020B0604020202020204" pitchFamily="34" charset="0"/>
              </a:rPr>
              <a:t>Vreau să ajung de la punctul de pornire până la un model LEGO. Trebuie să ghicesc și să tot verific. Cum pot să îmi dau seama cât de mult mai am până ajung la modelul LEGO?</a:t>
            </a:r>
            <a:endParaRPr lang="ro-RO" sz="1050" b="0" i="0" dirty="0">
              <a:solidFill>
                <a:srgbClr val="000000"/>
              </a:solidFill>
              <a:effectLst/>
              <a:latin typeface="Ubuntu"/>
            </a:endParaRPr>
          </a:p>
          <a:p>
            <a:pPr marL="0" indent="0" algn="l" rtl="0" latinLnBrk="0">
              <a:spcBef>
                <a:spcPts val="288"/>
              </a:spcBef>
              <a:spcAft>
                <a:spcPts val="600"/>
              </a:spcAft>
            </a:pPr>
            <a:r>
              <a:rPr lang="ro-RO" sz="1400" b="1" i="0" dirty="0">
                <a:solidFill>
                  <a:srgbClr val="000000"/>
                </a:solidFill>
                <a:effectLst/>
                <a:latin typeface="Arial" panose="020B0604020202020204" pitchFamily="34" charset="0"/>
              </a:rPr>
              <a:t>Provocarea 2: Programare mai ușoară/mai precisă</a:t>
            </a:r>
            <a:endParaRPr lang="ro-RO" sz="1050" b="0" i="0" dirty="0">
              <a:solidFill>
                <a:srgbClr val="000000"/>
              </a:solidFill>
              <a:effectLst/>
              <a:latin typeface="Ubuntu"/>
            </a:endParaRPr>
          </a:p>
          <a:p>
            <a:pPr marL="0" indent="0" algn="l" rtl="0" latinLnBrk="0">
              <a:spcBef>
                <a:spcPts val="288"/>
              </a:spcBef>
              <a:spcAft>
                <a:spcPts val="600"/>
              </a:spcAft>
            </a:pPr>
            <a:r>
              <a:rPr lang="ro-RO" sz="1400" b="0" i="0" dirty="0">
                <a:solidFill>
                  <a:srgbClr val="000000"/>
                </a:solidFill>
                <a:effectLst/>
                <a:latin typeface="Arial" panose="020B0604020202020204" pitchFamily="34" charset="0"/>
              </a:rPr>
              <a:t>Voi întoarce robotul 90 de grade. Dar 90 de grade în viața reală nu sunt 90 de grade în Block-ul de întoarcere. Deci, cât de mult trebuie să se întoarcă robotul pentru a face o întoarcere de 90 de grade?</a:t>
            </a:r>
            <a:endParaRPr lang="ro-RO" sz="1050" b="0" i="0" dirty="0">
              <a:solidFill>
                <a:srgbClr val="000000"/>
              </a:solidFill>
              <a:effectLst/>
              <a:latin typeface="Ubuntu"/>
            </a:endParaRPr>
          </a:p>
          <a:p>
            <a:pPr marL="0" indent="0" algn="l" rtl="0" latinLnBrk="0">
              <a:spcBef>
                <a:spcPts val="288"/>
              </a:spcBef>
              <a:spcAft>
                <a:spcPts val="600"/>
              </a:spcAft>
            </a:pPr>
            <a:r>
              <a:rPr lang="ro-RO" sz="1400" b="1" i="0" dirty="0">
                <a:solidFill>
                  <a:srgbClr val="000000"/>
                </a:solidFill>
                <a:effectLst/>
                <a:latin typeface="Arial" panose="020B0604020202020204" pitchFamily="34" charset="0"/>
              </a:rPr>
              <a:t>Provocarea 3: Depanarea Codului</a:t>
            </a:r>
            <a:endParaRPr lang="ro-RO" sz="1050" b="0" i="0" dirty="0">
              <a:solidFill>
                <a:srgbClr val="000000"/>
              </a:solidFill>
              <a:effectLst/>
              <a:latin typeface="Ubuntu"/>
            </a:endParaRPr>
          </a:p>
          <a:p>
            <a:pPr marL="0" indent="0" algn="l" rtl="0" latinLnBrk="0">
              <a:spcBef>
                <a:spcPts val="288"/>
              </a:spcBef>
              <a:spcAft>
                <a:spcPts val="600"/>
              </a:spcAft>
            </a:pPr>
            <a:r>
              <a:rPr lang="ro-RO" sz="1400" b="0" i="0" dirty="0">
                <a:solidFill>
                  <a:srgbClr val="000000"/>
                </a:solidFill>
                <a:effectLst/>
                <a:latin typeface="Arial" panose="020B0604020202020204" pitchFamily="34" charset="0"/>
              </a:rPr>
              <a:t>Robotul nu urmărește linia verde, cum l-am programat să facă. De ce nu? Ce culoare crede robotul că este linia? Încercați să plasați robotul pe alte obiecte sau bucăți de covor/poze – ce culori sau valori ale luminii reflectate citește senzorul?</a:t>
            </a:r>
            <a:endParaRPr lang="ro-RO" sz="1050" b="0" i="0" dirty="0">
              <a:solidFill>
                <a:srgbClr val="000000"/>
              </a:solidFill>
              <a:effectLst/>
              <a:latin typeface="Ubuntu"/>
            </a:endParaRPr>
          </a:p>
          <a:p>
            <a:pPr marL="0" indent="0" algn="l" rtl="0" latinLnBrk="0">
              <a:spcBef>
                <a:spcPts val="288"/>
              </a:spcBef>
              <a:spcAft>
                <a:spcPts val="600"/>
              </a:spcAft>
            </a:pPr>
            <a:r>
              <a:rPr lang="ro-RO" sz="1400" b="1" i="0" dirty="0">
                <a:solidFill>
                  <a:srgbClr val="000000"/>
                </a:solidFill>
                <a:effectLst/>
                <a:latin typeface="Arial" panose="020B0604020202020204" pitchFamily="34" charset="0"/>
              </a:rPr>
              <a:t>Provocarea 4: Verificarea Construcției Robotului</a:t>
            </a:r>
            <a:endParaRPr lang="ro-RO" sz="1050" b="0" i="0" dirty="0">
              <a:solidFill>
                <a:srgbClr val="000000"/>
              </a:solidFill>
              <a:effectLst/>
              <a:latin typeface="Ubuntu"/>
            </a:endParaRPr>
          </a:p>
          <a:p>
            <a:pPr marL="0" indent="0" algn="l" rtl="0" latinLnBrk="0">
              <a:spcBef>
                <a:spcPts val="288"/>
              </a:spcBef>
              <a:spcAft>
                <a:spcPts val="600"/>
              </a:spcAft>
            </a:pPr>
            <a:r>
              <a:rPr lang="ro-RO" sz="1400" b="0" i="0" dirty="0">
                <a:solidFill>
                  <a:srgbClr val="000000"/>
                </a:solidFill>
                <a:effectLst/>
                <a:latin typeface="Arial" panose="020B0604020202020204" pitchFamily="34" charset="0"/>
              </a:rPr>
              <a:t>Am construit robotul cu senzorul de atingere puțin înăuntrul robotului. Nu sunt sigur că senzorul de atingere este apăsat destul. Cum pot să îmi dau seama dacă senzorul se apasă?</a:t>
            </a:r>
            <a:endParaRPr lang="ro-RO" sz="1050" b="0" i="0" dirty="0">
              <a:solidFill>
                <a:srgbClr val="000000"/>
              </a:solidFill>
              <a:effectLst/>
              <a:latin typeface="Ubuntu"/>
            </a:endParaRPr>
          </a:p>
          <a:p>
            <a:pPr marL="0" indent="0" algn="l" rtl="0" latinLnBrk="0">
              <a:spcBef>
                <a:spcPts val="288"/>
              </a:spcBef>
              <a:spcAft>
                <a:spcPts val="600"/>
              </a:spcAft>
            </a:pPr>
            <a:r>
              <a:rPr lang="ro-RO" sz="1400" b="1" i="0" dirty="0">
                <a:solidFill>
                  <a:srgbClr val="000000"/>
                </a:solidFill>
                <a:effectLst/>
                <a:latin typeface="Arial" panose="020B0604020202020204" pitchFamily="34" charset="0"/>
              </a:rPr>
              <a:t>Provocarea 5: Testarea Senzorilor</a:t>
            </a:r>
            <a:endParaRPr lang="ro-RO" sz="1050" b="0" i="0" dirty="0">
              <a:solidFill>
                <a:srgbClr val="000000"/>
              </a:solidFill>
              <a:effectLst/>
              <a:latin typeface="Ubuntu"/>
            </a:endParaRPr>
          </a:p>
          <a:p>
            <a:pPr marL="0" indent="0" algn="l" rtl="0" latinLnBrk="0">
              <a:spcBef>
                <a:spcPts val="288"/>
              </a:spcBef>
              <a:spcAft>
                <a:spcPts val="600"/>
              </a:spcAft>
            </a:pPr>
            <a:r>
              <a:rPr lang="ro-RO" sz="1400" b="0" i="0" dirty="0">
                <a:solidFill>
                  <a:srgbClr val="000000"/>
                </a:solidFill>
                <a:effectLst/>
                <a:latin typeface="Arial" panose="020B0604020202020204" pitchFamily="34" charset="0"/>
              </a:rPr>
              <a:t>I-am spus robotului să se oprească atunci când senzorul Ultrasonic este la 20 de cm distanță. </a:t>
            </a:r>
          </a:p>
          <a:p>
            <a:pPr marL="0" indent="0" algn="l" rtl="0" latinLnBrk="0">
              <a:spcBef>
                <a:spcPts val="288"/>
              </a:spcBef>
              <a:spcAft>
                <a:spcPts val="600"/>
              </a:spcAft>
            </a:pPr>
            <a:r>
              <a:rPr lang="ro-RO" sz="1400" b="0" i="0" dirty="0">
                <a:solidFill>
                  <a:srgbClr val="000000"/>
                </a:solidFill>
                <a:effectLst/>
                <a:latin typeface="Arial" panose="020B0604020202020204" pitchFamily="34" charset="0"/>
              </a:rPr>
              <a:t>Dar se pare că se oprește mai devreme. Funcționează senzorul cum trebuie? Cum pot să văd ce detectează senzorul Ultrasonic?</a:t>
            </a:r>
            <a:endParaRPr lang="ro-RO" sz="1050" b="0" i="0" dirty="0">
              <a:solidFill>
                <a:srgbClr val="000000"/>
              </a:solidFill>
              <a:effectLst/>
              <a:latin typeface="Ubuntu"/>
            </a:endParaRPr>
          </a:p>
        </p:txBody>
      </p:sp>
      <p:sp>
        <p:nvSpPr>
          <p:cNvPr id="4" name="Footer Placeholder 3"/>
          <p:cNvSpPr>
            <a:spLocks noGrp="1"/>
          </p:cNvSpPr>
          <p:nvPr>
            <p:ph type="ftr" sz="quarter" idx="11"/>
          </p:nvPr>
        </p:nvSpPr>
        <p:spPr/>
        <p:txBody>
          <a:bodyPr/>
          <a:lstStyle/>
          <a:p>
            <a:r>
              <a:rPr lang="en-US"/>
              <a:t>© EV3Tutorials.com, 2019, (Last edit: 4/29/2019)</a:t>
            </a:r>
          </a:p>
        </p:txBody>
      </p:sp>
      <p:sp>
        <p:nvSpPr>
          <p:cNvPr id="5" name="Slide Number Placeholder 4"/>
          <p:cNvSpPr>
            <a:spLocks noGrp="1"/>
          </p:cNvSpPr>
          <p:nvPr>
            <p:ph type="sldNum" sz="quarter" idx="12"/>
          </p:nvPr>
        </p:nvSpPr>
        <p:spPr/>
        <p:txBody>
          <a:bodyPr/>
          <a:lstStyle/>
          <a:p>
            <a:fld id="{4DBC7FC8-25FB-FC45-8177-2B991DA6778C}" type="slidenum">
              <a:rPr lang="en-US" smtClean="0"/>
              <a:t>10</a:t>
            </a:fld>
            <a:endParaRPr lang="en-US" dirty="0"/>
          </a:p>
        </p:txBody>
      </p:sp>
      <p:pic>
        <p:nvPicPr>
          <p:cNvPr id="9" name="Picture 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21725" y="4581295"/>
            <a:ext cx="861937" cy="645621"/>
          </a:xfrm>
          <a:prstGeom prst="rect">
            <a:avLst/>
          </a:prstGeom>
        </p:spPr>
      </p:pic>
      <p:pic>
        <p:nvPicPr>
          <p:cNvPr id="10" name="Picture 9"/>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21725" y="5546807"/>
            <a:ext cx="964140" cy="601646"/>
          </a:xfrm>
          <a:prstGeom prst="rect">
            <a:avLst/>
          </a:prstGeom>
        </p:spPr>
      </p:pic>
      <p:cxnSp>
        <p:nvCxnSpPr>
          <p:cNvPr id="12" name="Straight Connector 11"/>
          <p:cNvCxnSpPr/>
          <p:nvPr/>
        </p:nvCxnSpPr>
        <p:spPr>
          <a:xfrm flipV="1">
            <a:off x="457199" y="3845153"/>
            <a:ext cx="826463" cy="1"/>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78710" y="2463860"/>
            <a:ext cx="783440" cy="783440"/>
          </a:xfrm>
          <a:prstGeom prst="rect">
            <a:avLst/>
          </a:prstGeom>
        </p:spPr>
      </p:pic>
      <p:pic>
        <p:nvPicPr>
          <p:cNvPr id="7" name="Picture 6"/>
          <p:cNvPicPr>
            <a:picLocks noChangeAspect="1"/>
          </p:cNvPicPr>
          <p:nvPr/>
        </p:nvPicPr>
        <p:blipFill>
          <a:blip r:embed="rId6"/>
          <a:stretch>
            <a:fillRect/>
          </a:stretch>
        </p:blipFill>
        <p:spPr>
          <a:xfrm>
            <a:off x="421725" y="1470411"/>
            <a:ext cx="964140" cy="642760"/>
          </a:xfrm>
          <a:prstGeom prst="rect">
            <a:avLst/>
          </a:prstGeom>
        </p:spPr>
      </p:pic>
    </p:spTree>
    <p:extLst>
      <p:ext uri="{BB962C8B-B14F-4D97-AF65-F5344CB8AC3E}">
        <p14:creationId xmlns:p14="http://schemas.microsoft.com/office/powerpoint/2010/main" val="3950520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CREDITS</a:t>
            </a:r>
          </a:p>
        </p:txBody>
      </p:sp>
      <p:sp>
        <p:nvSpPr>
          <p:cNvPr id="3" name="Content Placeholder 2"/>
          <p:cNvSpPr>
            <a:spLocks noGrp="1"/>
          </p:cNvSpPr>
          <p:nvPr>
            <p:ph idx="1"/>
          </p:nvPr>
        </p:nvSpPr>
        <p:spPr>
          <a:xfrm>
            <a:off x="441325" y="1239665"/>
            <a:ext cx="8245475" cy="1811767"/>
          </a:xfrm>
        </p:spPr>
        <p:txBody>
          <a:bodyPr>
            <a:normAutofit lnSpcReduction="10000"/>
          </a:bodyPr>
          <a:lstStyle/>
          <a:p>
            <a:r>
              <a:rPr lang="ro-RO" sz="2000" dirty="0"/>
              <a:t>Această lecție de Mindstorms a fost realizată de </a:t>
            </a:r>
            <a:r>
              <a:rPr lang="en-US" sz="2000" dirty="0"/>
              <a:t>Sanjay </a:t>
            </a:r>
            <a:r>
              <a:rPr lang="en-US" sz="2000" dirty="0" err="1"/>
              <a:t>Seshan</a:t>
            </a:r>
            <a:r>
              <a:rPr lang="en-US" sz="2000" dirty="0"/>
              <a:t> </a:t>
            </a:r>
            <a:r>
              <a:rPr lang="ro-RO" sz="2000" dirty="0"/>
              <a:t>și</a:t>
            </a:r>
            <a:r>
              <a:rPr lang="en-US" sz="2000" dirty="0"/>
              <a:t> Arvind </a:t>
            </a:r>
            <a:r>
              <a:rPr lang="en-US" sz="2000" dirty="0" err="1"/>
              <a:t>Seshan</a:t>
            </a:r>
            <a:r>
              <a:rPr lang="ro-RO" sz="2000" dirty="0"/>
              <a:t>.</a:t>
            </a:r>
          </a:p>
          <a:p>
            <a:r>
              <a:rPr lang="ro-RO" sz="2000" dirty="0"/>
              <a:t>Mai multe lecții sunt disponibile pe ev3lessons.com</a:t>
            </a:r>
          </a:p>
          <a:p>
            <a:r>
              <a:rPr lang="ro-RO" sz="2000" dirty="0"/>
              <a:t>Această lecție a fost tradusă în limba română de echipa de robotică FTC – ROSOPHIA #21455 RO20.</a:t>
            </a:r>
            <a:endParaRPr lang="en-US" sz="2000" dirty="0"/>
          </a:p>
        </p:txBody>
      </p:sp>
      <p:sp>
        <p:nvSpPr>
          <p:cNvPr id="4" name="Footer Placeholder 3"/>
          <p:cNvSpPr>
            <a:spLocks noGrp="1"/>
          </p:cNvSpPr>
          <p:nvPr>
            <p:ph type="ftr" sz="quarter" idx="11"/>
          </p:nvPr>
        </p:nvSpPr>
        <p:spPr/>
        <p:txBody>
          <a:bodyPr/>
          <a:lstStyle/>
          <a:p>
            <a:r>
              <a:rPr lang="en-US"/>
              <a:t>© EV3Tutorials.com, 2019, (Last edit: 4/29/2019)</a:t>
            </a:r>
          </a:p>
        </p:txBody>
      </p:sp>
      <p:sp>
        <p:nvSpPr>
          <p:cNvPr id="5" name="Rectangle 4"/>
          <p:cNvSpPr>
            <a:spLocks noChangeArrowheads="1"/>
          </p:cNvSpPr>
          <p:nvPr/>
        </p:nvSpPr>
        <p:spPr bwMode="auto">
          <a:xfrm>
            <a:off x="457199" y="4630535"/>
            <a:ext cx="7913347" cy="923330"/>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374B7"/>
                </a:solidFill>
                <a:effectLst/>
                <a:latin typeface="Helvetica Neue"/>
              </a:rPr>
              <a:t>                         </a:t>
            </a:r>
            <a:br>
              <a:rPr kumimoji="0" lang="en-US" altLang="en-US" sz="1600" b="0" i="0" u="none" strike="noStrike" cap="none" normalizeH="0" baseline="0" dirty="0">
                <a:ln>
                  <a:noFill/>
                </a:ln>
                <a:solidFill>
                  <a:schemeClr val="tx1"/>
                </a:solidFill>
                <a:effectLst/>
              </a:rPr>
            </a:br>
            <a:r>
              <a:rPr kumimoji="0" lang="en-US" altLang="en-US" sz="2000" b="0" i="0" u="none" strike="noStrike" cap="none" normalizeH="0" baseline="0" dirty="0">
                <a:ln>
                  <a:noFill/>
                </a:ln>
                <a:solidFill>
                  <a:srgbClr val="000000"/>
                </a:solidFill>
                <a:effectLst/>
                <a:latin typeface="Helvetica Neue"/>
              </a:rPr>
              <a:t>This work is licensed under a </a:t>
            </a:r>
            <a:r>
              <a:rPr kumimoji="0" lang="en-US" altLang="en-US" sz="2000" b="0" i="0" u="none" strike="noStrike" cap="none" normalizeH="0" baseline="0" dirty="0">
                <a:ln>
                  <a:noFill/>
                </a:ln>
                <a:solidFill>
                  <a:srgbClr val="4374B7"/>
                </a:solidFill>
                <a:effectLst/>
                <a:latin typeface="Helvetica Neue"/>
                <a:hlinkClick r:id="rId2"/>
              </a:rPr>
              <a:t>Creative Commons Attribution-</a:t>
            </a:r>
            <a:r>
              <a:rPr kumimoji="0" lang="en-US" altLang="en-US" sz="2000" b="0" i="0" u="none" strike="noStrike" cap="none" normalizeH="0" baseline="0" dirty="0" err="1">
                <a:ln>
                  <a:noFill/>
                </a:ln>
                <a:solidFill>
                  <a:srgbClr val="4374B7"/>
                </a:solidFill>
                <a:effectLst/>
                <a:latin typeface="Helvetica Neue"/>
                <a:hlinkClick r:id="rId2"/>
              </a:rPr>
              <a:t>NonCommercial</a:t>
            </a:r>
            <a:r>
              <a:rPr kumimoji="0" lang="en-US" altLang="en-US" sz="2000" b="0" i="0" u="none" strike="noStrike" cap="none" normalizeH="0" baseline="0" dirty="0">
                <a:ln>
                  <a:noFill/>
                </a:ln>
                <a:solidFill>
                  <a:srgbClr val="4374B7"/>
                </a:solidFill>
                <a:effectLst/>
                <a:latin typeface="Helvetica Neue"/>
                <a:hlinkClick r:id="rId2"/>
              </a:rPr>
              <a:t>-</a:t>
            </a:r>
            <a:r>
              <a:rPr kumimoji="0" lang="en-US" altLang="en-US" sz="2000" b="0" i="0" u="none" strike="noStrike" cap="none" normalizeH="0" baseline="0" dirty="0" err="1">
                <a:ln>
                  <a:noFill/>
                </a:ln>
                <a:solidFill>
                  <a:srgbClr val="4374B7"/>
                </a:solidFill>
                <a:effectLst/>
                <a:latin typeface="Helvetica Neue"/>
                <a:hlinkClick r:id="rId2"/>
              </a:rPr>
              <a:t>ShareAlike</a:t>
            </a:r>
            <a:r>
              <a:rPr kumimoji="0" lang="en-US" altLang="en-US" sz="2000" b="0" i="0" u="none" strike="noStrike" cap="none" normalizeH="0" baseline="0" dirty="0">
                <a:ln>
                  <a:noFill/>
                </a:ln>
                <a:solidFill>
                  <a:srgbClr val="4374B7"/>
                </a:solidFill>
                <a:effectLst/>
                <a:latin typeface="Helvetica Neue"/>
                <a:hlinkClick r:id="rId2"/>
              </a:rPr>
              <a:t> 4.0 International License</a:t>
            </a:r>
            <a:r>
              <a:rPr kumimoji="0" lang="en-US" altLang="en-US" sz="2000" b="0" i="0" u="none" strike="noStrike" cap="none" normalizeH="0" baseline="0" dirty="0">
                <a:ln>
                  <a:noFill/>
                </a:ln>
                <a:solidFill>
                  <a:srgbClr val="000000"/>
                </a:solidFill>
                <a:effectLst/>
                <a:latin typeface="Helvetica Neue"/>
              </a:rPr>
              <a:t>.</a:t>
            </a:r>
            <a:r>
              <a:rPr kumimoji="0" lang="en-US" altLang="en-US" sz="16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rgbClr val="4374B7"/>
              </a:solidFill>
              <a:effectLst/>
              <a:latin typeface="Helvetica Neue"/>
            </a:endParaRPr>
          </a:p>
        </p:txBody>
      </p:sp>
      <p:pic>
        <p:nvPicPr>
          <p:cNvPr id="6" name="Picture 5" descr="Creative Commons License">
            <a:hlinkClick r:id="rId2"/>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99211" y="3247882"/>
            <a:ext cx="2161449" cy="761422"/>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BBD74847-7BE4-4E4D-8159-51DF7B93C616}" type="slidenum">
              <a:rPr lang="en-US" smtClean="0"/>
              <a:t>11</a:t>
            </a:fld>
            <a:endParaRPr lang="en-US"/>
          </a:p>
        </p:txBody>
      </p:sp>
    </p:spTree>
    <p:extLst>
      <p:ext uri="{BB962C8B-B14F-4D97-AF65-F5344CB8AC3E}">
        <p14:creationId xmlns:p14="http://schemas.microsoft.com/office/powerpoint/2010/main" val="1777067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Obiectivele</a:t>
            </a:r>
            <a:r>
              <a:rPr lang="en-US" dirty="0"/>
              <a:t> </a:t>
            </a:r>
            <a:r>
              <a:rPr lang="en-US" dirty="0" err="1"/>
              <a:t>lec</a:t>
            </a:r>
            <a:r>
              <a:rPr lang="ro-RO" dirty="0"/>
              <a:t>ț</a:t>
            </a:r>
            <a:r>
              <a:rPr lang="en-US" dirty="0" err="1"/>
              <a:t>iei</a:t>
            </a:r>
            <a:endParaRPr lang="en-US" dirty="0"/>
          </a:p>
        </p:txBody>
      </p:sp>
      <p:sp>
        <p:nvSpPr>
          <p:cNvPr id="3" name="Content Placeholder 2"/>
          <p:cNvSpPr>
            <a:spLocks noGrp="1"/>
          </p:cNvSpPr>
          <p:nvPr>
            <p:ph idx="1"/>
          </p:nvPr>
        </p:nvSpPr>
        <p:spPr/>
        <p:txBody>
          <a:bodyPr/>
          <a:lstStyle/>
          <a:p>
            <a:pPr marL="457200" indent="-457200" algn="l" rtl="0" latinLnBrk="0">
              <a:spcBef>
                <a:spcPts val="480"/>
              </a:spcBef>
              <a:spcAft>
                <a:spcPts val="600"/>
              </a:spcAft>
            </a:pPr>
            <a:r>
              <a:rPr lang="ro-RO" sz="1800" b="0" i="0" dirty="0">
                <a:solidFill>
                  <a:srgbClr val="000000"/>
                </a:solidFill>
                <a:effectLst/>
                <a:latin typeface="Ubuntu"/>
              </a:rPr>
              <a:t>1.</a:t>
            </a:r>
            <a:r>
              <a:rPr lang="ro-RO" sz="1800" b="1" i="0" dirty="0">
                <a:solidFill>
                  <a:srgbClr val="000000"/>
                </a:solidFill>
                <a:effectLst/>
                <a:latin typeface="Arial" panose="020B0604020202020204" pitchFamily="34" charset="0"/>
              </a:rPr>
              <a:t>Să învățăm cum să obținem și să folosim datele senzorilor</a:t>
            </a:r>
            <a:endParaRPr lang="ro-RO" b="0" i="0" dirty="0">
              <a:solidFill>
                <a:srgbClr val="000000"/>
              </a:solidFill>
              <a:effectLst/>
              <a:latin typeface="Ubuntu"/>
            </a:endParaRPr>
          </a:p>
          <a:p>
            <a:pPr marL="457200" indent="-457200" algn="l" rtl="0" latinLnBrk="0">
              <a:spcBef>
                <a:spcPts val="480"/>
              </a:spcBef>
              <a:spcAft>
                <a:spcPts val="600"/>
              </a:spcAft>
            </a:pPr>
            <a:r>
              <a:rPr lang="ro-RO" sz="1800" b="0" i="0" dirty="0">
                <a:solidFill>
                  <a:srgbClr val="000000"/>
                </a:solidFill>
                <a:effectLst/>
                <a:latin typeface="Ubuntu"/>
              </a:rPr>
              <a:t>2.</a:t>
            </a:r>
            <a:r>
              <a:rPr lang="ro-RO" sz="1800" b="1" i="0" dirty="0">
                <a:solidFill>
                  <a:srgbClr val="000000"/>
                </a:solidFill>
                <a:effectLst/>
                <a:latin typeface="Arial" panose="020B0604020202020204" pitchFamily="34" charset="0"/>
              </a:rPr>
              <a:t>Să învățăm cum să folosim Device Browser-ul de pe Brick-ul EV3</a:t>
            </a:r>
            <a:endParaRPr lang="ro-RO" b="0" i="0" dirty="0">
              <a:solidFill>
                <a:srgbClr val="000000"/>
              </a:solidFill>
              <a:effectLst/>
              <a:latin typeface="Ubuntu"/>
            </a:endParaRPr>
          </a:p>
          <a:p>
            <a:pPr marL="457200" indent="-457200" algn="l" rtl="0" latinLnBrk="0">
              <a:spcBef>
                <a:spcPts val="480"/>
              </a:spcBef>
              <a:spcAft>
                <a:spcPts val="600"/>
              </a:spcAft>
            </a:pPr>
            <a:r>
              <a:rPr lang="ro-RO" sz="1800" b="0" i="0" dirty="0">
                <a:solidFill>
                  <a:srgbClr val="000000"/>
                </a:solidFill>
                <a:effectLst/>
                <a:latin typeface="Ubuntu"/>
              </a:rPr>
              <a:t>3.</a:t>
            </a:r>
            <a:r>
              <a:rPr lang="ro-RO" sz="1800" b="1" i="0" dirty="0">
                <a:solidFill>
                  <a:srgbClr val="000000"/>
                </a:solidFill>
                <a:effectLst/>
                <a:latin typeface="Arial" panose="020B0604020202020204" pitchFamily="34" charset="0"/>
              </a:rPr>
              <a:t>Să observăm unde și când ne sunt folositoare datele provenite de la Device Browser</a:t>
            </a:r>
            <a:endParaRPr lang="ro-RO" b="0" i="0" dirty="0">
              <a:solidFill>
                <a:srgbClr val="000000"/>
              </a:solidFill>
              <a:effectLst/>
              <a:latin typeface="Ubuntu"/>
            </a:endParaRPr>
          </a:p>
          <a:p>
            <a:pPr marL="457200" indent="-457200" algn="l" rtl="0" latinLnBrk="0">
              <a:spcBef>
                <a:spcPts val="480"/>
              </a:spcBef>
              <a:spcAft>
                <a:spcPts val="600"/>
              </a:spcAft>
            </a:pPr>
            <a:r>
              <a:rPr lang="ro-RO" sz="1800" b="0" i="0" dirty="0">
                <a:solidFill>
                  <a:srgbClr val="000000"/>
                </a:solidFill>
                <a:effectLst/>
                <a:latin typeface="Ubuntu"/>
              </a:rPr>
              <a:t>4.</a:t>
            </a:r>
            <a:r>
              <a:rPr lang="ro-RO" sz="1800" b="1" i="0" dirty="0">
                <a:solidFill>
                  <a:srgbClr val="000000"/>
                </a:solidFill>
                <a:effectLst/>
                <a:latin typeface="Arial" panose="020B0604020202020204" pitchFamily="34" charset="0"/>
              </a:rPr>
              <a:t>Să încercăm să rezolvăm probleme întâlnite folosind aceste date</a:t>
            </a:r>
            <a:endParaRPr lang="ro-RO" b="0" i="0" dirty="0">
              <a:solidFill>
                <a:srgbClr val="000000"/>
              </a:solidFill>
              <a:effectLst/>
              <a:latin typeface="Ubuntu"/>
            </a:endParaRPr>
          </a:p>
        </p:txBody>
      </p:sp>
      <p:sp>
        <p:nvSpPr>
          <p:cNvPr id="4" name="Footer Placeholder 3"/>
          <p:cNvSpPr>
            <a:spLocks noGrp="1"/>
          </p:cNvSpPr>
          <p:nvPr>
            <p:ph type="ftr" sz="quarter" idx="11"/>
          </p:nvPr>
        </p:nvSpPr>
        <p:spPr/>
        <p:txBody>
          <a:bodyPr/>
          <a:lstStyle/>
          <a:p>
            <a:r>
              <a:rPr lang="en-US"/>
              <a:t>© EV3Tutorials.com, 2019, (Last edit: 4/29/2019)</a:t>
            </a:r>
          </a:p>
        </p:txBody>
      </p:sp>
      <p:sp>
        <p:nvSpPr>
          <p:cNvPr id="5" name="Slide Number Placeholder 4"/>
          <p:cNvSpPr>
            <a:spLocks noGrp="1"/>
          </p:cNvSpPr>
          <p:nvPr>
            <p:ph type="sldNum" sz="quarter" idx="12"/>
          </p:nvPr>
        </p:nvSpPr>
        <p:spPr/>
        <p:txBody>
          <a:bodyPr/>
          <a:lstStyle/>
          <a:p>
            <a:fld id="{4DBC7FC8-25FB-FC45-8177-2B991DA6778C}" type="slidenum">
              <a:rPr lang="en-US" smtClean="0"/>
              <a:t>2</a:t>
            </a:fld>
            <a:endParaRPr lang="en-US" dirty="0"/>
          </a:p>
        </p:txBody>
      </p:sp>
    </p:spTree>
    <p:extLst>
      <p:ext uri="{BB962C8B-B14F-4D97-AF65-F5344CB8AC3E}">
        <p14:creationId xmlns:p14="http://schemas.microsoft.com/office/powerpoint/2010/main" val="606121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 </a:t>
            </a:r>
            <a:r>
              <a:rPr lang="en-US" dirty="0" err="1"/>
              <a:t>ce</a:t>
            </a:r>
            <a:r>
              <a:rPr lang="en-US" dirty="0"/>
              <a:t> </a:t>
            </a:r>
            <a:r>
              <a:rPr lang="en-US" dirty="0" err="1"/>
              <a:t>avem</a:t>
            </a:r>
            <a:r>
              <a:rPr lang="en-US" dirty="0"/>
              <a:t> </a:t>
            </a:r>
            <a:r>
              <a:rPr lang="en-US" dirty="0" err="1"/>
              <a:t>nevoie</a:t>
            </a:r>
            <a:r>
              <a:rPr lang="en-US" dirty="0"/>
              <a:t> de </a:t>
            </a:r>
            <a:r>
              <a:rPr lang="en-US" dirty="0" err="1"/>
              <a:t>datele</a:t>
            </a:r>
            <a:r>
              <a:rPr lang="en-US" dirty="0"/>
              <a:t> </a:t>
            </a:r>
            <a:r>
              <a:rPr lang="en-US" dirty="0" err="1"/>
              <a:t>senzorilor</a:t>
            </a:r>
            <a:r>
              <a:rPr lang="en-US" dirty="0"/>
              <a:t>?</a:t>
            </a:r>
          </a:p>
        </p:txBody>
      </p:sp>
      <p:sp>
        <p:nvSpPr>
          <p:cNvPr id="3" name="Content Placeholder 2"/>
          <p:cNvSpPr>
            <a:spLocks noGrp="1"/>
          </p:cNvSpPr>
          <p:nvPr>
            <p:ph idx="1"/>
          </p:nvPr>
        </p:nvSpPr>
        <p:spPr/>
        <p:txBody>
          <a:bodyPr/>
          <a:lstStyle/>
          <a:p>
            <a:r>
              <a:rPr lang="is-IS" dirty="0"/>
              <a:t>Datele senzorilor pot fi folosite....</a:t>
            </a:r>
          </a:p>
          <a:p>
            <a:endParaRPr lang="is-IS" dirty="0"/>
          </a:p>
          <a:p>
            <a:pPr marL="457200" indent="-182880" algn="l" rtl="0" latinLnBrk="0">
              <a:spcBef>
                <a:spcPts val="480"/>
              </a:spcBef>
              <a:spcAft>
                <a:spcPts val="0"/>
              </a:spcAft>
            </a:pPr>
            <a:r>
              <a:rPr lang="ro-RO" sz="1800" b="0" i="0" dirty="0">
                <a:solidFill>
                  <a:srgbClr val="D1282E"/>
                </a:solidFill>
                <a:effectLst/>
                <a:latin typeface="Arial" panose="020B0604020202020204" pitchFamily="34" charset="0"/>
              </a:rPr>
              <a:t>•</a:t>
            </a:r>
            <a:r>
              <a:rPr lang="ro-RO" sz="1800" b="0" i="0" dirty="0">
                <a:solidFill>
                  <a:srgbClr val="000000"/>
                </a:solidFill>
                <a:effectLst/>
                <a:latin typeface="Arial" panose="020B0604020202020204" pitchFamily="34" charset="0"/>
              </a:rPr>
              <a:t>Să programăm mai ușor (fără să mai ghicim prin încercări!!)</a:t>
            </a:r>
            <a:endParaRPr lang="ro-RO" b="0" i="0" dirty="0">
              <a:solidFill>
                <a:srgbClr val="000000"/>
              </a:solidFill>
              <a:effectLst/>
              <a:latin typeface="Ubuntu"/>
            </a:endParaRPr>
          </a:p>
          <a:p>
            <a:pPr marL="457200" indent="-182880" algn="l" rtl="0" latinLnBrk="0">
              <a:spcBef>
                <a:spcPts val="480"/>
              </a:spcBef>
              <a:spcAft>
                <a:spcPts val="0"/>
              </a:spcAft>
            </a:pPr>
            <a:r>
              <a:rPr lang="ro-RO" sz="1800" b="0" i="0" dirty="0">
                <a:solidFill>
                  <a:srgbClr val="D1282E"/>
                </a:solidFill>
                <a:effectLst/>
                <a:latin typeface="Arial" panose="020B0604020202020204" pitchFamily="34" charset="0"/>
              </a:rPr>
              <a:t>•</a:t>
            </a:r>
            <a:r>
              <a:rPr lang="ro-RO" sz="1800" b="0" i="0" dirty="0">
                <a:solidFill>
                  <a:srgbClr val="000000"/>
                </a:solidFill>
                <a:effectLst/>
                <a:latin typeface="Arial" panose="020B0604020202020204" pitchFamily="34" charset="0"/>
              </a:rPr>
              <a:t>Să programăm mai precis</a:t>
            </a:r>
            <a:endParaRPr lang="ro-RO" b="0" i="0" dirty="0">
              <a:solidFill>
                <a:srgbClr val="000000"/>
              </a:solidFill>
              <a:effectLst/>
              <a:latin typeface="Ubuntu"/>
            </a:endParaRPr>
          </a:p>
          <a:p>
            <a:pPr marL="457200" indent="-182880" algn="l" rtl="0" latinLnBrk="0">
              <a:spcBef>
                <a:spcPts val="480"/>
              </a:spcBef>
              <a:spcAft>
                <a:spcPts val="0"/>
              </a:spcAft>
            </a:pPr>
            <a:r>
              <a:rPr lang="ro-RO" sz="1800" b="0" i="0" dirty="0">
                <a:solidFill>
                  <a:srgbClr val="D1282E"/>
                </a:solidFill>
                <a:effectLst/>
                <a:latin typeface="Arial" panose="020B0604020202020204" pitchFamily="34" charset="0"/>
              </a:rPr>
              <a:t>•</a:t>
            </a:r>
            <a:r>
              <a:rPr lang="ro-RO" sz="1800" b="0" i="0" dirty="0">
                <a:solidFill>
                  <a:srgbClr val="000000"/>
                </a:solidFill>
                <a:effectLst/>
                <a:latin typeface="Arial" panose="020B0604020202020204" pitchFamily="34" charset="0"/>
              </a:rPr>
              <a:t>Să depănăm codul și problemele de construcție al codului</a:t>
            </a:r>
            <a:r>
              <a:rPr lang="ro-RO" sz="1800" b="1" i="0" dirty="0">
                <a:solidFill>
                  <a:srgbClr val="000000"/>
                </a:solidFill>
                <a:effectLst/>
                <a:latin typeface="Arial" panose="020B0604020202020204" pitchFamily="34" charset="0"/>
              </a:rPr>
              <a:t> </a:t>
            </a:r>
            <a:endParaRPr lang="ro-RO" b="0" i="0" dirty="0">
              <a:solidFill>
                <a:srgbClr val="000000"/>
              </a:solidFill>
              <a:effectLst/>
              <a:latin typeface="Ubuntu"/>
            </a:endParaRPr>
          </a:p>
          <a:p>
            <a:pPr lvl="1"/>
            <a:endParaRPr lang="en-US" dirty="0"/>
          </a:p>
          <a:p>
            <a:pPr marL="274320" lvl="1" indent="0">
              <a:buNone/>
            </a:pPr>
            <a:r>
              <a:rPr lang="en-US" b="1" dirty="0"/>
              <a:t>MODUL PORT VIEW </a:t>
            </a:r>
            <a:r>
              <a:rPr lang="en-US" b="1" dirty="0" err="1"/>
              <a:t>este</a:t>
            </a:r>
            <a:r>
              <a:rPr lang="en-US" b="1" dirty="0"/>
              <a:t> o </a:t>
            </a:r>
            <a:r>
              <a:rPr lang="en-US" b="1" dirty="0" err="1"/>
              <a:t>metod</a:t>
            </a:r>
            <a:r>
              <a:rPr lang="ro-RO" b="1" dirty="0"/>
              <a:t>ă</a:t>
            </a:r>
            <a:r>
              <a:rPr lang="en-US" b="1" dirty="0"/>
              <a:t> u</a:t>
            </a:r>
            <a:r>
              <a:rPr lang="ro-RO" b="1" dirty="0"/>
              <a:t>ș</a:t>
            </a:r>
            <a:r>
              <a:rPr lang="en-US" b="1" dirty="0"/>
              <a:t>oar</a:t>
            </a:r>
            <a:r>
              <a:rPr lang="ro-RO" b="1" dirty="0"/>
              <a:t>ă</a:t>
            </a:r>
            <a:r>
              <a:rPr lang="en-US" b="1" dirty="0"/>
              <a:t> de a </a:t>
            </a:r>
            <a:r>
              <a:rPr lang="en-US" b="1" dirty="0" err="1"/>
              <a:t>accesa</a:t>
            </a:r>
            <a:r>
              <a:rPr lang="en-US" b="1" dirty="0"/>
              <a:t> DATELE SENZORILOR!</a:t>
            </a:r>
          </a:p>
        </p:txBody>
      </p:sp>
      <p:sp>
        <p:nvSpPr>
          <p:cNvPr id="4" name="Footer Placeholder 3"/>
          <p:cNvSpPr>
            <a:spLocks noGrp="1"/>
          </p:cNvSpPr>
          <p:nvPr>
            <p:ph type="ftr" sz="quarter" idx="11"/>
          </p:nvPr>
        </p:nvSpPr>
        <p:spPr/>
        <p:txBody>
          <a:bodyPr/>
          <a:lstStyle/>
          <a:p>
            <a:r>
              <a:rPr lang="en-US"/>
              <a:t>© EV3Tutorials.com, 2019, (Last edit: 4/29/2019)</a:t>
            </a:r>
          </a:p>
        </p:txBody>
      </p:sp>
      <p:sp>
        <p:nvSpPr>
          <p:cNvPr id="5" name="Slide Number Placeholder 4"/>
          <p:cNvSpPr>
            <a:spLocks noGrp="1"/>
          </p:cNvSpPr>
          <p:nvPr>
            <p:ph type="sldNum" sz="quarter" idx="12"/>
          </p:nvPr>
        </p:nvSpPr>
        <p:spPr/>
        <p:txBody>
          <a:bodyPr/>
          <a:lstStyle/>
          <a:p>
            <a:fld id="{4DBC7FC8-25FB-FC45-8177-2B991DA6778C}" type="slidenum">
              <a:rPr lang="en-US" smtClean="0"/>
              <a:t>3</a:t>
            </a:fld>
            <a:endParaRPr lang="en-US" dirty="0"/>
          </a:p>
        </p:txBody>
      </p:sp>
    </p:spTree>
    <p:extLst>
      <p:ext uri="{BB962C8B-B14F-4D97-AF65-F5344CB8AC3E}">
        <p14:creationId xmlns:p14="http://schemas.microsoft.com/office/powerpoint/2010/main" val="3991358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690D8-4B11-EE4F-896A-264E750FD11D}"/>
              </a:ext>
            </a:extLst>
          </p:cNvPr>
          <p:cNvSpPr>
            <a:spLocks noGrp="1"/>
          </p:cNvSpPr>
          <p:nvPr>
            <p:ph type="title"/>
          </p:nvPr>
        </p:nvSpPr>
        <p:spPr/>
        <p:txBody>
          <a:bodyPr/>
          <a:lstStyle/>
          <a:p>
            <a:r>
              <a:rPr lang="en-US" dirty="0"/>
              <a:t>Cum </a:t>
            </a:r>
            <a:r>
              <a:rPr lang="en-US" dirty="0" err="1"/>
              <a:t>acces</a:t>
            </a:r>
            <a:r>
              <a:rPr lang="ro-RO" dirty="0"/>
              <a:t>ă</a:t>
            </a:r>
            <a:r>
              <a:rPr lang="en-US" dirty="0"/>
              <a:t>m port view</a:t>
            </a:r>
            <a:r>
              <a:rPr lang="ro-RO" dirty="0"/>
              <a:t>?</a:t>
            </a:r>
            <a:endParaRPr lang="en-US" dirty="0"/>
          </a:p>
        </p:txBody>
      </p:sp>
      <p:sp>
        <p:nvSpPr>
          <p:cNvPr id="4" name="Footer Placeholder 3">
            <a:extLst>
              <a:ext uri="{FF2B5EF4-FFF2-40B4-BE49-F238E27FC236}">
                <a16:creationId xmlns:a16="http://schemas.microsoft.com/office/drawing/2014/main" id="{0A37F4BF-458B-4347-B85A-F468C28994FB}"/>
              </a:ext>
            </a:extLst>
          </p:cNvPr>
          <p:cNvSpPr>
            <a:spLocks noGrp="1"/>
          </p:cNvSpPr>
          <p:nvPr>
            <p:ph type="ftr" sz="quarter" idx="11"/>
          </p:nvPr>
        </p:nvSpPr>
        <p:spPr/>
        <p:txBody>
          <a:bodyPr/>
          <a:lstStyle/>
          <a:p>
            <a:r>
              <a:rPr lang="en-US"/>
              <a:t>© EV3Tutorials.com, 2019, (Last edit: 4/29/2019)</a:t>
            </a:r>
          </a:p>
        </p:txBody>
      </p:sp>
      <p:sp>
        <p:nvSpPr>
          <p:cNvPr id="5" name="Slide Number Placeholder 4">
            <a:extLst>
              <a:ext uri="{FF2B5EF4-FFF2-40B4-BE49-F238E27FC236}">
                <a16:creationId xmlns:a16="http://schemas.microsoft.com/office/drawing/2014/main" id="{A1721140-512C-5140-8F89-9BD0192298D3}"/>
              </a:ext>
            </a:extLst>
          </p:cNvPr>
          <p:cNvSpPr>
            <a:spLocks noGrp="1"/>
          </p:cNvSpPr>
          <p:nvPr>
            <p:ph type="sldNum" sz="quarter" idx="12"/>
          </p:nvPr>
        </p:nvSpPr>
        <p:spPr/>
        <p:txBody>
          <a:bodyPr/>
          <a:lstStyle/>
          <a:p>
            <a:fld id="{BBD74847-7BE4-4E4D-8159-51DF7B93C616}" type="slidenum">
              <a:rPr lang="en-US" smtClean="0"/>
              <a:t>4</a:t>
            </a:fld>
            <a:endParaRPr lang="en-US"/>
          </a:p>
        </p:txBody>
      </p:sp>
      <p:pic>
        <p:nvPicPr>
          <p:cNvPr id="33" name="Picture 32">
            <a:extLst>
              <a:ext uri="{FF2B5EF4-FFF2-40B4-BE49-F238E27FC236}">
                <a16:creationId xmlns:a16="http://schemas.microsoft.com/office/drawing/2014/main" id="{6A39731D-661B-CB43-8B33-7C347B21CD3A}"/>
              </a:ext>
            </a:extLst>
          </p:cNvPr>
          <p:cNvPicPr>
            <a:picLocks noChangeAspect="1"/>
          </p:cNvPicPr>
          <p:nvPr/>
        </p:nvPicPr>
        <p:blipFill>
          <a:blip r:embed="rId2"/>
          <a:stretch>
            <a:fillRect/>
          </a:stretch>
        </p:blipFill>
        <p:spPr>
          <a:xfrm>
            <a:off x="4716518" y="2005707"/>
            <a:ext cx="3187854" cy="2316755"/>
          </a:xfrm>
          <a:prstGeom prst="rect">
            <a:avLst/>
          </a:prstGeom>
        </p:spPr>
      </p:pic>
      <p:sp>
        <p:nvSpPr>
          <p:cNvPr id="34" name="Content Placeholder 2">
            <a:extLst>
              <a:ext uri="{FF2B5EF4-FFF2-40B4-BE49-F238E27FC236}">
                <a16:creationId xmlns:a16="http://schemas.microsoft.com/office/drawing/2014/main" id="{C5F270D4-7586-8C42-88F0-A27B3D90B5C5}"/>
              </a:ext>
            </a:extLst>
          </p:cNvPr>
          <p:cNvSpPr txBox="1">
            <a:spLocks/>
          </p:cNvSpPr>
          <p:nvPr/>
        </p:nvSpPr>
        <p:spPr>
          <a:xfrm>
            <a:off x="1402374" y="4646441"/>
            <a:ext cx="6436659" cy="1661591"/>
          </a:xfrm>
          <a:prstGeom prst="rect">
            <a:avLst/>
          </a:prstGeom>
        </p:spPr>
        <p:txBody>
          <a:bodyPr vert="horz" lIns="91440" tIns="45720" rIns="91440" bIns="45720" rtlCol="0">
            <a:no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marL="0" algn="l" rtl="0" latinLnBrk="0">
              <a:spcBef>
                <a:spcPts val="0"/>
              </a:spcBef>
              <a:spcAft>
                <a:spcPts val="0"/>
              </a:spcAft>
            </a:pPr>
            <a:r>
              <a:rPr lang="ro-RO" sz="2400" b="0" i="0" dirty="0">
                <a:solidFill>
                  <a:srgbClr val="000000"/>
                </a:solidFill>
                <a:effectLst/>
                <a:latin typeface="Arial" panose="020B0604020202020204" pitchFamily="34" charset="0"/>
              </a:rPr>
              <a:t>Informații despre senzori și motoare pot fi găsite în Device Browser.</a:t>
            </a:r>
            <a:endParaRPr lang="ro-RO" sz="2400" b="0" i="0" dirty="0">
              <a:solidFill>
                <a:srgbClr val="000000"/>
              </a:solidFill>
              <a:effectLst/>
              <a:latin typeface="Ubuntu"/>
            </a:endParaRPr>
          </a:p>
          <a:p>
            <a:pPr marL="0" algn="l" rtl="0" latinLnBrk="0">
              <a:spcBef>
                <a:spcPts val="0"/>
              </a:spcBef>
              <a:spcAft>
                <a:spcPts val="0"/>
              </a:spcAft>
            </a:pPr>
            <a:r>
              <a:rPr lang="ro-RO" sz="2400" b="0" i="0" dirty="0">
                <a:solidFill>
                  <a:srgbClr val="000000"/>
                </a:solidFill>
                <a:effectLst/>
                <a:latin typeface="Arial" panose="020B0604020202020204" pitchFamily="34" charset="0"/>
              </a:rPr>
              <a:t>În meniu, folosiți săgeata în jos de pe Brick-ul EV3 pentru a naviga la Device Browser.</a:t>
            </a:r>
            <a:endParaRPr lang="en-US" sz="2400" dirty="0"/>
          </a:p>
        </p:txBody>
      </p:sp>
      <p:pic>
        <p:nvPicPr>
          <p:cNvPr id="36" name="Picture 35">
            <a:extLst>
              <a:ext uri="{FF2B5EF4-FFF2-40B4-BE49-F238E27FC236}">
                <a16:creationId xmlns:a16="http://schemas.microsoft.com/office/drawing/2014/main" id="{D694D9F4-854A-4849-A67A-4EEE68172949}"/>
              </a:ext>
            </a:extLst>
          </p:cNvPr>
          <p:cNvPicPr>
            <a:picLocks noChangeAspect="1"/>
          </p:cNvPicPr>
          <p:nvPr/>
        </p:nvPicPr>
        <p:blipFill>
          <a:blip r:embed="rId3"/>
          <a:stretch>
            <a:fillRect/>
          </a:stretch>
        </p:blipFill>
        <p:spPr>
          <a:xfrm>
            <a:off x="1402374" y="2005707"/>
            <a:ext cx="3169626" cy="2324950"/>
          </a:xfrm>
          <a:prstGeom prst="rect">
            <a:avLst/>
          </a:prstGeom>
        </p:spPr>
      </p:pic>
    </p:spTree>
    <p:extLst>
      <p:ext uri="{BB962C8B-B14F-4D97-AF65-F5344CB8AC3E}">
        <p14:creationId xmlns:p14="http://schemas.microsoft.com/office/powerpoint/2010/main" val="2607363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C4238-D1ED-8D49-AC29-DB030C85813C}"/>
              </a:ext>
            </a:extLst>
          </p:cNvPr>
          <p:cNvSpPr>
            <a:spLocks noGrp="1"/>
          </p:cNvSpPr>
          <p:nvPr>
            <p:ph type="title"/>
          </p:nvPr>
        </p:nvSpPr>
        <p:spPr/>
        <p:txBody>
          <a:bodyPr>
            <a:normAutofit/>
          </a:bodyPr>
          <a:lstStyle/>
          <a:p>
            <a:r>
              <a:rPr lang="en-US" sz="3100" dirty="0"/>
              <a:t>Ob</a:t>
            </a:r>
            <a:r>
              <a:rPr lang="ro-RO" sz="3100" dirty="0"/>
              <a:t>ț</a:t>
            </a:r>
            <a:r>
              <a:rPr lang="en-US" sz="3100" dirty="0" err="1"/>
              <a:t>inerea</a:t>
            </a:r>
            <a:r>
              <a:rPr lang="en-US" sz="3100" dirty="0"/>
              <a:t> </a:t>
            </a:r>
            <a:r>
              <a:rPr lang="en-US" sz="3100" dirty="0" err="1"/>
              <a:t>valorilor</a:t>
            </a:r>
            <a:r>
              <a:rPr lang="en-US" sz="3100" dirty="0"/>
              <a:t> </a:t>
            </a:r>
            <a:r>
              <a:rPr lang="en-US" sz="3100" dirty="0" err="1"/>
              <a:t>senzorilor</a:t>
            </a:r>
            <a:endParaRPr lang="en-US" sz="3100" dirty="0"/>
          </a:p>
        </p:txBody>
      </p:sp>
      <p:sp>
        <p:nvSpPr>
          <p:cNvPr id="4" name="Footer Placeholder 3">
            <a:extLst>
              <a:ext uri="{FF2B5EF4-FFF2-40B4-BE49-F238E27FC236}">
                <a16:creationId xmlns:a16="http://schemas.microsoft.com/office/drawing/2014/main" id="{63DC8DA8-8925-014E-A54E-25BF3F228D98}"/>
              </a:ext>
            </a:extLst>
          </p:cNvPr>
          <p:cNvSpPr>
            <a:spLocks noGrp="1"/>
          </p:cNvSpPr>
          <p:nvPr>
            <p:ph type="ftr" sz="quarter" idx="11"/>
          </p:nvPr>
        </p:nvSpPr>
        <p:spPr/>
        <p:txBody>
          <a:bodyPr/>
          <a:lstStyle/>
          <a:p>
            <a:r>
              <a:rPr lang="en-US"/>
              <a:t>© EV3Tutorials.com, 2019, (Last edit: 4/29/2019)</a:t>
            </a:r>
          </a:p>
        </p:txBody>
      </p:sp>
      <p:sp>
        <p:nvSpPr>
          <p:cNvPr id="5" name="Slide Number Placeholder 4">
            <a:extLst>
              <a:ext uri="{FF2B5EF4-FFF2-40B4-BE49-F238E27FC236}">
                <a16:creationId xmlns:a16="http://schemas.microsoft.com/office/drawing/2014/main" id="{1853D386-5CEC-E44A-88A9-CE1027964238}"/>
              </a:ext>
            </a:extLst>
          </p:cNvPr>
          <p:cNvSpPr>
            <a:spLocks noGrp="1"/>
          </p:cNvSpPr>
          <p:nvPr>
            <p:ph type="sldNum" sz="quarter" idx="12"/>
          </p:nvPr>
        </p:nvSpPr>
        <p:spPr/>
        <p:txBody>
          <a:bodyPr/>
          <a:lstStyle/>
          <a:p>
            <a:fld id="{BBD74847-7BE4-4E4D-8159-51DF7B93C616}" type="slidenum">
              <a:rPr lang="en-US" smtClean="0"/>
              <a:t>5</a:t>
            </a:fld>
            <a:endParaRPr lang="en-US"/>
          </a:p>
        </p:txBody>
      </p:sp>
      <p:sp>
        <p:nvSpPr>
          <p:cNvPr id="11" name="Content Placeholder 10">
            <a:extLst>
              <a:ext uri="{FF2B5EF4-FFF2-40B4-BE49-F238E27FC236}">
                <a16:creationId xmlns:a16="http://schemas.microsoft.com/office/drawing/2014/main" id="{397BB96C-DFCA-9741-BA8C-1A74EE3FCA8C}"/>
              </a:ext>
            </a:extLst>
          </p:cNvPr>
          <p:cNvSpPr>
            <a:spLocks noGrp="1"/>
          </p:cNvSpPr>
          <p:nvPr>
            <p:ph idx="1"/>
          </p:nvPr>
        </p:nvSpPr>
        <p:spPr>
          <a:xfrm>
            <a:off x="331215" y="3382566"/>
            <a:ext cx="4722047" cy="2993893"/>
          </a:xfrm>
        </p:spPr>
        <p:txBody>
          <a:bodyPr>
            <a:normAutofit fontScale="92500" lnSpcReduction="20000"/>
          </a:bodyPr>
          <a:lstStyle/>
          <a:p>
            <a:pPr marL="342900" indent="-342900">
              <a:buFont typeface="Arial" panose="020B0604020202020204" pitchFamily="34" charset="0"/>
              <a:buChar char="•"/>
            </a:pPr>
            <a:r>
              <a:rPr lang="en-US" dirty="0" err="1"/>
              <a:t>În</a:t>
            </a:r>
            <a:r>
              <a:rPr lang="en-US" dirty="0"/>
              <a:t> Device Browser, </a:t>
            </a:r>
            <a:r>
              <a:rPr lang="en-US" dirty="0" err="1"/>
              <a:t>folosiți</a:t>
            </a:r>
            <a:r>
              <a:rPr lang="en-US" dirty="0"/>
              <a:t> </a:t>
            </a:r>
            <a:r>
              <a:rPr lang="en-US" dirty="0" err="1"/>
              <a:t>butonul</a:t>
            </a:r>
            <a:r>
              <a:rPr lang="en-US" dirty="0"/>
              <a:t> </a:t>
            </a:r>
            <a:r>
              <a:rPr lang="en-US" dirty="0" err="1"/>
              <a:t>săgeata</a:t>
            </a:r>
            <a:r>
              <a:rPr lang="en-US" dirty="0"/>
              <a:t> </a:t>
            </a:r>
            <a:r>
              <a:rPr lang="en-US" dirty="0" err="1"/>
              <a:t>în</a:t>
            </a:r>
            <a:r>
              <a:rPr lang="en-US" dirty="0"/>
              <a:t> </a:t>
            </a:r>
            <a:r>
              <a:rPr lang="en-US" dirty="0" err="1"/>
              <a:t>jos</a:t>
            </a:r>
            <a:r>
              <a:rPr lang="en-US" dirty="0"/>
              <a:t> de pe Brick </a:t>
            </a:r>
            <a:r>
              <a:rPr lang="en-US" dirty="0" err="1"/>
              <a:t>pentru</a:t>
            </a:r>
            <a:r>
              <a:rPr lang="en-US" dirty="0"/>
              <a:t> a </a:t>
            </a:r>
            <a:r>
              <a:rPr lang="en-US" dirty="0" err="1"/>
              <a:t>ajunge</a:t>
            </a:r>
            <a:r>
              <a:rPr lang="en-US" dirty="0"/>
              <a:t> la </a:t>
            </a:r>
            <a:r>
              <a:rPr lang="en-US" dirty="0" err="1"/>
              <a:t>senzori</a:t>
            </a:r>
            <a:endParaRPr lang="en-US" dirty="0"/>
          </a:p>
          <a:p>
            <a:pPr marL="342900" indent="-342900">
              <a:buFont typeface="Arial" panose="020B0604020202020204" pitchFamily="34" charset="0"/>
              <a:buChar char="•"/>
            </a:pPr>
            <a:r>
              <a:rPr lang="en-US" dirty="0"/>
              <a:t>•</a:t>
            </a:r>
            <a:r>
              <a:rPr lang="en-US" dirty="0" err="1"/>
              <a:t>Alegeți</a:t>
            </a:r>
            <a:r>
              <a:rPr lang="en-US" dirty="0"/>
              <a:t> </a:t>
            </a:r>
            <a:r>
              <a:rPr lang="en-US" dirty="0" err="1"/>
              <a:t>senzorul</a:t>
            </a:r>
            <a:r>
              <a:rPr lang="en-US" dirty="0"/>
              <a:t> pe care </a:t>
            </a:r>
            <a:r>
              <a:rPr lang="en-US" dirty="0" err="1"/>
              <a:t>îl</a:t>
            </a:r>
            <a:r>
              <a:rPr lang="en-US" dirty="0"/>
              <a:t> </a:t>
            </a:r>
            <a:r>
              <a:rPr lang="en-US" dirty="0" err="1"/>
              <a:t>doriți</a:t>
            </a:r>
            <a:endParaRPr lang="en-US" dirty="0"/>
          </a:p>
          <a:p>
            <a:pPr marL="342900" indent="-342900">
              <a:buFont typeface="Arial" panose="020B0604020202020204" pitchFamily="34" charset="0"/>
              <a:buChar char="•"/>
            </a:pPr>
            <a:r>
              <a:rPr lang="en-US" dirty="0"/>
              <a:t>•</a:t>
            </a:r>
            <a:r>
              <a:rPr lang="en-US" dirty="0" err="1"/>
              <a:t>Apăsați</a:t>
            </a:r>
            <a:r>
              <a:rPr lang="en-US" dirty="0"/>
              <a:t> </a:t>
            </a:r>
            <a:r>
              <a:rPr lang="en-US" dirty="0" err="1"/>
              <a:t>butonul</a:t>
            </a:r>
            <a:r>
              <a:rPr lang="en-US" dirty="0"/>
              <a:t> </a:t>
            </a:r>
            <a:r>
              <a:rPr lang="en-US" dirty="0" err="1"/>
              <a:t>săgeata</a:t>
            </a:r>
            <a:r>
              <a:rPr lang="en-US" dirty="0"/>
              <a:t> </a:t>
            </a:r>
            <a:r>
              <a:rPr lang="en-US" dirty="0" err="1"/>
              <a:t>în</a:t>
            </a:r>
            <a:r>
              <a:rPr lang="en-US" dirty="0"/>
              <a:t> </a:t>
            </a:r>
            <a:r>
              <a:rPr lang="en-US" dirty="0" err="1"/>
              <a:t>jos</a:t>
            </a:r>
            <a:r>
              <a:rPr lang="en-US" dirty="0"/>
              <a:t> </a:t>
            </a:r>
            <a:r>
              <a:rPr lang="en-US" dirty="0" err="1"/>
              <a:t>pentru</a:t>
            </a:r>
            <a:r>
              <a:rPr lang="en-US" dirty="0"/>
              <a:t> a </a:t>
            </a:r>
            <a:r>
              <a:rPr lang="en-US" dirty="0" err="1"/>
              <a:t>ajunge</a:t>
            </a:r>
            <a:r>
              <a:rPr lang="en-US" dirty="0"/>
              <a:t> la </a:t>
            </a:r>
            <a:r>
              <a:rPr lang="en-US" dirty="0" err="1"/>
              <a:t>rubrica</a:t>
            </a:r>
            <a:r>
              <a:rPr lang="en-US" dirty="0"/>
              <a:t> Watch Values</a:t>
            </a:r>
          </a:p>
          <a:p>
            <a:pPr marL="342900" indent="-342900">
              <a:buFont typeface="Arial" panose="020B0604020202020204" pitchFamily="34" charset="0"/>
              <a:buChar char="•"/>
            </a:pPr>
            <a:r>
              <a:rPr lang="en-US" dirty="0"/>
              <a:t>•</a:t>
            </a:r>
            <a:r>
              <a:rPr lang="en-US" dirty="0" err="1"/>
              <a:t>Selectați</a:t>
            </a:r>
            <a:r>
              <a:rPr lang="en-US" dirty="0"/>
              <a:t> Watch Values </a:t>
            </a:r>
            <a:r>
              <a:rPr lang="en-US" dirty="0" err="1"/>
              <a:t>folosind</a:t>
            </a:r>
            <a:r>
              <a:rPr lang="en-US" dirty="0"/>
              <a:t> </a:t>
            </a:r>
            <a:r>
              <a:rPr lang="en-US" dirty="0" err="1"/>
              <a:t>butonul</a:t>
            </a:r>
            <a:r>
              <a:rPr lang="en-US" dirty="0"/>
              <a:t> din </a:t>
            </a:r>
            <a:r>
              <a:rPr lang="en-US" dirty="0" err="1"/>
              <a:t>mijloc</a:t>
            </a:r>
            <a:r>
              <a:rPr lang="en-US" dirty="0"/>
              <a:t> de pe brick-ul EV3</a:t>
            </a:r>
          </a:p>
        </p:txBody>
      </p:sp>
      <p:pic>
        <p:nvPicPr>
          <p:cNvPr id="6" name="Picture 5">
            <a:extLst>
              <a:ext uri="{FF2B5EF4-FFF2-40B4-BE49-F238E27FC236}">
                <a16:creationId xmlns:a16="http://schemas.microsoft.com/office/drawing/2014/main" id="{814A6854-E4A6-5A40-AD44-AE3679D1B48A}"/>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5523164" y="3539679"/>
            <a:ext cx="3179511" cy="2366619"/>
          </a:xfrm>
          <a:prstGeom prst="rect">
            <a:avLst/>
          </a:prstGeom>
        </p:spPr>
      </p:pic>
      <p:pic>
        <p:nvPicPr>
          <p:cNvPr id="10" name="Picture 9">
            <a:extLst>
              <a:ext uri="{FF2B5EF4-FFF2-40B4-BE49-F238E27FC236}">
                <a16:creationId xmlns:a16="http://schemas.microsoft.com/office/drawing/2014/main" id="{736DCD4F-A585-1A4D-A3A2-D4641A1AD0D6}"/>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5523164" y="1076665"/>
            <a:ext cx="3206594" cy="2352335"/>
          </a:xfrm>
          <a:prstGeom prst="rect">
            <a:avLst/>
          </a:prstGeom>
        </p:spPr>
      </p:pic>
      <p:pic>
        <p:nvPicPr>
          <p:cNvPr id="12" name="Picture 11">
            <a:extLst>
              <a:ext uri="{FF2B5EF4-FFF2-40B4-BE49-F238E27FC236}">
                <a16:creationId xmlns:a16="http://schemas.microsoft.com/office/drawing/2014/main" id="{5EFE2A77-A062-7447-82F6-BD04948C3775}"/>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248179" y="1057980"/>
            <a:ext cx="1974678" cy="1435086"/>
          </a:xfrm>
          <a:prstGeom prst="rect">
            <a:avLst/>
          </a:prstGeom>
        </p:spPr>
      </p:pic>
      <p:pic>
        <p:nvPicPr>
          <p:cNvPr id="14" name="Picture 13">
            <a:extLst>
              <a:ext uri="{FF2B5EF4-FFF2-40B4-BE49-F238E27FC236}">
                <a16:creationId xmlns:a16="http://schemas.microsoft.com/office/drawing/2014/main" id="{AD75B2E4-E48E-8945-9348-EEA84811F5D1}"/>
              </a:ext>
            </a:extLst>
          </p:cNvPr>
          <p:cNvPicPr>
            <a:picLocks noChangeAspect="1"/>
          </p:cNvPicPr>
          <p:nvPr/>
        </p:nvPicPr>
        <p:blipFill rotWithShape="1">
          <a:blip r:embed="rId5" cstate="print">
            <a:extLst>
              <a:ext uri="{28A0092B-C50C-407E-A947-70E740481C1C}">
                <a14:useLocalDpi xmlns:a14="http://schemas.microsoft.com/office/drawing/2010/main"/>
              </a:ext>
            </a:extLst>
          </a:blip>
          <a:srcRect/>
          <a:stretch/>
        </p:blipFill>
        <p:spPr>
          <a:xfrm>
            <a:off x="2291194" y="1076665"/>
            <a:ext cx="3168317" cy="2332467"/>
          </a:xfrm>
          <a:prstGeom prst="rect">
            <a:avLst/>
          </a:prstGeom>
        </p:spPr>
      </p:pic>
      <p:sp>
        <p:nvSpPr>
          <p:cNvPr id="15" name="TextBox 14">
            <a:extLst>
              <a:ext uri="{FF2B5EF4-FFF2-40B4-BE49-F238E27FC236}">
                <a16:creationId xmlns:a16="http://schemas.microsoft.com/office/drawing/2014/main" id="{93D8EE6A-B4AB-3144-8A28-3AFD2AC55EBC}"/>
              </a:ext>
            </a:extLst>
          </p:cNvPr>
          <p:cNvSpPr txBox="1"/>
          <p:nvPr/>
        </p:nvSpPr>
        <p:spPr>
          <a:xfrm>
            <a:off x="36800" y="2596471"/>
            <a:ext cx="2548809" cy="646331"/>
          </a:xfrm>
          <a:prstGeom prst="rect">
            <a:avLst/>
          </a:prstGeom>
          <a:noFill/>
        </p:spPr>
        <p:txBody>
          <a:bodyPr wrap="square" rtlCol="0">
            <a:spAutoFit/>
          </a:bodyPr>
          <a:lstStyle/>
          <a:p>
            <a:r>
              <a:rPr lang="en-US" dirty="0" err="1"/>
              <a:t>Exemplu</a:t>
            </a:r>
            <a:r>
              <a:rPr lang="en-US" dirty="0"/>
              <a:t>: </a:t>
            </a:r>
            <a:r>
              <a:rPr lang="en-US" dirty="0" err="1"/>
              <a:t>senzorul</a:t>
            </a:r>
            <a:r>
              <a:rPr lang="en-US" dirty="0"/>
              <a:t> </a:t>
            </a:r>
            <a:r>
              <a:rPr lang="en-US" dirty="0" err="1"/>
              <a:t>giroscopic</a:t>
            </a:r>
            <a:r>
              <a:rPr lang="en-US" dirty="0"/>
              <a:t> </a:t>
            </a:r>
            <a:r>
              <a:rPr lang="ro-RO" dirty="0"/>
              <a:t>î</a:t>
            </a:r>
            <a:r>
              <a:rPr lang="en-US" dirty="0"/>
              <a:t>n </a:t>
            </a:r>
            <a:r>
              <a:rPr lang="en-US" dirty="0" err="1"/>
              <a:t>portul</a:t>
            </a:r>
            <a:r>
              <a:rPr lang="en-US" dirty="0"/>
              <a:t> 2</a:t>
            </a:r>
          </a:p>
        </p:txBody>
      </p:sp>
    </p:spTree>
    <p:extLst>
      <p:ext uri="{BB962C8B-B14F-4D97-AF65-F5344CB8AC3E}">
        <p14:creationId xmlns:p14="http://schemas.microsoft.com/office/powerpoint/2010/main" val="3816366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C4238-D1ED-8D49-AC29-DB030C85813C}"/>
              </a:ext>
            </a:extLst>
          </p:cNvPr>
          <p:cNvSpPr>
            <a:spLocks noGrp="1"/>
          </p:cNvSpPr>
          <p:nvPr>
            <p:ph type="title"/>
          </p:nvPr>
        </p:nvSpPr>
        <p:spPr/>
        <p:txBody>
          <a:bodyPr/>
          <a:lstStyle/>
          <a:p>
            <a:r>
              <a:rPr lang="en-US" dirty="0"/>
              <a:t>Set</a:t>
            </a:r>
            <a:r>
              <a:rPr lang="ro-RO" dirty="0"/>
              <a:t>area modurilor</a:t>
            </a:r>
            <a:r>
              <a:rPr lang="en-US" dirty="0"/>
              <a:t> Sensor</a:t>
            </a:r>
          </a:p>
        </p:txBody>
      </p:sp>
      <p:sp>
        <p:nvSpPr>
          <p:cNvPr id="4" name="Footer Placeholder 3">
            <a:extLst>
              <a:ext uri="{FF2B5EF4-FFF2-40B4-BE49-F238E27FC236}">
                <a16:creationId xmlns:a16="http://schemas.microsoft.com/office/drawing/2014/main" id="{63DC8DA8-8925-014E-A54E-25BF3F228D98}"/>
              </a:ext>
            </a:extLst>
          </p:cNvPr>
          <p:cNvSpPr>
            <a:spLocks noGrp="1"/>
          </p:cNvSpPr>
          <p:nvPr>
            <p:ph type="ftr" sz="quarter" idx="11"/>
          </p:nvPr>
        </p:nvSpPr>
        <p:spPr/>
        <p:txBody>
          <a:bodyPr/>
          <a:lstStyle/>
          <a:p>
            <a:r>
              <a:rPr lang="en-US"/>
              <a:t>© EV3Tutorials.com, 2019, (Last edit: 4/29/2019)</a:t>
            </a:r>
          </a:p>
        </p:txBody>
      </p:sp>
      <p:sp>
        <p:nvSpPr>
          <p:cNvPr id="5" name="Slide Number Placeholder 4">
            <a:extLst>
              <a:ext uri="{FF2B5EF4-FFF2-40B4-BE49-F238E27FC236}">
                <a16:creationId xmlns:a16="http://schemas.microsoft.com/office/drawing/2014/main" id="{1853D386-5CEC-E44A-88A9-CE1027964238}"/>
              </a:ext>
            </a:extLst>
          </p:cNvPr>
          <p:cNvSpPr>
            <a:spLocks noGrp="1"/>
          </p:cNvSpPr>
          <p:nvPr>
            <p:ph type="sldNum" sz="quarter" idx="12"/>
          </p:nvPr>
        </p:nvSpPr>
        <p:spPr/>
        <p:txBody>
          <a:bodyPr/>
          <a:lstStyle/>
          <a:p>
            <a:fld id="{BBD74847-7BE4-4E4D-8159-51DF7B93C616}" type="slidenum">
              <a:rPr lang="en-US" smtClean="0"/>
              <a:t>6</a:t>
            </a:fld>
            <a:endParaRPr lang="en-US"/>
          </a:p>
        </p:txBody>
      </p:sp>
      <p:pic>
        <p:nvPicPr>
          <p:cNvPr id="7" name="Picture 6">
            <a:extLst>
              <a:ext uri="{FF2B5EF4-FFF2-40B4-BE49-F238E27FC236}">
                <a16:creationId xmlns:a16="http://schemas.microsoft.com/office/drawing/2014/main" id="{7A4F32A8-15F7-9B45-9516-84D83664FCDF}"/>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l="3834" t="4892"/>
          <a:stretch/>
        </p:blipFill>
        <p:spPr>
          <a:xfrm>
            <a:off x="5691055" y="3374420"/>
            <a:ext cx="2980128" cy="2160356"/>
          </a:xfrm>
          <a:prstGeom prst="rect">
            <a:avLst/>
          </a:prstGeom>
        </p:spPr>
      </p:pic>
      <p:pic>
        <p:nvPicPr>
          <p:cNvPr id="9" name="Picture 8">
            <a:extLst>
              <a:ext uri="{FF2B5EF4-FFF2-40B4-BE49-F238E27FC236}">
                <a16:creationId xmlns:a16="http://schemas.microsoft.com/office/drawing/2014/main" id="{BC590FE5-CEA5-B040-BCAA-99ED42217726}"/>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l="2112" r="3834"/>
          <a:stretch/>
        </p:blipFill>
        <p:spPr>
          <a:xfrm>
            <a:off x="5727932" y="1051565"/>
            <a:ext cx="2914675" cy="2160356"/>
          </a:xfrm>
          <a:prstGeom prst="rect">
            <a:avLst/>
          </a:prstGeom>
        </p:spPr>
      </p:pic>
      <p:sp>
        <p:nvSpPr>
          <p:cNvPr id="11" name="Content Placeholder 10">
            <a:extLst>
              <a:ext uri="{FF2B5EF4-FFF2-40B4-BE49-F238E27FC236}">
                <a16:creationId xmlns:a16="http://schemas.microsoft.com/office/drawing/2014/main" id="{397BB96C-DFCA-9741-BA8C-1A74EE3FCA8C}"/>
              </a:ext>
            </a:extLst>
          </p:cNvPr>
          <p:cNvSpPr>
            <a:spLocks noGrp="1"/>
          </p:cNvSpPr>
          <p:nvPr>
            <p:ph idx="1"/>
          </p:nvPr>
        </p:nvSpPr>
        <p:spPr>
          <a:xfrm>
            <a:off x="289647" y="3233291"/>
            <a:ext cx="4788545" cy="3002039"/>
          </a:xfrm>
        </p:spPr>
        <p:txBody>
          <a:bodyPr>
            <a:normAutofit/>
          </a:bodyPr>
          <a:lstStyle/>
          <a:p>
            <a:pPr marL="347472" indent="-347472" algn="l" rtl="0" latinLnBrk="0">
              <a:spcBef>
                <a:spcPts val="456"/>
              </a:spcBef>
              <a:spcAft>
                <a:spcPts val="600"/>
              </a:spcAft>
            </a:pPr>
            <a:r>
              <a:rPr lang="ro-RO" sz="1800" b="0" i="0" dirty="0">
                <a:solidFill>
                  <a:srgbClr val="000000"/>
                </a:solidFill>
                <a:effectLst/>
                <a:latin typeface="Arial" panose="020B0604020202020204" pitchFamily="34" charset="0"/>
              </a:rPr>
              <a:t>•</a:t>
            </a:r>
            <a:r>
              <a:rPr lang="ro-RO" sz="1800" b="1" i="0" dirty="0">
                <a:solidFill>
                  <a:srgbClr val="000000"/>
                </a:solidFill>
                <a:effectLst/>
                <a:latin typeface="Arial" panose="020B0604020202020204" pitchFamily="34" charset="0"/>
              </a:rPr>
              <a:t>Dați în jos la rubrica senzori în Device Browser folsind butonul săgeata în jos de pe brick-ul EV3</a:t>
            </a:r>
            <a:endParaRPr lang="ro-RO" sz="1600" b="0" i="0" dirty="0">
              <a:solidFill>
                <a:srgbClr val="000000"/>
              </a:solidFill>
              <a:effectLst/>
              <a:latin typeface="Ubuntu"/>
            </a:endParaRPr>
          </a:p>
          <a:p>
            <a:pPr marL="347472" indent="-347472" algn="l" rtl="0" latinLnBrk="0">
              <a:spcBef>
                <a:spcPts val="432"/>
              </a:spcBef>
              <a:spcAft>
                <a:spcPts val="600"/>
              </a:spcAft>
            </a:pPr>
            <a:r>
              <a:rPr lang="ro-RO" sz="1800" b="0" i="0" dirty="0">
                <a:solidFill>
                  <a:srgbClr val="000000"/>
                </a:solidFill>
                <a:effectLst/>
                <a:latin typeface="Arial" panose="020B0604020202020204" pitchFamily="34" charset="0"/>
              </a:rPr>
              <a:t>•</a:t>
            </a:r>
            <a:r>
              <a:rPr lang="ro-RO" sz="1800" b="1" i="0" dirty="0">
                <a:solidFill>
                  <a:srgbClr val="000000"/>
                </a:solidFill>
                <a:effectLst/>
                <a:latin typeface="Arial" panose="020B0604020202020204" pitchFamily="34" charset="0"/>
              </a:rPr>
              <a:t>Alegeți senzorul pe care îl doriți și dați în jos la rubrica Set Mode</a:t>
            </a:r>
            <a:endParaRPr lang="ro-RO" sz="1600" b="0" i="0" dirty="0">
              <a:solidFill>
                <a:srgbClr val="000000"/>
              </a:solidFill>
              <a:effectLst/>
              <a:latin typeface="Ubuntu"/>
            </a:endParaRPr>
          </a:p>
          <a:p>
            <a:pPr marL="347472" indent="-347472" algn="l" rtl="0" latinLnBrk="0">
              <a:spcBef>
                <a:spcPts val="432"/>
              </a:spcBef>
              <a:spcAft>
                <a:spcPts val="600"/>
              </a:spcAft>
            </a:pPr>
            <a:r>
              <a:rPr lang="ro-RO" sz="1800" b="0" i="0" dirty="0">
                <a:solidFill>
                  <a:srgbClr val="000000"/>
                </a:solidFill>
                <a:effectLst/>
                <a:latin typeface="Arial" panose="020B0604020202020204" pitchFamily="34" charset="0"/>
              </a:rPr>
              <a:t>•</a:t>
            </a:r>
            <a:r>
              <a:rPr lang="ro-RO" sz="1800" b="1" i="0" dirty="0">
                <a:solidFill>
                  <a:srgbClr val="000000"/>
                </a:solidFill>
                <a:effectLst/>
                <a:latin typeface="Arial" panose="020B0604020202020204" pitchFamily="34" charset="0"/>
              </a:rPr>
              <a:t>Schimbați modul senzorului</a:t>
            </a:r>
            <a:endParaRPr lang="ro-RO" sz="1600" b="0" i="0" dirty="0">
              <a:solidFill>
                <a:srgbClr val="000000"/>
              </a:solidFill>
              <a:effectLst/>
              <a:latin typeface="Ubuntu"/>
            </a:endParaRPr>
          </a:p>
        </p:txBody>
      </p:sp>
      <p:sp>
        <p:nvSpPr>
          <p:cNvPr id="13" name="TextBox 12">
            <a:extLst>
              <a:ext uri="{FF2B5EF4-FFF2-40B4-BE49-F238E27FC236}">
                <a16:creationId xmlns:a16="http://schemas.microsoft.com/office/drawing/2014/main" id="{B7ED8754-A393-694F-A76F-A8723BB0F590}"/>
              </a:ext>
            </a:extLst>
          </p:cNvPr>
          <p:cNvSpPr txBox="1"/>
          <p:nvPr/>
        </p:nvSpPr>
        <p:spPr>
          <a:xfrm>
            <a:off x="346800" y="2586960"/>
            <a:ext cx="2408560" cy="646331"/>
          </a:xfrm>
          <a:prstGeom prst="rect">
            <a:avLst/>
          </a:prstGeom>
          <a:noFill/>
        </p:spPr>
        <p:txBody>
          <a:bodyPr wrap="square" rtlCol="0">
            <a:spAutoFit/>
          </a:bodyPr>
          <a:lstStyle/>
          <a:p>
            <a:r>
              <a:rPr lang="en-US" dirty="0" err="1"/>
              <a:t>Exemplu</a:t>
            </a:r>
            <a:r>
              <a:rPr lang="en-US" dirty="0"/>
              <a:t>: </a:t>
            </a:r>
            <a:r>
              <a:rPr lang="en-US" dirty="0" err="1"/>
              <a:t>senzorul</a:t>
            </a:r>
            <a:r>
              <a:rPr lang="en-US" dirty="0"/>
              <a:t> </a:t>
            </a:r>
            <a:r>
              <a:rPr lang="en-US" dirty="0" err="1"/>
              <a:t>giroscopic</a:t>
            </a:r>
            <a:r>
              <a:rPr lang="en-US" dirty="0"/>
              <a:t> </a:t>
            </a:r>
            <a:r>
              <a:rPr lang="ro-RO" dirty="0"/>
              <a:t>î</a:t>
            </a:r>
            <a:r>
              <a:rPr lang="en-US" dirty="0"/>
              <a:t>n </a:t>
            </a:r>
            <a:r>
              <a:rPr lang="en-US" dirty="0" err="1"/>
              <a:t>portul</a:t>
            </a:r>
            <a:r>
              <a:rPr lang="en-US" dirty="0"/>
              <a:t> 2</a:t>
            </a:r>
          </a:p>
        </p:txBody>
      </p:sp>
      <p:pic>
        <p:nvPicPr>
          <p:cNvPr id="14" name="Picture 13">
            <a:extLst>
              <a:ext uri="{FF2B5EF4-FFF2-40B4-BE49-F238E27FC236}">
                <a16:creationId xmlns:a16="http://schemas.microsoft.com/office/drawing/2014/main" id="{A8E0464E-D97D-1F4C-8B7C-6BCB031CBEE0}"/>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388367" y="1051565"/>
            <a:ext cx="2075792" cy="1508570"/>
          </a:xfrm>
          <a:prstGeom prst="rect">
            <a:avLst/>
          </a:prstGeom>
        </p:spPr>
      </p:pic>
      <p:pic>
        <p:nvPicPr>
          <p:cNvPr id="15" name="Picture 14">
            <a:extLst>
              <a:ext uri="{FF2B5EF4-FFF2-40B4-BE49-F238E27FC236}">
                <a16:creationId xmlns:a16="http://schemas.microsoft.com/office/drawing/2014/main" id="{156CBC8D-34A3-C044-9B03-6DF7F3C0EDD2}"/>
              </a:ext>
            </a:extLst>
          </p:cNvPr>
          <p:cNvPicPr>
            <a:picLocks noChangeAspect="1"/>
          </p:cNvPicPr>
          <p:nvPr/>
        </p:nvPicPr>
        <p:blipFill rotWithShape="1">
          <a:blip r:embed="rId5" cstate="print">
            <a:extLst>
              <a:ext uri="{28A0092B-C50C-407E-A947-70E740481C1C}">
                <a14:useLocalDpi xmlns:a14="http://schemas.microsoft.com/office/drawing/2010/main"/>
              </a:ext>
            </a:extLst>
          </a:blip>
          <a:srcRect/>
          <a:stretch/>
        </p:blipFill>
        <p:spPr>
          <a:xfrm>
            <a:off x="2624554" y="1051565"/>
            <a:ext cx="2934529" cy="2160356"/>
          </a:xfrm>
          <a:prstGeom prst="rect">
            <a:avLst/>
          </a:prstGeom>
        </p:spPr>
      </p:pic>
      <p:sp>
        <p:nvSpPr>
          <p:cNvPr id="16" name="Rectangle 15">
            <a:extLst>
              <a:ext uri="{FF2B5EF4-FFF2-40B4-BE49-F238E27FC236}">
                <a16:creationId xmlns:a16="http://schemas.microsoft.com/office/drawing/2014/main" id="{6862043F-8345-184D-AFF1-02A05C99CA7A}"/>
              </a:ext>
            </a:extLst>
          </p:cNvPr>
          <p:cNvSpPr/>
          <p:nvPr/>
        </p:nvSpPr>
        <p:spPr>
          <a:xfrm>
            <a:off x="361088" y="5227714"/>
            <a:ext cx="4788544" cy="1169551"/>
          </a:xfrm>
          <a:prstGeom prst="rect">
            <a:avLst/>
          </a:prstGeom>
          <a:ln>
            <a:solidFill>
              <a:srgbClr val="FF0000"/>
            </a:solidFill>
          </a:ln>
        </p:spPr>
        <p:txBody>
          <a:bodyPr wrap="square">
            <a:spAutoFit/>
          </a:bodyPr>
          <a:lstStyle/>
          <a:p>
            <a:pPr marL="285750" indent="-285750">
              <a:buFont typeface="Arial" panose="020B0604020202020204" pitchFamily="34" charset="0"/>
              <a:buChar char="•"/>
            </a:pPr>
            <a:r>
              <a:rPr lang="en-US" sz="1400" dirty="0" err="1"/>
              <a:t>Pute</a:t>
            </a:r>
            <a:r>
              <a:rPr lang="ro-RO" sz="1400" dirty="0"/>
              <a:t>ț</a:t>
            </a:r>
            <a:r>
              <a:rPr lang="en-US" sz="1400" dirty="0" err="1"/>
              <a:t>i</a:t>
            </a:r>
            <a:r>
              <a:rPr lang="en-US" sz="1400" dirty="0"/>
              <a:t> </a:t>
            </a:r>
            <a:r>
              <a:rPr lang="en-US" sz="1400" dirty="0" err="1"/>
              <a:t>accesa</a:t>
            </a:r>
            <a:r>
              <a:rPr lang="en-US" sz="1400" dirty="0"/>
              <a:t> </a:t>
            </a:r>
            <a:r>
              <a:rPr lang="en-US" sz="1400" dirty="0" err="1"/>
              <a:t>mai</a:t>
            </a:r>
            <a:r>
              <a:rPr lang="en-US" sz="1400" dirty="0"/>
              <a:t> </a:t>
            </a:r>
            <a:r>
              <a:rPr lang="en-US" sz="1400" dirty="0" err="1"/>
              <a:t>multe</a:t>
            </a:r>
            <a:r>
              <a:rPr lang="en-US" sz="1400" dirty="0"/>
              <a:t> </a:t>
            </a:r>
            <a:r>
              <a:rPr lang="en-US" sz="1400" dirty="0" err="1"/>
              <a:t>moduri</a:t>
            </a:r>
            <a:r>
              <a:rPr lang="en-US" sz="1400" dirty="0"/>
              <a:t> ale </a:t>
            </a:r>
            <a:r>
              <a:rPr lang="en-US" sz="1400" dirty="0" err="1"/>
              <a:t>senzorulu</a:t>
            </a:r>
            <a:r>
              <a:rPr lang="en-US" sz="1400" dirty="0"/>
              <a:t> </a:t>
            </a:r>
            <a:r>
              <a:rPr lang="en-US" sz="1400" dirty="0" err="1"/>
              <a:t>giroscopic</a:t>
            </a:r>
            <a:r>
              <a:rPr lang="en-US" sz="1400" dirty="0"/>
              <a:t> in Python dec</a:t>
            </a:r>
            <a:r>
              <a:rPr lang="ro-RO" sz="1400" dirty="0"/>
              <a:t>â</a:t>
            </a:r>
            <a:r>
              <a:rPr lang="en-US" sz="1400" dirty="0"/>
              <a:t>t </a:t>
            </a:r>
            <a:r>
              <a:rPr lang="en-US" sz="1400" dirty="0" err="1"/>
              <a:t>pute</a:t>
            </a:r>
            <a:r>
              <a:rPr lang="ro-RO" sz="1400" dirty="0"/>
              <a:t>ț</a:t>
            </a:r>
            <a:r>
              <a:rPr lang="en-US" sz="1400" dirty="0" err="1"/>
              <a:t>i</a:t>
            </a:r>
            <a:r>
              <a:rPr lang="en-US" sz="1400" dirty="0"/>
              <a:t> </a:t>
            </a:r>
            <a:r>
              <a:rPr lang="en-US" sz="1400" dirty="0" err="1"/>
              <a:t>folosind</a:t>
            </a:r>
            <a:r>
              <a:rPr lang="en-US" sz="1400" dirty="0"/>
              <a:t> EV3-G</a:t>
            </a:r>
          </a:p>
          <a:p>
            <a:pPr marL="285750" indent="-285750">
              <a:buFont typeface="Arial" panose="020B0604020202020204" pitchFamily="34" charset="0"/>
              <a:buChar char="•"/>
            </a:pPr>
            <a:r>
              <a:rPr lang="en-US" sz="1400" dirty="0" err="1"/>
              <a:t>Vezi</a:t>
            </a:r>
            <a:r>
              <a:rPr lang="en-US" sz="1400" dirty="0"/>
              <a:t> </a:t>
            </a:r>
            <a:r>
              <a:rPr lang="en-US" sz="1400" dirty="0">
                <a:hlinkClick r:id="rId6"/>
              </a:rPr>
              <a:t>http://docs.ev3dev.org/projects/lego-linux-drivers/en/ev3dev-stretch/sensor_data.html#lego-ev3-gyro</a:t>
            </a:r>
            <a:endParaRPr lang="en-US" sz="1400" dirty="0"/>
          </a:p>
        </p:txBody>
      </p:sp>
    </p:spTree>
    <p:extLst>
      <p:ext uri="{BB962C8B-B14F-4D97-AF65-F5344CB8AC3E}">
        <p14:creationId xmlns:p14="http://schemas.microsoft.com/office/powerpoint/2010/main" val="827320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32361-97CD-064B-8C27-87B7C2DA9A32}"/>
              </a:ext>
            </a:extLst>
          </p:cNvPr>
          <p:cNvSpPr>
            <a:spLocks noGrp="1"/>
          </p:cNvSpPr>
          <p:nvPr>
            <p:ph type="title"/>
          </p:nvPr>
        </p:nvSpPr>
        <p:spPr/>
        <p:txBody>
          <a:bodyPr>
            <a:normAutofit fontScale="90000"/>
          </a:bodyPr>
          <a:lstStyle/>
          <a:p>
            <a:r>
              <a:rPr lang="en-US" dirty="0"/>
              <a:t>Un alt </a:t>
            </a:r>
            <a:r>
              <a:rPr lang="en-US" dirty="0" err="1"/>
              <a:t>exemplu</a:t>
            </a:r>
            <a:r>
              <a:rPr lang="en-US" dirty="0"/>
              <a:t>: </a:t>
            </a:r>
            <a:r>
              <a:rPr lang="en-US" dirty="0" err="1"/>
              <a:t>senzorul</a:t>
            </a:r>
            <a:r>
              <a:rPr lang="en-US" dirty="0"/>
              <a:t> de </a:t>
            </a:r>
            <a:r>
              <a:rPr lang="en-US" dirty="0" err="1"/>
              <a:t>culoare</a:t>
            </a:r>
            <a:r>
              <a:rPr lang="en-US" dirty="0"/>
              <a:t> din </a:t>
            </a:r>
            <a:r>
              <a:rPr lang="en-US" dirty="0" err="1"/>
              <a:t>portul</a:t>
            </a:r>
            <a:r>
              <a:rPr lang="en-US" dirty="0"/>
              <a:t> 1</a:t>
            </a:r>
            <a:br>
              <a:rPr lang="en-US" dirty="0"/>
            </a:br>
            <a:endParaRPr lang="en-US" dirty="0"/>
          </a:p>
        </p:txBody>
      </p:sp>
      <p:pic>
        <p:nvPicPr>
          <p:cNvPr id="7" name="Content Placeholder 6">
            <a:extLst>
              <a:ext uri="{FF2B5EF4-FFF2-40B4-BE49-F238E27FC236}">
                <a16:creationId xmlns:a16="http://schemas.microsoft.com/office/drawing/2014/main" id="{AEE9DF27-2723-8049-B651-6CABBECB0F4F}"/>
              </a:ext>
            </a:extLst>
          </p:cNvPr>
          <p:cNvPicPr>
            <a:picLocks noGrp="1" noChangeAspect="1"/>
          </p:cNvPicPr>
          <p:nvPr>
            <p:ph idx="1"/>
          </p:nvPr>
        </p:nvPicPr>
        <p:blipFill>
          <a:blip r:embed="rId2" cstate="print">
            <a:extLst>
              <a:ext uri="{28A0092B-C50C-407E-A947-70E740481C1C}">
                <a14:useLocalDpi xmlns:a14="http://schemas.microsoft.com/office/drawing/2010/main"/>
              </a:ext>
            </a:extLst>
          </a:blip>
          <a:stretch>
            <a:fillRect/>
          </a:stretch>
        </p:blipFill>
        <p:spPr>
          <a:xfrm>
            <a:off x="187466" y="3893194"/>
            <a:ext cx="2813991" cy="2065590"/>
          </a:xfrm>
        </p:spPr>
      </p:pic>
      <p:sp>
        <p:nvSpPr>
          <p:cNvPr id="4" name="Footer Placeholder 3">
            <a:extLst>
              <a:ext uri="{FF2B5EF4-FFF2-40B4-BE49-F238E27FC236}">
                <a16:creationId xmlns:a16="http://schemas.microsoft.com/office/drawing/2014/main" id="{B216E5E0-7CD8-1447-9815-CE33F5A831FA}"/>
              </a:ext>
            </a:extLst>
          </p:cNvPr>
          <p:cNvSpPr>
            <a:spLocks noGrp="1"/>
          </p:cNvSpPr>
          <p:nvPr>
            <p:ph type="ftr" sz="quarter" idx="11"/>
          </p:nvPr>
        </p:nvSpPr>
        <p:spPr/>
        <p:txBody>
          <a:bodyPr/>
          <a:lstStyle/>
          <a:p>
            <a:r>
              <a:rPr lang="en-US"/>
              <a:t>© EV3Tutorials.com, 2019, (Last edit: 4/29/2019)</a:t>
            </a:r>
          </a:p>
        </p:txBody>
      </p:sp>
      <p:sp>
        <p:nvSpPr>
          <p:cNvPr id="5" name="Slide Number Placeholder 4">
            <a:extLst>
              <a:ext uri="{FF2B5EF4-FFF2-40B4-BE49-F238E27FC236}">
                <a16:creationId xmlns:a16="http://schemas.microsoft.com/office/drawing/2014/main" id="{59A31AB2-8CDB-BE4F-B8A0-4F3761F9806D}"/>
              </a:ext>
            </a:extLst>
          </p:cNvPr>
          <p:cNvSpPr>
            <a:spLocks noGrp="1"/>
          </p:cNvSpPr>
          <p:nvPr>
            <p:ph type="sldNum" sz="quarter" idx="12"/>
          </p:nvPr>
        </p:nvSpPr>
        <p:spPr/>
        <p:txBody>
          <a:bodyPr/>
          <a:lstStyle/>
          <a:p>
            <a:fld id="{BBD74847-7BE4-4E4D-8159-51DF7B93C616}" type="slidenum">
              <a:rPr lang="en-US" smtClean="0"/>
              <a:t>7</a:t>
            </a:fld>
            <a:endParaRPr lang="en-US"/>
          </a:p>
        </p:txBody>
      </p:sp>
      <p:pic>
        <p:nvPicPr>
          <p:cNvPr id="9" name="Picture 8">
            <a:extLst>
              <a:ext uri="{FF2B5EF4-FFF2-40B4-BE49-F238E27FC236}">
                <a16:creationId xmlns:a16="http://schemas.microsoft.com/office/drawing/2014/main" id="{1623FE76-352F-264F-B021-9D7D94532A40}"/>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3126157" y="3893194"/>
            <a:ext cx="2834533" cy="2065590"/>
          </a:xfrm>
          <a:prstGeom prst="rect">
            <a:avLst/>
          </a:prstGeom>
        </p:spPr>
      </p:pic>
      <p:pic>
        <p:nvPicPr>
          <p:cNvPr id="13" name="Picture 12">
            <a:extLst>
              <a:ext uri="{FF2B5EF4-FFF2-40B4-BE49-F238E27FC236}">
                <a16:creationId xmlns:a16="http://schemas.microsoft.com/office/drawing/2014/main" id="{F817C0C0-A9E6-A746-824D-805C24F5DEE1}"/>
              </a:ext>
            </a:extLst>
          </p:cNvPr>
          <p:cNvPicPr>
            <a:picLocks noChangeAspect="1"/>
          </p:cNvPicPr>
          <p:nvPr/>
        </p:nvPicPr>
        <p:blipFill rotWithShape="1">
          <a:blip r:embed="rId4" cstate="print">
            <a:extLst>
              <a:ext uri="{28A0092B-C50C-407E-A947-70E740481C1C}">
                <a14:useLocalDpi xmlns:a14="http://schemas.microsoft.com/office/drawing/2010/main"/>
              </a:ext>
            </a:extLst>
          </a:blip>
          <a:srcRect l="3106"/>
          <a:stretch/>
        </p:blipFill>
        <p:spPr>
          <a:xfrm>
            <a:off x="6075486" y="1573854"/>
            <a:ext cx="2695525" cy="2046404"/>
          </a:xfrm>
          <a:prstGeom prst="rect">
            <a:avLst/>
          </a:prstGeom>
        </p:spPr>
      </p:pic>
      <p:pic>
        <p:nvPicPr>
          <p:cNvPr id="15" name="Picture 14">
            <a:extLst>
              <a:ext uri="{FF2B5EF4-FFF2-40B4-BE49-F238E27FC236}">
                <a16:creationId xmlns:a16="http://schemas.microsoft.com/office/drawing/2014/main" id="{80D2BF73-3EDD-7B49-8604-57EC4A170CAF}"/>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3126157" y="1573854"/>
            <a:ext cx="2873993" cy="2046404"/>
          </a:xfrm>
          <a:prstGeom prst="rect">
            <a:avLst/>
          </a:prstGeom>
        </p:spPr>
      </p:pic>
      <p:pic>
        <p:nvPicPr>
          <p:cNvPr id="17" name="Picture 16">
            <a:extLst>
              <a:ext uri="{FF2B5EF4-FFF2-40B4-BE49-F238E27FC236}">
                <a16:creationId xmlns:a16="http://schemas.microsoft.com/office/drawing/2014/main" id="{F02D4BC8-8B2F-B747-ACFD-9244CF64F04E}"/>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187466" y="1584118"/>
            <a:ext cx="2813991" cy="2036140"/>
          </a:xfrm>
          <a:prstGeom prst="rect">
            <a:avLst/>
          </a:prstGeom>
        </p:spPr>
      </p:pic>
      <p:sp>
        <p:nvSpPr>
          <p:cNvPr id="18" name="Rectangle 17">
            <a:extLst>
              <a:ext uri="{FF2B5EF4-FFF2-40B4-BE49-F238E27FC236}">
                <a16:creationId xmlns:a16="http://schemas.microsoft.com/office/drawing/2014/main" id="{AE9AB7E1-453F-AB4C-846D-C8D2E2C701D0}"/>
              </a:ext>
            </a:extLst>
          </p:cNvPr>
          <p:cNvSpPr/>
          <p:nvPr/>
        </p:nvSpPr>
        <p:spPr>
          <a:xfrm>
            <a:off x="6085754" y="3927459"/>
            <a:ext cx="2702525" cy="2246769"/>
          </a:xfrm>
          <a:prstGeom prst="rect">
            <a:avLst/>
          </a:prstGeom>
          <a:ln>
            <a:solidFill>
              <a:srgbClr val="FF0000"/>
            </a:solidFill>
          </a:ln>
        </p:spPr>
        <p:txBody>
          <a:bodyPr wrap="square">
            <a:spAutoFit/>
          </a:bodyPr>
          <a:lstStyle/>
          <a:p>
            <a:pPr marL="285750" indent="-285750">
              <a:buFont typeface="Arial" panose="020B0604020202020204" pitchFamily="34" charset="0"/>
              <a:buChar char="•"/>
            </a:pPr>
            <a:r>
              <a:rPr lang="en-US" sz="1400" dirty="0" err="1"/>
              <a:t>Puteti</a:t>
            </a:r>
            <a:r>
              <a:rPr lang="en-US" sz="1400" dirty="0"/>
              <a:t> </a:t>
            </a:r>
            <a:r>
              <a:rPr lang="en-US" sz="1400" dirty="0" err="1"/>
              <a:t>accesa</a:t>
            </a:r>
            <a:r>
              <a:rPr lang="en-US" sz="1400" dirty="0"/>
              <a:t> </a:t>
            </a:r>
            <a:r>
              <a:rPr lang="en-US" sz="1400" dirty="0" err="1"/>
              <a:t>mai</a:t>
            </a:r>
            <a:r>
              <a:rPr lang="en-US" sz="1400" dirty="0"/>
              <a:t> </a:t>
            </a:r>
            <a:r>
              <a:rPr lang="en-US" sz="1400" dirty="0" err="1"/>
              <a:t>multe</a:t>
            </a:r>
            <a:r>
              <a:rPr lang="en-US" sz="1400" dirty="0"/>
              <a:t> </a:t>
            </a:r>
            <a:r>
              <a:rPr lang="en-US" sz="1400" dirty="0" err="1"/>
              <a:t>moduri</a:t>
            </a:r>
            <a:r>
              <a:rPr lang="en-US" sz="1400" dirty="0"/>
              <a:t> ale </a:t>
            </a:r>
            <a:r>
              <a:rPr lang="en-US" sz="1400" dirty="0" err="1"/>
              <a:t>senzorulu</a:t>
            </a:r>
            <a:r>
              <a:rPr lang="en-US" sz="1400" dirty="0"/>
              <a:t> </a:t>
            </a:r>
            <a:r>
              <a:rPr lang="en-US" sz="1400" dirty="0" err="1"/>
              <a:t>giroscopic</a:t>
            </a:r>
            <a:r>
              <a:rPr lang="en-US" sz="1400" dirty="0"/>
              <a:t> in Python </a:t>
            </a:r>
            <a:r>
              <a:rPr lang="en-US" sz="1400" dirty="0" err="1"/>
              <a:t>decat</a:t>
            </a:r>
            <a:r>
              <a:rPr lang="en-US" sz="1400" dirty="0"/>
              <a:t> </a:t>
            </a:r>
            <a:r>
              <a:rPr lang="en-US" sz="1400" dirty="0" err="1"/>
              <a:t>puteti</a:t>
            </a:r>
            <a:r>
              <a:rPr lang="en-US" sz="1400" dirty="0"/>
              <a:t> </a:t>
            </a:r>
            <a:r>
              <a:rPr lang="en-US" sz="1400" dirty="0" err="1"/>
              <a:t>folosind</a:t>
            </a:r>
            <a:r>
              <a:rPr lang="en-US" sz="1400" dirty="0"/>
              <a:t> EV3-G</a:t>
            </a:r>
          </a:p>
          <a:p>
            <a:pPr marL="285750" indent="-285750">
              <a:buFont typeface="Arial" panose="020B0604020202020204" pitchFamily="34" charset="0"/>
              <a:buChar char="•"/>
            </a:pPr>
            <a:r>
              <a:rPr lang="en-US" sz="1400" dirty="0" err="1"/>
              <a:t>Vezi</a:t>
            </a:r>
            <a:r>
              <a:rPr lang="en-US" sz="1400" dirty="0"/>
              <a:t> </a:t>
            </a:r>
            <a:r>
              <a:rPr lang="en-US" sz="1400" dirty="0">
                <a:hlinkClick r:id="rId7"/>
              </a:rPr>
              <a:t>http://docs.ev3dev.org/projects/lego-linux-drivers/en/ev3dev-stretch/sensor_data.html#lego-ev3-color</a:t>
            </a:r>
            <a:endParaRPr lang="en-US" sz="1400" dirty="0"/>
          </a:p>
        </p:txBody>
      </p:sp>
    </p:spTree>
    <p:extLst>
      <p:ext uri="{BB962C8B-B14F-4D97-AF65-F5344CB8AC3E}">
        <p14:creationId xmlns:p14="http://schemas.microsoft.com/office/powerpoint/2010/main" val="2372257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3C8EB-88E0-2047-8766-C73B1B6FFFDF}"/>
              </a:ext>
            </a:extLst>
          </p:cNvPr>
          <p:cNvSpPr>
            <a:spLocks noGrp="1"/>
          </p:cNvSpPr>
          <p:nvPr>
            <p:ph type="title"/>
          </p:nvPr>
        </p:nvSpPr>
        <p:spPr/>
        <p:txBody>
          <a:bodyPr/>
          <a:lstStyle/>
          <a:p>
            <a:r>
              <a:rPr lang="en-US" dirty="0"/>
              <a:t>Ob</a:t>
            </a:r>
            <a:r>
              <a:rPr lang="ro-RO" dirty="0"/>
              <a:t>ț</a:t>
            </a:r>
            <a:r>
              <a:rPr lang="en-US" dirty="0" err="1"/>
              <a:t>inerea</a:t>
            </a:r>
            <a:r>
              <a:rPr lang="en-US" dirty="0"/>
              <a:t> </a:t>
            </a:r>
            <a:r>
              <a:rPr lang="en-US" dirty="0" err="1"/>
              <a:t>valorilor</a:t>
            </a:r>
            <a:r>
              <a:rPr lang="en-US" dirty="0"/>
              <a:t> </a:t>
            </a:r>
            <a:r>
              <a:rPr lang="en-US" dirty="0" err="1"/>
              <a:t>motoarelor</a:t>
            </a:r>
            <a:endParaRPr lang="en-US" dirty="0"/>
          </a:p>
        </p:txBody>
      </p:sp>
      <p:pic>
        <p:nvPicPr>
          <p:cNvPr id="7" name="Content Placeholder 6">
            <a:extLst>
              <a:ext uri="{FF2B5EF4-FFF2-40B4-BE49-F238E27FC236}">
                <a16:creationId xmlns:a16="http://schemas.microsoft.com/office/drawing/2014/main" id="{D7C9B7DC-3311-7246-99B0-FE1C6D428C64}"/>
              </a:ext>
            </a:extLst>
          </p:cNvPr>
          <p:cNvPicPr>
            <a:picLocks noGrp="1" noChangeAspect="1"/>
          </p:cNvPicPr>
          <p:nvPr>
            <p:ph idx="1"/>
          </p:nvPr>
        </p:nvPicPr>
        <p:blipFill>
          <a:blip r:embed="rId2" cstate="print">
            <a:extLst>
              <a:ext uri="{28A0092B-C50C-407E-A947-70E740481C1C}">
                <a14:useLocalDpi xmlns:a14="http://schemas.microsoft.com/office/drawing/2010/main"/>
              </a:ext>
            </a:extLst>
          </a:blip>
          <a:stretch>
            <a:fillRect/>
          </a:stretch>
        </p:blipFill>
        <p:spPr>
          <a:xfrm>
            <a:off x="3192259" y="4330761"/>
            <a:ext cx="2531685" cy="1838803"/>
          </a:xfrm>
        </p:spPr>
      </p:pic>
      <p:sp>
        <p:nvSpPr>
          <p:cNvPr id="4" name="Footer Placeholder 3">
            <a:extLst>
              <a:ext uri="{FF2B5EF4-FFF2-40B4-BE49-F238E27FC236}">
                <a16:creationId xmlns:a16="http://schemas.microsoft.com/office/drawing/2014/main" id="{FD19FDEE-CDE5-7B4A-B0F2-2EEA8A17B0FF}"/>
              </a:ext>
            </a:extLst>
          </p:cNvPr>
          <p:cNvSpPr>
            <a:spLocks noGrp="1"/>
          </p:cNvSpPr>
          <p:nvPr>
            <p:ph type="ftr" sz="quarter" idx="11"/>
          </p:nvPr>
        </p:nvSpPr>
        <p:spPr/>
        <p:txBody>
          <a:bodyPr/>
          <a:lstStyle/>
          <a:p>
            <a:r>
              <a:rPr lang="en-US"/>
              <a:t>© EV3Tutorials.com, 2019, (Last edit: 4/29/2019)</a:t>
            </a:r>
          </a:p>
        </p:txBody>
      </p:sp>
      <p:sp>
        <p:nvSpPr>
          <p:cNvPr id="5" name="Slide Number Placeholder 4">
            <a:extLst>
              <a:ext uri="{FF2B5EF4-FFF2-40B4-BE49-F238E27FC236}">
                <a16:creationId xmlns:a16="http://schemas.microsoft.com/office/drawing/2014/main" id="{35A2DF1B-A5FC-4840-B23F-C8604CBBBA82}"/>
              </a:ext>
            </a:extLst>
          </p:cNvPr>
          <p:cNvSpPr>
            <a:spLocks noGrp="1"/>
          </p:cNvSpPr>
          <p:nvPr>
            <p:ph type="sldNum" sz="quarter" idx="12"/>
          </p:nvPr>
        </p:nvSpPr>
        <p:spPr/>
        <p:txBody>
          <a:bodyPr/>
          <a:lstStyle/>
          <a:p>
            <a:fld id="{BBD74847-7BE4-4E4D-8159-51DF7B93C616}" type="slidenum">
              <a:rPr lang="en-US" smtClean="0"/>
              <a:t>8</a:t>
            </a:fld>
            <a:endParaRPr lang="en-US"/>
          </a:p>
        </p:txBody>
      </p:sp>
      <p:pic>
        <p:nvPicPr>
          <p:cNvPr id="9" name="Picture 8">
            <a:extLst>
              <a:ext uri="{FF2B5EF4-FFF2-40B4-BE49-F238E27FC236}">
                <a16:creationId xmlns:a16="http://schemas.microsoft.com/office/drawing/2014/main" id="{C51B4719-3DBD-7742-A0C4-89C0431D9BF6}"/>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5946577" y="1540217"/>
            <a:ext cx="2472644" cy="1832586"/>
          </a:xfrm>
          <a:prstGeom prst="rect">
            <a:avLst/>
          </a:prstGeom>
        </p:spPr>
      </p:pic>
      <p:pic>
        <p:nvPicPr>
          <p:cNvPr id="11" name="Picture 10">
            <a:extLst>
              <a:ext uri="{FF2B5EF4-FFF2-40B4-BE49-F238E27FC236}">
                <a16:creationId xmlns:a16="http://schemas.microsoft.com/office/drawing/2014/main" id="{B4889831-CC52-E94E-8411-B3C2590E95CD}"/>
              </a:ext>
            </a:extLst>
          </p:cNvPr>
          <p:cNvPicPr>
            <a:picLocks noChangeAspect="1"/>
          </p:cNvPicPr>
          <p:nvPr/>
        </p:nvPicPr>
        <p:blipFill rotWithShape="1">
          <a:blip r:embed="rId4" cstate="print">
            <a:extLst>
              <a:ext uri="{28A0092B-C50C-407E-A947-70E740481C1C}">
                <a14:useLocalDpi xmlns:a14="http://schemas.microsoft.com/office/drawing/2010/main"/>
              </a:ext>
            </a:extLst>
          </a:blip>
          <a:srcRect l="2332" t="4253" r="2636"/>
          <a:stretch/>
        </p:blipFill>
        <p:spPr>
          <a:xfrm>
            <a:off x="3205962" y="1573818"/>
            <a:ext cx="2517982" cy="1832586"/>
          </a:xfrm>
          <a:prstGeom prst="rect">
            <a:avLst/>
          </a:prstGeom>
        </p:spPr>
      </p:pic>
      <p:pic>
        <p:nvPicPr>
          <p:cNvPr id="13" name="Picture 12">
            <a:extLst>
              <a:ext uri="{FF2B5EF4-FFF2-40B4-BE49-F238E27FC236}">
                <a16:creationId xmlns:a16="http://schemas.microsoft.com/office/drawing/2014/main" id="{BCB43519-5425-444D-A812-5EBE001F92F3}"/>
              </a:ext>
            </a:extLst>
          </p:cNvPr>
          <p:cNvPicPr>
            <a:picLocks noChangeAspect="1"/>
          </p:cNvPicPr>
          <p:nvPr/>
        </p:nvPicPr>
        <p:blipFill rotWithShape="1">
          <a:blip r:embed="rId5" cstate="print">
            <a:extLst>
              <a:ext uri="{28A0092B-C50C-407E-A947-70E740481C1C}">
                <a14:useLocalDpi xmlns:a14="http://schemas.microsoft.com/office/drawing/2010/main"/>
              </a:ext>
            </a:extLst>
          </a:blip>
          <a:srcRect l="2620" t="4253" r="2929"/>
          <a:stretch/>
        </p:blipFill>
        <p:spPr>
          <a:xfrm>
            <a:off x="496837" y="1596414"/>
            <a:ext cx="2517982" cy="1832586"/>
          </a:xfrm>
          <a:prstGeom prst="rect">
            <a:avLst/>
          </a:prstGeom>
        </p:spPr>
      </p:pic>
      <p:sp>
        <p:nvSpPr>
          <p:cNvPr id="14" name="TextBox 13">
            <a:extLst>
              <a:ext uri="{FF2B5EF4-FFF2-40B4-BE49-F238E27FC236}">
                <a16:creationId xmlns:a16="http://schemas.microsoft.com/office/drawing/2014/main" id="{D1AB22FA-F29C-7442-AC39-9ACE388D4CF8}"/>
              </a:ext>
            </a:extLst>
          </p:cNvPr>
          <p:cNvSpPr txBox="1"/>
          <p:nvPr/>
        </p:nvSpPr>
        <p:spPr>
          <a:xfrm>
            <a:off x="457199" y="3545417"/>
            <a:ext cx="2405922" cy="646331"/>
          </a:xfrm>
          <a:prstGeom prst="rect">
            <a:avLst/>
          </a:prstGeom>
          <a:noFill/>
        </p:spPr>
        <p:txBody>
          <a:bodyPr wrap="square" rtlCol="0">
            <a:spAutoFit/>
          </a:bodyPr>
          <a:lstStyle/>
          <a:p>
            <a:r>
              <a:rPr lang="en-US" dirty="0">
                <a:solidFill>
                  <a:srgbClr val="FF0000"/>
                </a:solidFill>
              </a:rPr>
              <a:t>Device Browser </a:t>
            </a:r>
            <a:r>
              <a:rPr lang="en-US" dirty="0">
                <a:solidFill>
                  <a:srgbClr val="FF0000"/>
                </a:solidFill>
                <a:sym typeface="Wingdings" pitchFamily="2" charset="2"/>
              </a:rPr>
              <a:t> </a:t>
            </a:r>
            <a:r>
              <a:rPr lang="en-US" dirty="0" err="1">
                <a:solidFill>
                  <a:srgbClr val="FF0000"/>
                </a:solidFill>
                <a:sym typeface="Wingdings" pitchFamily="2" charset="2"/>
              </a:rPr>
              <a:t>Motoare</a:t>
            </a:r>
            <a:endParaRPr lang="en-US" dirty="0">
              <a:solidFill>
                <a:srgbClr val="FF0000"/>
              </a:solidFill>
            </a:endParaRPr>
          </a:p>
        </p:txBody>
      </p:sp>
      <p:sp>
        <p:nvSpPr>
          <p:cNvPr id="15" name="TextBox 14">
            <a:extLst>
              <a:ext uri="{FF2B5EF4-FFF2-40B4-BE49-F238E27FC236}">
                <a16:creationId xmlns:a16="http://schemas.microsoft.com/office/drawing/2014/main" id="{765E6531-B1C0-1645-A523-7953105F5B3D}"/>
              </a:ext>
            </a:extLst>
          </p:cNvPr>
          <p:cNvSpPr txBox="1"/>
          <p:nvPr/>
        </p:nvSpPr>
        <p:spPr>
          <a:xfrm>
            <a:off x="3255140" y="3539078"/>
            <a:ext cx="2405922" cy="646331"/>
          </a:xfrm>
          <a:prstGeom prst="rect">
            <a:avLst/>
          </a:prstGeom>
          <a:noFill/>
        </p:spPr>
        <p:txBody>
          <a:bodyPr wrap="square" rtlCol="0">
            <a:spAutoFit/>
          </a:bodyPr>
          <a:lstStyle/>
          <a:p>
            <a:r>
              <a:rPr lang="en-US" dirty="0">
                <a:solidFill>
                  <a:srgbClr val="FF0000"/>
                </a:solidFill>
              </a:rPr>
              <a:t>Selecta</a:t>
            </a:r>
            <a:r>
              <a:rPr lang="ro-RO" dirty="0">
                <a:solidFill>
                  <a:srgbClr val="FF0000"/>
                </a:solidFill>
              </a:rPr>
              <a:t>ț</a:t>
            </a:r>
            <a:r>
              <a:rPr lang="en-US" dirty="0" err="1">
                <a:solidFill>
                  <a:srgbClr val="FF0000"/>
                </a:solidFill>
              </a:rPr>
              <a:t>i</a:t>
            </a:r>
            <a:r>
              <a:rPr lang="en-US" dirty="0">
                <a:solidFill>
                  <a:srgbClr val="FF0000"/>
                </a:solidFill>
              </a:rPr>
              <a:t> </a:t>
            </a:r>
            <a:r>
              <a:rPr lang="en-US" dirty="0" err="1">
                <a:solidFill>
                  <a:srgbClr val="FF0000"/>
                </a:solidFill>
              </a:rPr>
              <a:t>Motorul</a:t>
            </a:r>
            <a:endParaRPr lang="en-US" dirty="0">
              <a:solidFill>
                <a:srgbClr val="FF0000"/>
              </a:solidFill>
            </a:endParaRPr>
          </a:p>
          <a:p>
            <a:r>
              <a:rPr lang="en-US" dirty="0">
                <a:solidFill>
                  <a:srgbClr val="FF0000"/>
                </a:solidFill>
              </a:rPr>
              <a:t>ex: </a:t>
            </a:r>
            <a:r>
              <a:rPr lang="en-US" dirty="0" err="1">
                <a:solidFill>
                  <a:srgbClr val="FF0000"/>
                </a:solidFill>
              </a:rPr>
              <a:t>Motorul</a:t>
            </a:r>
            <a:r>
              <a:rPr lang="en-US" dirty="0">
                <a:solidFill>
                  <a:srgbClr val="FF0000"/>
                </a:solidFill>
              </a:rPr>
              <a:t> B</a:t>
            </a:r>
          </a:p>
        </p:txBody>
      </p:sp>
      <p:sp>
        <p:nvSpPr>
          <p:cNvPr id="16" name="TextBox 15">
            <a:extLst>
              <a:ext uri="{FF2B5EF4-FFF2-40B4-BE49-F238E27FC236}">
                <a16:creationId xmlns:a16="http://schemas.microsoft.com/office/drawing/2014/main" id="{0EBA2981-1DB6-EC4B-BE83-AC5DC7D3D3AD}"/>
              </a:ext>
            </a:extLst>
          </p:cNvPr>
          <p:cNvSpPr txBox="1"/>
          <p:nvPr/>
        </p:nvSpPr>
        <p:spPr>
          <a:xfrm>
            <a:off x="5946577" y="3522674"/>
            <a:ext cx="2405922" cy="646331"/>
          </a:xfrm>
          <a:prstGeom prst="rect">
            <a:avLst/>
          </a:prstGeom>
          <a:noFill/>
        </p:spPr>
        <p:txBody>
          <a:bodyPr wrap="square" rtlCol="0">
            <a:spAutoFit/>
          </a:bodyPr>
          <a:lstStyle/>
          <a:p>
            <a:r>
              <a:rPr lang="en-US" dirty="0">
                <a:solidFill>
                  <a:srgbClr val="FF0000"/>
                </a:solidFill>
              </a:rPr>
              <a:t>Selecta</a:t>
            </a:r>
            <a:r>
              <a:rPr lang="ro-RO" dirty="0">
                <a:solidFill>
                  <a:srgbClr val="FF0000"/>
                </a:solidFill>
              </a:rPr>
              <a:t>ț</a:t>
            </a:r>
            <a:r>
              <a:rPr lang="en-US" dirty="0" err="1">
                <a:solidFill>
                  <a:srgbClr val="FF0000"/>
                </a:solidFill>
              </a:rPr>
              <a:t>i</a:t>
            </a:r>
            <a:r>
              <a:rPr lang="en-US" dirty="0">
                <a:solidFill>
                  <a:srgbClr val="FF0000"/>
                </a:solidFill>
              </a:rPr>
              <a:t> Watch Values</a:t>
            </a:r>
          </a:p>
        </p:txBody>
      </p:sp>
      <p:sp>
        <p:nvSpPr>
          <p:cNvPr id="18" name="TextBox 17">
            <a:extLst>
              <a:ext uri="{FF2B5EF4-FFF2-40B4-BE49-F238E27FC236}">
                <a16:creationId xmlns:a16="http://schemas.microsoft.com/office/drawing/2014/main" id="{7C03F986-2BC1-A641-9253-3851FB923DFC}"/>
              </a:ext>
            </a:extLst>
          </p:cNvPr>
          <p:cNvSpPr txBox="1"/>
          <p:nvPr/>
        </p:nvSpPr>
        <p:spPr>
          <a:xfrm>
            <a:off x="5725920" y="4816363"/>
            <a:ext cx="2405922" cy="923330"/>
          </a:xfrm>
          <a:prstGeom prst="rect">
            <a:avLst/>
          </a:prstGeom>
          <a:noFill/>
        </p:spPr>
        <p:txBody>
          <a:bodyPr wrap="square" rtlCol="0">
            <a:spAutoFit/>
          </a:bodyPr>
          <a:lstStyle/>
          <a:p>
            <a:r>
              <a:rPr lang="en-US" dirty="0">
                <a:solidFill>
                  <a:srgbClr val="FF0000"/>
                </a:solidFill>
              </a:rPr>
              <a:t>Roti</a:t>
            </a:r>
            <a:r>
              <a:rPr lang="ro-RO" dirty="0">
                <a:solidFill>
                  <a:srgbClr val="FF0000"/>
                </a:solidFill>
              </a:rPr>
              <a:t>ț</a:t>
            </a:r>
            <a:r>
              <a:rPr lang="en-US" dirty="0" err="1">
                <a:solidFill>
                  <a:srgbClr val="FF0000"/>
                </a:solidFill>
              </a:rPr>
              <a:t>i</a:t>
            </a:r>
            <a:r>
              <a:rPr lang="en-US" dirty="0">
                <a:solidFill>
                  <a:srgbClr val="FF0000"/>
                </a:solidFill>
              </a:rPr>
              <a:t> un motor </a:t>
            </a:r>
            <a:r>
              <a:rPr lang="ro-RO" dirty="0">
                <a:solidFill>
                  <a:srgbClr val="FF0000"/>
                </a:solidFill>
              </a:rPr>
              <a:t>ș</a:t>
            </a:r>
            <a:r>
              <a:rPr lang="en-US" dirty="0" err="1">
                <a:solidFill>
                  <a:srgbClr val="FF0000"/>
                </a:solidFill>
              </a:rPr>
              <a:t>i</a:t>
            </a:r>
            <a:r>
              <a:rPr lang="en-US" dirty="0">
                <a:solidFill>
                  <a:srgbClr val="FF0000"/>
                </a:solidFill>
              </a:rPr>
              <a:t> </a:t>
            </a:r>
            <a:r>
              <a:rPr lang="en-US" dirty="0" err="1">
                <a:solidFill>
                  <a:srgbClr val="FF0000"/>
                </a:solidFill>
              </a:rPr>
              <a:t>privi</a:t>
            </a:r>
            <a:r>
              <a:rPr lang="ro-RO" dirty="0">
                <a:solidFill>
                  <a:srgbClr val="FF0000"/>
                </a:solidFill>
              </a:rPr>
              <a:t>ț</a:t>
            </a:r>
            <a:r>
              <a:rPr lang="en-US" dirty="0" err="1">
                <a:solidFill>
                  <a:srgbClr val="FF0000"/>
                </a:solidFill>
              </a:rPr>
              <a:t>i</a:t>
            </a:r>
            <a:r>
              <a:rPr lang="en-US" dirty="0">
                <a:solidFill>
                  <a:srgbClr val="FF0000"/>
                </a:solidFill>
              </a:rPr>
              <a:t> cum </a:t>
            </a:r>
            <a:r>
              <a:rPr lang="en-US" dirty="0" err="1">
                <a:solidFill>
                  <a:srgbClr val="FF0000"/>
                </a:solidFill>
              </a:rPr>
              <a:t>valorile</a:t>
            </a:r>
            <a:r>
              <a:rPr lang="en-US" dirty="0">
                <a:solidFill>
                  <a:srgbClr val="FF0000"/>
                </a:solidFill>
              </a:rPr>
              <a:t> se </a:t>
            </a:r>
            <a:r>
              <a:rPr lang="en-US" dirty="0" err="1">
                <a:solidFill>
                  <a:srgbClr val="FF0000"/>
                </a:solidFill>
              </a:rPr>
              <a:t>schimb</a:t>
            </a:r>
            <a:r>
              <a:rPr lang="ro-RO" dirty="0">
                <a:solidFill>
                  <a:srgbClr val="FF0000"/>
                </a:solidFill>
              </a:rPr>
              <a:t>ă</a:t>
            </a:r>
            <a:endParaRPr lang="en-US" dirty="0">
              <a:solidFill>
                <a:srgbClr val="FF0000"/>
              </a:solidFill>
            </a:endParaRPr>
          </a:p>
        </p:txBody>
      </p:sp>
    </p:spTree>
    <p:extLst>
      <p:ext uri="{BB962C8B-B14F-4D97-AF65-F5344CB8AC3E}">
        <p14:creationId xmlns:p14="http://schemas.microsoft.com/office/powerpoint/2010/main" val="506095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Browser-ul </a:t>
            </a:r>
            <a:r>
              <a:rPr lang="ro-RO" dirty="0"/>
              <a:t>dispozitivului </a:t>
            </a:r>
            <a:r>
              <a:rPr lang="en-US" dirty="0" err="1"/>
              <a:t>este</a:t>
            </a:r>
            <a:r>
              <a:rPr lang="en-US" dirty="0"/>
              <a:t> </a:t>
            </a:r>
            <a:r>
              <a:rPr lang="en-US" dirty="0" err="1"/>
              <a:t>foarte</a:t>
            </a:r>
            <a:r>
              <a:rPr lang="en-US" dirty="0"/>
              <a:t> </a:t>
            </a:r>
            <a:r>
              <a:rPr lang="ro-RO" dirty="0"/>
              <a:t>util</a:t>
            </a:r>
            <a:endParaRPr lang="en-US" dirty="0"/>
          </a:p>
        </p:txBody>
      </p:sp>
      <p:sp>
        <p:nvSpPr>
          <p:cNvPr id="3" name="Content Placeholder 2"/>
          <p:cNvSpPr>
            <a:spLocks noGrp="1"/>
          </p:cNvSpPr>
          <p:nvPr>
            <p:ph idx="1"/>
          </p:nvPr>
        </p:nvSpPr>
        <p:spPr>
          <a:xfrm>
            <a:off x="457200" y="1743075"/>
            <a:ext cx="8245474" cy="4383088"/>
          </a:xfrm>
        </p:spPr>
        <p:txBody>
          <a:bodyPr/>
          <a:lstStyle/>
          <a:p>
            <a:pPr marL="0" indent="0" algn="l" rtl="0" latinLnBrk="0">
              <a:spcBef>
                <a:spcPts val="480"/>
              </a:spcBef>
              <a:spcAft>
                <a:spcPts val="600"/>
              </a:spcAft>
            </a:pPr>
            <a:r>
              <a:rPr lang="ro-RO" b="1" i="0" dirty="0">
                <a:solidFill>
                  <a:srgbClr val="000000"/>
                </a:solidFill>
                <a:effectLst/>
                <a:latin typeface="Arial" panose="020B0604020202020204" pitchFamily="34" charset="0"/>
              </a:rPr>
              <a:t>Pe măsură ce veți avansa în cursurile EV3Lessons.com, veți folosi modul Port View des.</a:t>
            </a:r>
            <a:endParaRPr lang="ro-RO" b="0" i="0" dirty="0">
              <a:solidFill>
                <a:srgbClr val="000000"/>
              </a:solidFill>
              <a:effectLst/>
              <a:latin typeface="Ubuntu"/>
            </a:endParaRPr>
          </a:p>
          <a:p>
            <a:pPr marL="0" indent="0" algn="l" rtl="0" latinLnBrk="0">
              <a:spcBef>
                <a:spcPts val="480"/>
              </a:spcBef>
              <a:spcAft>
                <a:spcPts val="600"/>
              </a:spcAft>
            </a:pPr>
            <a:r>
              <a:rPr lang="ro-RO" b="1" i="0" dirty="0">
                <a:solidFill>
                  <a:srgbClr val="000000"/>
                </a:solidFill>
                <a:effectLst/>
                <a:latin typeface="Arial" panose="020B0604020202020204" pitchFamily="34" charset="0"/>
              </a:rPr>
              <a:t>Pe măsură ce veți completă fiecare provocare, gândiți-vă la cum ar putea modul Port View să vă ajute.</a:t>
            </a:r>
            <a:endParaRPr lang="ro-RO" b="0" i="0" dirty="0">
              <a:solidFill>
                <a:srgbClr val="000000"/>
              </a:solidFill>
              <a:effectLst/>
              <a:latin typeface="Ubuntu"/>
            </a:endParaRPr>
          </a:p>
          <a:p>
            <a:pPr marL="0" indent="0" algn="l" rtl="0" latinLnBrk="0">
              <a:spcBef>
                <a:spcPts val="480"/>
              </a:spcBef>
              <a:spcAft>
                <a:spcPts val="600"/>
              </a:spcAft>
            </a:pPr>
            <a:r>
              <a:rPr lang="ro-RO" b="1" i="0" dirty="0">
                <a:solidFill>
                  <a:srgbClr val="000000"/>
                </a:solidFill>
                <a:effectLst/>
                <a:latin typeface="Arial" panose="020B0604020202020204" pitchFamily="34" charset="0"/>
              </a:rPr>
              <a:t>Următoarea pagină conține mai multe exemple la care să va gândiți.</a:t>
            </a:r>
            <a:endParaRPr lang="ro-RO" b="0" i="0" dirty="0">
              <a:solidFill>
                <a:srgbClr val="000000"/>
              </a:solidFill>
              <a:effectLst/>
              <a:latin typeface="Ubuntu"/>
            </a:endParaRPr>
          </a:p>
          <a:p>
            <a:endParaRPr lang="en-US" dirty="0"/>
          </a:p>
        </p:txBody>
      </p:sp>
      <p:sp>
        <p:nvSpPr>
          <p:cNvPr id="4" name="Footer Placeholder 3"/>
          <p:cNvSpPr>
            <a:spLocks noGrp="1"/>
          </p:cNvSpPr>
          <p:nvPr>
            <p:ph type="ftr" sz="quarter" idx="11"/>
          </p:nvPr>
        </p:nvSpPr>
        <p:spPr/>
        <p:txBody>
          <a:bodyPr/>
          <a:lstStyle/>
          <a:p>
            <a:r>
              <a:rPr lang="en-US"/>
              <a:t>© EV3Tutorials.com, 2019, (Last edit: 4/29/2019)</a:t>
            </a:r>
          </a:p>
        </p:txBody>
      </p:sp>
      <p:sp>
        <p:nvSpPr>
          <p:cNvPr id="5" name="Slide Number Placeholder 4"/>
          <p:cNvSpPr>
            <a:spLocks noGrp="1"/>
          </p:cNvSpPr>
          <p:nvPr>
            <p:ph type="sldNum" sz="quarter" idx="12"/>
          </p:nvPr>
        </p:nvSpPr>
        <p:spPr/>
        <p:txBody>
          <a:bodyPr/>
          <a:lstStyle/>
          <a:p>
            <a:fld id="{4DBC7FC8-25FB-FC45-8177-2B991DA6778C}" type="slidenum">
              <a:rPr lang="en-US" smtClean="0"/>
              <a:t>9</a:t>
            </a:fld>
            <a:endParaRPr lang="en-US" dirty="0"/>
          </a:p>
        </p:txBody>
      </p:sp>
    </p:spTree>
    <p:extLst>
      <p:ext uri="{BB962C8B-B14F-4D97-AF65-F5344CB8AC3E}">
        <p14:creationId xmlns:p14="http://schemas.microsoft.com/office/powerpoint/2010/main" val="15812753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eginner">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beginner" id="{2CEFEB64-C992-CF42-AC34-A2A7B15E4CF5}" vid="{484731AA-B6D9-C841-B3ED-40BE794FD840}"/>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beginner</Template>
  <TotalTime>1192</TotalTime>
  <Words>926</Words>
  <Application>Microsoft Office PowerPoint</Application>
  <PresentationFormat>On-screen Show (4:3)</PresentationFormat>
  <Paragraphs>84</Paragraphs>
  <Slides>11</Slides>
  <Notes>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11</vt:i4>
      </vt:variant>
    </vt:vector>
  </HeadingPairs>
  <TitlesOfParts>
    <vt:vector size="19" baseType="lpstr">
      <vt:lpstr>Arial</vt:lpstr>
      <vt:lpstr>Arial Black</vt:lpstr>
      <vt:lpstr>Calibri</vt:lpstr>
      <vt:lpstr>Calibri Light</vt:lpstr>
      <vt:lpstr>Helvetica Neue</vt:lpstr>
      <vt:lpstr>Ubuntu</vt:lpstr>
      <vt:lpstr>beginner</vt:lpstr>
      <vt:lpstr>Custom Design</vt:lpstr>
      <vt:lpstr>BEGINNER PROGRAMMING LESSON</vt:lpstr>
      <vt:lpstr>Obiectivele lecției</vt:lpstr>
      <vt:lpstr>De ce avem nevoie de datele senzorilor?</vt:lpstr>
      <vt:lpstr>Cum accesăm port view?</vt:lpstr>
      <vt:lpstr>Obținerea valorilor senzorilor</vt:lpstr>
      <vt:lpstr>Setarea modurilor Sensor</vt:lpstr>
      <vt:lpstr>Un alt exemplu: senzorul de culoare din portul 1 </vt:lpstr>
      <vt:lpstr>Obținerea valorilor motoarelor</vt:lpstr>
      <vt:lpstr>Browser-ul dispozitivului este foarte util</vt:lpstr>
      <vt:lpstr>Alte probleme care pot fi rezolvate cu port view</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BEGINNER PROGRAMMING LESSON</dc:title>
  <dc:creator>Srinivasan Seshan</dc:creator>
  <cp:lastModifiedBy>Adnim</cp:lastModifiedBy>
  <cp:revision>59</cp:revision>
  <cp:lastPrinted>2019-04-30T12:03:08Z</cp:lastPrinted>
  <dcterms:created xsi:type="dcterms:W3CDTF">2016-07-04T02:35:12Z</dcterms:created>
  <dcterms:modified xsi:type="dcterms:W3CDTF">2023-09-03T14:47:27Z</dcterms:modified>
</cp:coreProperties>
</file>