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413" r:id="rId4"/>
    <p:sldId id="415" r:id="rId5"/>
    <p:sldId id="418" r:id="rId6"/>
    <p:sldId id="429" r:id="rId7"/>
    <p:sldId id="430" r:id="rId8"/>
    <p:sldId id="265" r:id="rId9"/>
    <p:sldId id="431" r:id="rId10"/>
    <p:sldId id="432" r:id="rId11"/>
    <p:sldId id="433" r:id="rId12"/>
    <p:sldId id="434" r:id="rId13"/>
    <p:sldId id="435" r:id="rId14"/>
    <p:sldId id="436" r:id="rId15"/>
    <p:sldId id="412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5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7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62131" y="3427224"/>
            <a:ext cx="6858000" cy="914400"/>
          </a:xfrm>
        </p:spPr>
        <p:txBody>
          <a:bodyPr/>
          <a:lstStyle/>
          <a:p>
            <a:r>
              <a:rPr lang="en-US" dirty="0" err="1"/>
              <a:t>Mișcarea</a:t>
            </a:r>
            <a:r>
              <a:rPr lang="en-US" dirty="0"/>
              <a:t> </a:t>
            </a:r>
            <a:r>
              <a:rPr lang="en-US" dirty="0" err="1"/>
              <a:t>înainte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948" y="3155380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98E61E4C-3849-BE49-926D-95918CB4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55" y="1533975"/>
            <a:ext cx="1963784" cy="96793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F47446A-E133-2244-B62D-F941A9AC9DBB}"/>
              </a:ext>
            </a:extLst>
          </p:cNvPr>
          <p:cNvGrpSpPr/>
          <p:nvPr/>
        </p:nvGrpSpPr>
        <p:grpSpPr>
          <a:xfrm>
            <a:off x="457199" y="4585577"/>
            <a:ext cx="1199001" cy="1371767"/>
            <a:chOff x="6507213" y="1384746"/>
            <a:chExt cx="1199001" cy="137176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03D3BF-9305-8C4F-A141-0DEB2543A0F0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974DA50-6792-7046-AB54-040143D8453B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A64165A-3390-9B4F-994D-40C89DA8665C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957242C-10E9-E242-B4EF-66FF544D2518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42A753-9427-0C47-8C47-E4496986F3D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0C8B9F-1111-E149-A452-C8CF1361A0AC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010B6B-CC81-364D-BF9A-A92610A63650}"/>
              </a:ext>
            </a:extLst>
          </p:cNvPr>
          <p:cNvGrpSpPr/>
          <p:nvPr/>
        </p:nvGrpSpPr>
        <p:grpSpPr>
          <a:xfrm rot="5400000">
            <a:off x="934766" y="5121310"/>
            <a:ext cx="1199001" cy="1371767"/>
            <a:chOff x="6507213" y="1384746"/>
            <a:chExt cx="1199001" cy="13717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96B593-DB91-A747-AFF1-7DA34E5CD368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E1D0EE3E-8224-134F-814F-0B91F8EA1B5B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24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9BDCAF67-937F-4A4F-A310-5198529A4DBE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chemeClr val="accent6">
                  <a:satMod val="110000"/>
                  <a:alpha val="2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C5FC803C-B941-6D47-BF7B-44102F7F7B50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chemeClr val="accent6">
                  <a:satMod val="110000"/>
                  <a:alpha val="2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D8E87E-9562-C34A-8F48-1621251A7FB2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D9AA29-1AEB-D44E-B19C-AA425B30CDF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58943" cy="1236992"/>
          </a:xfrm>
        </p:spPr>
        <p:txBody>
          <a:bodyPr>
            <a:noAutofit/>
          </a:bodyPr>
          <a:lstStyle/>
          <a:p>
            <a:r>
              <a:rPr lang="en-US" sz="2800" dirty="0" err="1"/>
              <a:t>Efectuarea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întoarceri</a:t>
            </a:r>
            <a:r>
              <a:rPr lang="en-US" sz="2800" dirty="0"/>
              <a:t> </a:t>
            </a:r>
            <a:r>
              <a:rPr lang="en-US" sz="2800" dirty="0" err="1"/>
              <a:t>pivotante</a:t>
            </a:r>
            <a:r>
              <a:rPr lang="en-US" sz="2800" dirty="0"/>
              <a:t> de 90</a:t>
            </a:r>
            <a:r>
              <a:rPr lang="ro-RO" sz="2800" dirty="0"/>
              <a:t> de grade la dreapta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83498" y="1375306"/>
            <a:ext cx="36725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viraj</a:t>
            </a:r>
            <a:r>
              <a:rPr lang="en-US" dirty="0"/>
              <a:t> cu pivot, o </a:t>
            </a:r>
            <a:r>
              <a:rPr lang="en-US" dirty="0" err="1"/>
              <a:t>roată</a:t>
            </a:r>
            <a:r>
              <a:rPr lang="en-US" dirty="0"/>
              <a:t> se </a:t>
            </a:r>
            <a:r>
              <a:rPr lang="en-US" dirty="0" err="1"/>
              <a:t>rotește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deplasează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parcursă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indicată</a:t>
            </a:r>
            <a:r>
              <a:rPr lang="en-US" dirty="0"/>
              <a:t> de </a:t>
            </a:r>
            <a:r>
              <a:rPr lang="en-US" dirty="0" err="1"/>
              <a:t>săgeata</a:t>
            </a:r>
            <a:r>
              <a:rPr lang="en-US" dirty="0"/>
              <a:t> </a:t>
            </a:r>
            <a:r>
              <a:rPr lang="en-US" dirty="0" err="1"/>
              <a:t>roșie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jos.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roata</a:t>
            </a:r>
            <a:r>
              <a:rPr lang="en-US" dirty="0"/>
              <a:t> C </a:t>
            </a:r>
            <a:r>
              <a:rPr lang="en-US" dirty="0" err="1"/>
              <a:t>rămâne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, </a:t>
            </a:r>
            <a:r>
              <a:rPr lang="en-US" dirty="0" err="1"/>
              <a:t>săgeata</a:t>
            </a:r>
            <a:r>
              <a:rPr lang="en-US" dirty="0"/>
              <a:t> </a:t>
            </a:r>
            <a:r>
              <a:rPr lang="en-US" dirty="0" err="1"/>
              <a:t>roșie</a:t>
            </a:r>
            <a:r>
              <a:rPr lang="en-US" dirty="0"/>
              <a:t> </a:t>
            </a:r>
            <a:r>
              <a:rPr lang="en-US" dirty="0" err="1"/>
              <a:t>formează</a:t>
            </a:r>
            <a:r>
              <a:rPr lang="en-US" dirty="0"/>
              <a:t> un </a:t>
            </a:r>
            <a:r>
              <a:rPr lang="en-US" dirty="0" err="1"/>
              <a:t>cerc</a:t>
            </a:r>
            <a:r>
              <a:rPr lang="en-US" dirty="0"/>
              <a:t> cu </a:t>
            </a:r>
            <a:r>
              <a:rPr lang="en-US" dirty="0" err="1"/>
              <a:t>raza</a:t>
            </a:r>
            <a:r>
              <a:rPr lang="en-US" dirty="0"/>
              <a:t> de ½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roți</a:t>
            </a:r>
            <a:r>
              <a:rPr lang="en-US" dirty="0"/>
              <a:t> (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traseul</a:t>
            </a:r>
            <a:r>
              <a:rPr lang="en-US" dirty="0"/>
              <a:t> </a:t>
            </a:r>
            <a:r>
              <a:rPr lang="en-US" dirty="0" err="1"/>
              <a:t>axei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 err="1"/>
              <a:t>Circumferința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cerc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2𝜋 × ((𝑎𝑥𝑙𝑒_𝑡𝑟𝑎𝑐𝑘)</a:t>
            </a:r>
            <a:r>
              <a:rPr lang="ro-RO" dirty="0"/>
              <a:t> </a:t>
            </a:r>
            <a:r>
              <a:rPr lang="en-US" dirty="0"/>
              <a:t>⁄</a:t>
            </a:r>
            <a:r>
              <a:rPr lang="ro-RO" dirty="0"/>
              <a:t> </a:t>
            </a:r>
            <a:r>
              <a:rPr lang="en-US" dirty="0"/>
              <a:t>2). 90 de grade </a:t>
            </a:r>
            <a:r>
              <a:rPr lang="en-US" dirty="0" err="1"/>
              <a:t>reprezintă</a:t>
            </a:r>
            <a:r>
              <a:rPr lang="en-US" dirty="0"/>
              <a:t> ¼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cerc</a:t>
            </a:r>
            <a:r>
              <a:rPr lang="en-US" dirty="0"/>
              <a:t>. </a:t>
            </a:r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parcursă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endParaRPr lang="ro-RO" dirty="0"/>
          </a:p>
          <a:p>
            <a:r>
              <a:rPr lang="en-US" dirty="0"/>
              <a:t>((𝜋 × 𝑎𝑥𝑙𝑒_𝑡𝑟𝑎𝑐𝑘)</a:t>
            </a:r>
            <a:r>
              <a:rPr lang="ro-RO" dirty="0"/>
              <a:t> </a:t>
            </a:r>
            <a:r>
              <a:rPr lang="en-US" dirty="0"/>
              <a:t>⁄</a:t>
            </a:r>
            <a:r>
              <a:rPr lang="ro-RO" dirty="0"/>
              <a:t> </a:t>
            </a:r>
            <a:r>
              <a:rPr lang="en-US" dirty="0"/>
              <a:t>4).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5830" y="2063771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CD31919-B780-0D48-AD6D-E21D1DE60297}"/>
              </a:ext>
            </a:extLst>
          </p:cNvPr>
          <p:cNvSpPr/>
          <p:nvPr/>
        </p:nvSpPr>
        <p:spPr>
          <a:xfrm>
            <a:off x="2166587" y="3505849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6DA027-90E3-1A40-8620-7B627B48AC84}"/>
              </a:ext>
            </a:extLst>
          </p:cNvPr>
          <p:cNvGrpSpPr/>
          <p:nvPr/>
        </p:nvGrpSpPr>
        <p:grpSpPr>
          <a:xfrm>
            <a:off x="448342" y="3155162"/>
            <a:ext cx="1199001" cy="1371767"/>
            <a:chOff x="6507213" y="1384746"/>
            <a:chExt cx="1199001" cy="13717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6500AA-71C5-1A4D-9EFA-98EB2637CEE0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2DF16E-8DB5-7345-BCCF-352685B7B9A8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A4E802E-6B8B-254B-8587-AF5893EB67C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1460EA9-9FD3-4045-ADBA-43C6A20F69F8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CD01F5-00E6-4549-8420-B17DCC399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1A4857-D5AF-AD4B-9EDA-38F3EA49F862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EE17E1-81E7-384D-94A1-CCF92325131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133EB3-D174-8948-96D2-111276104113}"/>
              </a:ext>
            </a:extLst>
          </p:cNvPr>
          <p:cNvGrpSpPr/>
          <p:nvPr/>
        </p:nvGrpSpPr>
        <p:grpSpPr>
          <a:xfrm rot="5400000">
            <a:off x="3306458" y="3125221"/>
            <a:ext cx="1199001" cy="1371767"/>
            <a:chOff x="6507213" y="1384746"/>
            <a:chExt cx="1199001" cy="13717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32F317-23D7-5F49-AFFD-E71EFE2E3FA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9ACE20D-CDE5-EB45-B06B-498BFFC36BE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FF4238B-3F66-9343-AD2C-87F48B751ACE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AC353B-2C7A-9D4C-ACF2-5FF3CF380882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8A914A-9AEB-664D-BC73-A0FEDB53C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787D23-4F85-C84C-BA6A-1D7B073AC79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92F62C-B478-4F48-9E35-618F338BFA0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176B13-3A1D-C94F-9750-F740E2A8A976}"/>
              </a:ext>
            </a:extLst>
          </p:cNvPr>
          <p:cNvSpPr txBox="1"/>
          <p:nvPr/>
        </p:nvSpPr>
        <p:spPr>
          <a:xfrm>
            <a:off x="2254175" y="2927259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667278-CCB8-B64B-BD35-BDAE0C9F5E70}"/>
              </a:ext>
            </a:extLst>
          </p:cNvPr>
          <p:cNvSpPr/>
          <p:nvPr/>
        </p:nvSpPr>
        <p:spPr>
          <a:xfrm>
            <a:off x="408082" y="5238364"/>
            <a:ext cx="1189394" cy="1189394"/>
          </a:xfrm>
          <a:prstGeom prst="arc">
            <a:avLst>
              <a:gd name="adj1" fmla="val 16200000"/>
              <a:gd name="adj2" fmla="val 17826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65C380-1D81-3D4E-BD37-85AE869F4A08}"/>
              </a:ext>
            </a:extLst>
          </p:cNvPr>
          <p:cNvCxnSpPr>
            <a:cxnSpLocks/>
          </p:cNvCxnSpPr>
          <p:nvPr/>
        </p:nvCxnSpPr>
        <p:spPr>
          <a:xfrm flipH="1">
            <a:off x="1030757" y="3389985"/>
            <a:ext cx="1" cy="93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3D7C35-7861-4749-BEF1-986BA8F2AEE8}"/>
              </a:ext>
            </a:extLst>
          </p:cNvPr>
          <p:cNvSpPr txBox="1"/>
          <p:nvPr/>
        </p:nvSpPr>
        <p:spPr>
          <a:xfrm>
            <a:off x="458654" y="3618043"/>
            <a:ext cx="105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calea</a:t>
            </a:r>
            <a:r>
              <a:rPr lang="en-US" sz="1200" dirty="0"/>
              <a:t> de </a:t>
            </a:r>
            <a:r>
              <a:rPr lang="en-US" sz="1200" dirty="0" err="1"/>
              <a:t>rulare</a:t>
            </a:r>
            <a:r>
              <a:rPr lang="en-US" sz="1200" dirty="0"/>
              <a:t> a </a:t>
            </a:r>
            <a:r>
              <a:rPr lang="en-US" sz="1200" dirty="0" err="1"/>
              <a:t>axei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8877A-3366-474C-A67A-5B055928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EV3Tutorials.com, 2019, (Last edit: 5/25/2019)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670D37-6B4D-574D-B201-087F982F48DC}"/>
              </a:ext>
            </a:extLst>
          </p:cNvPr>
          <p:cNvSpPr txBox="1"/>
          <p:nvPr/>
        </p:nvSpPr>
        <p:spPr>
          <a:xfrm>
            <a:off x="296129" y="1932122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ro-RO" dirty="0"/>
              <a:t>din </a:t>
            </a:r>
            <a:r>
              <a:rPr lang="en-US" dirty="0"/>
              <a:t>EV3-G</a:t>
            </a:r>
            <a:endParaRPr lang="ro-RO" dirty="0"/>
          </a:p>
          <a:p>
            <a:r>
              <a:rPr lang="en-US" dirty="0"/>
              <a:t>100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483028"/>
            <a:ext cx="8016002" cy="2982479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math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Inițializați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două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cu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setări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implicite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pe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B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C.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diametrul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roții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pt-BR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Acest lucru învârte 90 de grade/secundă și nu se mișcă pentru 1 secundă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A7C598"/>
                </a:solidFill>
                <a:latin typeface="Menlo-Regular" panose="020B0609030804020204" pitchFamily="49" charset="0"/>
              </a:rPr>
              <a:t>math.pi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 * </a:t>
            </a:r>
            <a:r>
              <a:rPr lang="en-US" sz="2600" b="0" dirty="0" err="1">
                <a:solidFill>
                  <a:srgbClr val="A7C598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 / 4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Acest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a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oprește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motorul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frân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ează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pentru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precizie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502118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2448033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529655"/>
            <a:ext cx="311972" cy="18216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7628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F492D-1FC8-354A-81C8-9978070AE69A}"/>
                  </a:ext>
                </a:extLst>
              </p:cNvPr>
              <p:cNvSpPr txBox="1"/>
              <p:nvPr/>
            </p:nvSpPr>
            <p:spPr>
              <a:xfrm>
                <a:off x="546058" y="4457287"/>
                <a:ext cx="8348005" cy="2074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600" dirty="0"/>
                  <a:t>Este, în principiu, codul-cadru descris anterior. O modificare importantă este adăugarea "import math" pentru a accesa funcțiile/</a:t>
                </a:r>
                <a:r>
                  <a:rPr lang="en-US" sz="1600" dirty="0" err="1"/>
                  <a:t>constantele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matematice</a:t>
                </a:r>
                <a:endParaRPr lang="ro-RO" sz="1600" dirty="0"/>
              </a:p>
              <a:p>
                <a:pPr marL="342900" indent="-342900">
                  <a:buAutoNum type="arabicParenR"/>
                </a:pPr>
                <a:endParaRPr lang="ro-RO" sz="1600" dirty="0"/>
              </a:p>
              <a:p>
                <a:r>
                  <a:rPr lang="en-US" sz="1600" dirty="0"/>
                  <a:t>2) Rulează motorul timp de 1 secundă la 90 de grade/sec. Viteza de înaintare este setată la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𝑎𝑥𝑙𝑒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𝑡𝑟𝑎𝑐𝑘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 </a:t>
                </a:r>
                <a:r>
                  <a:rPr lang="en-US" sz="1600" dirty="0" err="1">
                    <a:sym typeface="Wingdings" pitchFamily="2" charset="2"/>
                  </a:rPr>
                  <a:t>acest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lucru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ar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trebui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să</a:t>
                </a:r>
                <a:r>
                  <a:rPr lang="en-US" sz="1600" dirty="0">
                    <a:sym typeface="Wingdings" pitchFamily="2" charset="2"/>
                  </a:rPr>
                  <a:t> se </a:t>
                </a:r>
                <a:r>
                  <a:rPr lang="en-US" sz="1600" dirty="0" err="1">
                    <a:sym typeface="Wingdings" pitchFamily="2" charset="2"/>
                  </a:rPr>
                  <a:t>întoarcă</a:t>
                </a:r>
                <a:r>
                  <a:rPr lang="en-US" sz="1600" dirty="0">
                    <a:sym typeface="Wingdings" pitchFamily="2" charset="2"/>
                  </a:rPr>
                  <a:t> la 90 de grade </a:t>
                </a:r>
                <a:r>
                  <a:rPr lang="en-US" sz="1600" dirty="0" err="1">
                    <a:sym typeface="Wingdings" pitchFamily="2" charset="2"/>
                  </a:rPr>
                  <a:t>și</a:t>
                </a:r>
                <a:r>
                  <a:rPr lang="en-US" sz="1600" dirty="0">
                    <a:sym typeface="Wingdings" pitchFamily="2" charset="2"/>
                  </a:rPr>
                  <a:t> o </a:t>
                </a:r>
                <a:r>
                  <a:rPr lang="en-US" sz="1600" dirty="0" err="1">
                    <a:sym typeface="Wingdings" pitchFamily="2" charset="2"/>
                  </a:rPr>
                  <a:t>roată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ar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trebui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să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rămână</a:t>
                </a:r>
                <a:r>
                  <a:rPr lang="en-US" sz="1600" dirty="0">
                    <a:sym typeface="Wingdings" pitchFamily="2" charset="2"/>
                  </a:rPr>
                  <a:t> pe loc, </a:t>
                </a:r>
                <a:r>
                  <a:rPr lang="en-US" sz="1600" dirty="0" err="1">
                    <a:sym typeface="Wingdings" pitchFamily="2" charset="2"/>
                  </a:rPr>
                  <a:t>adică</a:t>
                </a:r>
                <a:r>
                  <a:rPr lang="en-US" sz="1600" dirty="0">
                    <a:sym typeface="Wingdings" pitchFamily="2" charset="2"/>
                  </a:rPr>
                  <a:t> o </a:t>
                </a:r>
                <a:r>
                  <a:rPr lang="en-US" sz="1600" dirty="0" err="1">
                    <a:sym typeface="Wingdings" pitchFamily="2" charset="2"/>
                  </a:rPr>
                  <a:t>întoarcere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pivotantă</a:t>
                </a:r>
                <a:endParaRPr lang="ro-RO" sz="1600" dirty="0">
                  <a:sym typeface="Wingdings" pitchFamily="2" charset="2"/>
                </a:endParaRPr>
              </a:p>
              <a:p>
                <a:endParaRPr lang="ro-RO" sz="1600" dirty="0">
                  <a:sym typeface="Wingdings" pitchFamily="2" charset="2"/>
                </a:endParaRPr>
              </a:p>
              <a:p>
                <a:r>
                  <a:rPr lang="en-US" sz="1600" dirty="0">
                    <a:sym typeface="Wingdings" pitchFamily="2" charset="2"/>
                  </a:rPr>
                  <a:t>3) </a:t>
                </a:r>
                <a:r>
                  <a:rPr lang="en-US" sz="1600" dirty="0" err="1">
                    <a:sym typeface="Wingdings" pitchFamily="2" charset="2"/>
                  </a:rPr>
                  <a:t>Oprește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robotul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și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frânează</a:t>
                </a:r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F492D-1FC8-354A-81C8-9978070AE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8" y="4457287"/>
                <a:ext cx="8348005" cy="2074286"/>
              </a:xfrm>
              <a:prstGeom prst="rect">
                <a:avLst/>
              </a:prstGeom>
              <a:blipFill>
                <a:blip r:embed="rId2"/>
                <a:stretch>
                  <a:fillRect l="-438" t="-88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5AB8D-7D6D-1440-8753-4DF1514B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8887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22020"/>
            <a:ext cx="8245475" cy="1371600"/>
          </a:xfrm>
        </p:spPr>
        <p:txBody>
          <a:bodyPr/>
          <a:lstStyle/>
          <a:p>
            <a:r>
              <a:rPr lang="en-US" dirty="0"/>
              <a:t>Ce se </a:t>
            </a:r>
            <a:r>
              <a:rPr lang="en-US" dirty="0" err="1"/>
              <a:t>întâmplă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ro-RO" dirty="0"/>
              <a:t>întoarceri pivotante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058" y="2515258"/>
                <a:ext cx="8501743" cy="403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Metoda </a:t>
                </a:r>
                <a:r>
                  <a:rPr lang="en-US" dirty="0" err="1"/>
                  <a:t>drive_time</a:t>
                </a:r>
                <a:r>
                  <a:rPr lang="en-US" dirty="0"/>
                  <a:t> </a:t>
                </a:r>
                <a:r>
                  <a:rPr lang="en-US" dirty="0" err="1"/>
                  <a:t>vă</a:t>
                </a:r>
                <a:r>
                  <a:rPr lang="en-US" dirty="0"/>
                  <a:t> </a:t>
                </a:r>
                <a:r>
                  <a:rPr lang="en-US" dirty="0" err="1"/>
                  <a:t>permite</a:t>
                </a:r>
                <a:r>
                  <a:rPr lang="en-US" dirty="0"/>
                  <a:t> </a:t>
                </a:r>
                <a:r>
                  <a:rPr lang="en-US" dirty="0" err="1"/>
                  <a:t>să</a:t>
                </a:r>
                <a:r>
                  <a:rPr lang="en-US" dirty="0"/>
                  <a:t> </a:t>
                </a:r>
                <a:r>
                  <a:rPr lang="en-US" dirty="0" err="1"/>
                  <a:t>specificați</a:t>
                </a:r>
                <a:r>
                  <a:rPr lang="en-US" dirty="0"/>
                  <a:t> </a:t>
                </a:r>
                <a:r>
                  <a:rPr lang="en-US" dirty="0" err="1"/>
                  <a:t>viteza</a:t>
                </a:r>
                <a:r>
                  <a:rPr lang="en-US" dirty="0"/>
                  <a:t> (</a:t>
                </a:r>
                <a:r>
                  <a:rPr lang="en-US" dirty="0" err="1"/>
                  <a:t>în</a:t>
                </a:r>
                <a:r>
                  <a:rPr lang="en-US" dirty="0"/>
                  <a:t> mm/sec), </a:t>
                </a:r>
                <a:r>
                  <a:rPr lang="en-US" dirty="0" err="1"/>
                  <a:t>direcția</a:t>
                </a:r>
                <a:r>
                  <a:rPr lang="en-US" dirty="0"/>
                  <a:t> (</a:t>
                </a:r>
                <a:r>
                  <a:rPr lang="en-US" dirty="0" err="1"/>
                  <a:t>în</a:t>
                </a:r>
                <a:r>
                  <a:rPr lang="en-US" dirty="0"/>
                  <a:t> grade/sec) </a:t>
                </a:r>
                <a:r>
                  <a:rPr lang="en-US" dirty="0" err="1"/>
                  <a:t>și</a:t>
                </a:r>
                <a:r>
                  <a:rPr lang="en-US" dirty="0"/>
                  <a:t> </a:t>
                </a:r>
                <a:r>
                  <a:rPr lang="en-US" dirty="0" err="1"/>
                  <a:t>durata</a:t>
                </a:r>
                <a:r>
                  <a:rPr lang="en-US" dirty="0"/>
                  <a:t> (</a:t>
                </a:r>
                <a:r>
                  <a:rPr lang="en-US" dirty="0" err="1"/>
                  <a:t>în</a:t>
                </a:r>
                <a:r>
                  <a:rPr lang="en-US" dirty="0"/>
                  <a:t> msec).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virajelor</a:t>
                </a:r>
                <a:r>
                  <a:rPr lang="en-US" dirty="0"/>
                  <a:t> cu pivot, </a:t>
                </a:r>
                <a:r>
                  <a:rPr lang="en-US" dirty="0" err="1"/>
                  <a:t>aceste</a:t>
                </a:r>
                <a:r>
                  <a:rPr lang="en-US" dirty="0"/>
                  <a:t> </a:t>
                </a:r>
                <a:r>
                  <a:rPr lang="en-US" dirty="0" err="1"/>
                  <a:t>intrări</a:t>
                </a:r>
                <a:r>
                  <a:rPr lang="en-US" dirty="0"/>
                  <a:t> sunt legate </a:t>
                </a:r>
                <a:r>
                  <a:rPr lang="en-US" dirty="0" err="1"/>
                  <a:t>între</a:t>
                </a:r>
                <a:r>
                  <a:rPr lang="en-US" dirty="0"/>
                  <a:t> </a:t>
                </a:r>
                <a:r>
                  <a:rPr lang="en-US" dirty="0" err="1"/>
                  <a:t>ele</a:t>
                </a:r>
                <a:r>
                  <a:rPr lang="en-US" dirty="0"/>
                  <a:t>. </a:t>
                </a:r>
                <a:endParaRPr lang="ro-RO" dirty="0"/>
              </a:p>
              <a:p>
                <a:endParaRPr lang="en-US" sz="700" dirty="0"/>
              </a:p>
              <a:p>
                <a:r>
                  <a:rPr lang="en-US" dirty="0"/>
                  <a:t>Să presupunem că alegeți</a:t>
                </a:r>
                <a14:m>
                  <m:oMath xmlns:m="http://schemas.openxmlformats.org/officeDocument/2006/math"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𝑚𝑠𝑒𝑐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Aceasta</a:t>
                </a:r>
                <a:r>
                  <a:rPr lang="en-US" dirty="0"/>
                  <a:t> </a:t>
                </a:r>
                <a:r>
                  <a:rPr lang="en-US" dirty="0" err="1"/>
                  <a:t>determină</a:t>
                </a:r>
                <a:r>
                  <a:rPr lang="en-US" dirty="0"/>
                  <a:t> </a:t>
                </a:r>
                <a:r>
                  <a:rPr lang="en-US" dirty="0" err="1"/>
                  <a:t>cât</a:t>
                </a:r>
                <a:r>
                  <a:rPr lang="en-US" dirty="0"/>
                  <a:t> de </a:t>
                </a:r>
                <a:r>
                  <a:rPr lang="en-US" dirty="0" err="1"/>
                  <a:t>repede</a:t>
                </a:r>
                <a:r>
                  <a:rPr lang="en-US" dirty="0"/>
                  <a:t> se </a:t>
                </a:r>
                <a:r>
                  <a:rPr lang="en-US" dirty="0" err="1"/>
                  <a:t>va</a:t>
                </a:r>
                <a:r>
                  <a:rPr lang="en-US" dirty="0"/>
                  <a:t> </a:t>
                </a:r>
                <a:r>
                  <a:rPr lang="en-US" dirty="0" err="1"/>
                  <a:t>întoarce</a:t>
                </a:r>
                <a:r>
                  <a:rPr lang="en-US" dirty="0"/>
                  <a:t> </a:t>
                </a:r>
                <a:r>
                  <a:rPr lang="en-US" dirty="0" err="1"/>
                  <a:t>robotul</a:t>
                </a:r>
                <a:r>
                  <a:rPr lang="en-US" dirty="0"/>
                  <a:t>. </a:t>
                </a:r>
                <a:endParaRPr lang="ro-RO" dirty="0"/>
              </a:p>
              <a:p>
                <a:endParaRPr lang="ro-RO" dirty="0"/>
              </a:p>
              <a:p>
                <a:r>
                  <a:rPr lang="en-US" dirty="0" err="1"/>
                  <a:t>Dacă</a:t>
                </a:r>
                <a:r>
                  <a:rPr lang="en-US" dirty="0"/>
                  <a:t> </a:t>
                </a:r>
                <a:r>
                  <a:rPr lang="en-US" dirty="0" err="1"/>
                  <a:t>doriți</a:t>
                </a:r>
                <a:r>
                  <a:rPr lang="en-US" dirty="0"/>
                  <a:t> </a:t>
                </a:r>
                <a:r>
                  <a:rPr lang="en-US" dirty="0" err="1"/>
                  <a:t>să</a:t>
                </a:r>
                <a:r>
                  <a:rPr lang="en-US" dirty="0"/>
                  <a:t> </a:t>
                </a:r>
                <a:r>
                  <a:rPr lang="en-US" dirty="0" err="1"/>
                  <a:t>vă</a:t>
                </a:r>
                <a:r>
                  <a:rPr lang="en-US" dirty="0"/>
                  <a:t> </a:t>
                </a:r>
                <a:r>
                  <a:rPr lang="en-US" dirty="0" err="1"/>
                  <a:t>întoarceți</a:t>
                </a:r>
                <a:r>
                  <a:rPr lang="ro-RO" dirty="0"/>
                  <a:t> cu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grade</m:t>
                    </m:r>
                  </m:oMath>
                </a14:m>
                <a:r>
                  <a:rPr lang="en-US" dirty="0"/>
                  <a:t>.</a:t>
                </a:r>
                <a:r>
                  <a:rPr lang="ro-RO" dirty="0"/>
                  <a:t>Atunci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𝑠𝑡𝑒𝑒𝑟𝑖𝑛𝑔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𝑚𝑠𝑒𝑐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sz="400" dirty="0"/>
              </a:p>
              <a:p>
                <a:r>
                  <a:rPr lang="en-US" dirty="0"/>
                  <a:t>În plus, în acest timp, robotul trebuie să se deplaseze</a:t>
                </a:r>
                <a14:m>
                  <m:oMath xmlns:m="http://schemas.openxmlformats.org/officeDocument/2006/math"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𝑡𝑟𝑎𝑐𝑘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𝑎𝑛𝑔𝑙𝑒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adică lungimea săgeții roșii din figură. Deoarece acest lucru se face prin 𝑑𝑢𝑟𝑎𝑡𝑖𝑜𝑛, trebuie să setați viteza</a:t>
                </a:r>
                <a14:m>
                  <m:oMath xmlns:m="http://schemas.openxmlformats.org/officeDocument/2006/math"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𝑎𝑥𝑙𝑒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𝑡𝑟𝑎𝑐𝑘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𝑎𝑛𝑔𝑙𝑒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𝑚𝑠𝑒𝑐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dirty="0"/>
              </a:p>
              <a:p>
                <a:endParaRPr lang="en-US" dirty="0"/>
              </a:p>
              <a:p>
                <a:r>
                  <a:rPr lang="en-US" dirty="0" err="1"/>
                  <a:t>Codul</a:t>
                </a:r>
                <a:r>
                  <a:rPr lang="en-US" dirty="0"/>
                  <a:t> de </a:t>
                </a:r>
                <a:r>
                  <a:rPr lang="en-US" dirty="0" err="1"/>
                  <a:t>mai</a:t>
                </a:r>
                <a:r>
                  <a:rPr lang="en-US" dirty="0"/>
                  <a:t> sus </a:t>
                </a:r>
                <a:r>
                  <a:rPr lang="en-US" dirty="0" err="1"/>
                  <a:t>arată</a:t>
                </a:r>
                <a:r>
                  <a:rPr lang="en-US" dirty="0"/>
                  <a:t> cum se </a:t>
                </a:r>
                <a:r>
                  <a:rPr lang="en-US" dirty="0" err="1"/>
                  <a:t>implementează</a:t>
                </a:r>
                <a:r>
                  <a:rPr lang="en-US" dirty="0"/>
                  <a:t> un pivot turn </a:t>
                </a:r>
                <a:r>
                  <a:rPr lang="en-US" dirty="0" err="1"/>
                  <a:t>în</a:t>
                </a:r>
                <a:r>
                  <a:rPr lang="en-US" dirty="0"/>
                  <a:t> python.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" y="2515258"/>
                <a:ext cx="8501743" cy="4038478"/>
              </a:xfrm>
              <a:prstGeom prst="rect">
                <a:avLst/>
              </a:prstGeom>
              <a:blipFill>
                <a:blip r:embed="rId2"/>
                <a:stretch>
                  <a:fillRect l="-573" t="-906" r="-1290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708E5-CA62-664D-849A-6E5E211A55BC}"/>
              </a:ext>
            </a:extLst>
          </p:cNvPr>
          <p:cNvGrpSpPr/>
          <p:nvPr/>
        </p:nvGrpSpPr>
        <p:grpSpPr>
          <a:xfrm>
            <a:off x="7070139" y="732785"/>
            <a:ext cx="1616662" cy="1643528"/>
            <a:chOff x="723767" y="1423413"/>
            <a:chExt cx="1812068" cy="18421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47446A-E133-2244-B62D-F941A9AC9DBB}"/>
                </a:ext>
              </a:extLst>
            </p:cNvPr>
            <p:cNvGrpSpPr/>
            <p:nvPr/>
          </p:nvGrpSpPr>
          <p:grpSpPr>
            <a:xfrm>
              <a:off x="772884" y="1423413"/>
              <a:ext cx="1199001" cy="1371767"/>
              <a:chOff x="6507213" y="1384746"/>
              <a:chExt cx="1199001" cy="13717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303D3BF-9305-8C4F-A141-0DEB2543A0F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D974DA50-6792-7046-AB54-040143D8453B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0A64165A-3390-9B4F-994D-40C89DA8665C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4957242C-10E9-E242-B4EF-66FF544D2518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42A753-9427-0C47-8C47-E4496986F3DC}"/>
                  </a:ext>
                </a:extLst>
              </p:cNvPr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0C8B9F-1111-E149-A452-C8CF1361A0AC}"/>
                  </a:ext>
                </a:extLst>
              </p:cNvPr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010B6B-CC81-364D-BF9A-A92610A63650}"/>
                </a:ext>
              </a:extLst>
            </p:cNvPr>
            <p:cNvGrpSpPr/>
            <p:nvPr/>
          </p:nvGrpSpPr>
          <p:grpSpPr>
            <a:xfrm rot="5400000">
              <a:off x="1250451" y="1959146"/>
              <a:ext cx="1199001" cy="1371767"/>
              <a:chOff x="6507213" y="1384746"/>
              <a:chExt cx="1199001" cy="137176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96B593-DB91-A747-AFF1-7DA34E5CD36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E1D0EE3E-8224-134F-814F-0B91F8EA1B5B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24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BDCAF67-937F-4A4F-A310-5198529A4DBE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chemeClr val="accent6">
                    <a:satMod val="110000"/>
                    <a:alpha val="2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C5FC803C-B941-6D47-BF7B-44102F7F7B50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chemeClr val="accent6">
                    <a:satMod val="110000"/>
                    <a:alpha val="2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D8E87E-9562-C34A-8F48-1621251A7FB2}"/>
                  </a:ext>
                </a:extLst>
              </p:cNvPr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D9AA29-1AEB-D44E-B19C-AA425B30CDFA}"/>
                  </a:ext>
                </a:extLst>
              </p:cNvPr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667278-CCB8-B64B-BD35-BDAE0C9F5E70}"/>
                </a:ext>
              </a:extLst>
            </p:cNvPr>
            <p:cNvSpPr/>
            <p:nvPr/>
          </p:nvSpPr>
          <p:spPr>
            <a:xfrm>
              <a:off x="723767" y="2076200"/>
              <a:ext cx="1189394" cy="1189394"/>
            </a:xfrm>
            <a:prstGeom prst="arc">
              <a:avLst>
                <a:gd name="adj1" fmla="val 16200000"/>
                <a:gd name="adj2" fmla="val 17826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1639F-118E-9A4B-B6CD-06BF19FBF4FB}"/>
              </a:ext>
            </a:extLst>
          </p:cNvPr>
          <p:cNvSpPr txBox="1"/>
          <p:nvPr/>
        </p:nvSpPr>
        <p:spPr>
          <a:xfrm>
            <a:off x="287206" y="1360650"/>
            <a:ext cx="666205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angle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</a:p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time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</a:p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steering = angle * (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/time)</a:t>
            </a:r>
          </a:p>
          <a:p>
            <a:pPr marL="171450" indent="-171450"/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dist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* 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math.pi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* (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/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) * (angle /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360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) * (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/time)</a:t>
            </a:r>
          </a:p>
          <a:p>
            <a:pPr marL="171450" indent="-171450"/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dist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, steering, time) 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BB492-FB95-6446-AB35-BAB49F1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58931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052"/>
            <a:ext cx="9084640" cy="1107981"/>
          </a:xfrm>
        </p:spPr>
        <p:txBody>
          <a:bodyPr>
            <a:normAutofit/>
          </a:bodyPr>
          <a:lstStyle/>
          <a:p>
            <a:r>
              <a:rPr lang="ro-RO" sz="3100" dirty="0"/>
              <a:t>Mai multe </a:t>
            </a:r>
            <a:r>
              <a:rPr lang="en-US" sz="3100" dirty="0"/>
              <a:t>PROVOCĂRI DE ÎNTOARCERE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Jucătorul</a:t>
            </a:r>
            <a:r>
              <a:rPr lang="en-US" b="0" dirty="0"/>
              <a:t> </a:t>
            </a:r>
            <a:r>
              <a:rPr lang="en-US" b="0" dirty="0" err="1"/>
              <a:t>tău</a:t>
            </a:r>
            <a:r>
              <a:rPr lang="en-US" b="0" dirty="0"/>
              <a:t> de baseball robot </a:t>
            </a:r>
            <a:r>
              <a:rPr lang="en-US" b="0" dirty="0" err="1"/>
              <a:t>trebuie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alerge</a:t>
            </a:r>
            <a:r>
              <a:rPr lang="en-US" b="0" dirty="0"/>
              <a:t> </a:t>
            </a:r>
            <a:r>
              <a:rPr lang="en-US" b="0" dirty="0" err="1"/>
              <a:t>până</a:t>
            </a:r>
            <a:r>
              <a:rPr lang="en-US" b="0" dirty="0"/>
              <a:t> la a </a:t>
            </a:r>
            <a:r>
              <a:rPr lang="en-US" b="0" dirty="0" err="1"/>
              <a:t>doua</a:t>
            </a:r>
            <a:r>
              <a:rPr lang="en-US" b="0" dirty="0"/>
              <a:t> </a:t>
            </a:r>
            <a:r>
              <a:rPr lang="en-US" b="0" dirty="0" err="1"/>
              <a:t>bază</a:t>
            </a:r>
            <a:r>
              <a:rPr lang="en-US" b="0" dirty="0"/>
              <a:t>, </a:t>
            </a:r>
            <a:r>
              <a:rPr lang="en-US" b="0" dirty="0" err="1"/>
              <a:t>să</a:t>
            </a:r>
            <a:r>
              <a:rPr lang="en-US" b="0" dirty="0"/>
              <a:t> se </a:t>
            </a:r>
            <a:r>
              <a:rPr lang="en-US" b="0" dirty="0" err="1"/>
              <a:t>întoarcă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revină</a:t>
            </a:r>
            <a:r>
              <a:rPr lang="en-US" b="0" dirty="0"/>
              <a:t> la prima </a:t>
            </a:r>
            <a:r>
              <a:rPr lang="en-US" b="0" dirty="0" err="1"/>
              <a:t>bază</a:t>
            </a:r>
            <a:r>
              <a:rPr lang="en-US" b="0" dirty="0"/>
              <a:t>.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Mergi</a:t>
            </a:r>
            <a:r>
              <a:rPr lang="en-US" b="0" dirty="0"/>
              <a:t> </a:t>
            </a:r>
            <a:r>
              <a:rPr lang="en-US" b="0" dirty="0" err="1"/>
              <a:t>drept</a:t>
            </a:r>
            <a:r>
              <a:rPr lang="en-US" b="0" dirty="0"/>
              <a:t>. </a:t>
            </a:r>
            <a:r>
              <a:rPr lang="en-US" b="0" dirty="0" err="1"/>
              <a:t>Întoarce-te</a:t>
            </a:r>
            <a:r>
              <a:rPr lang="en-US" b="0" dirty="0"/>
              <a:t> la 180 de grade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întoarce-te</a:t>
            </a:r>
            <a:r>
              <a:rPr lang="en-US" b="0" dirty="0"/>
              <a:t>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același</a:t>
            </a:r>
            <a:r>
              <a:rPr lang="en-US" b="0" dirty="0"/>
              <a:t> loc.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61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000" u="sng" dirty="0">
                <a:solidFill>
                  <a:srgbClr val="00B050"/>
                </a:solidFill>
              </a:rPr>
              <a:t>Provo</a:t>
            </a:r>
            <a:r>
              <a:rPr lang="ro-RO" u="sng" dirty="0">
                <a:solidFill>
                  <a:srgbClr val="00B050"/>
                </a:solidFill>
              </a:rPr>
              <a:t>carea A</a:t>
            </a:r>
            <a:endParaRPr lang="en-US" sz="2000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Robotul</a:t>
            </a:r>
            <a:r>
              <a:rPr lang="en-US" sz="2000" b="0" dirty="0"/>
              <a:t> </a:t>
            </a:r>
            <a:r>
              <a:rPr lang="en-US" sz="2000" b="0" dirty="0" err="1"/>
              <a:t>tău</a:t>
            </a:r>
            <a:r>
              <a:rPr lang="en-US" sz="2000" b="0" dirty="0"/>
              <a:t> </a:t>
            </a:r>
            <a:r>
              <a:rPr lang="en-US" sz="2000" b="0" dirty="0" err="1"/>
              <a:t>este</a:t>
            </a:r>
            <a:r>
              <a:rPr lang="en-US" sz="2000" b="0" dirty="0"/>
              <a:t> un </a:t>
            </a:r>
            <a:r>
              <a:rPr lang="en-US" sz="2000" b="0" dirty="0" err="1"/>
              <a:t>jucător</a:t>
            </a:r>
            <a:r>
              <a:rPr lang="en-US" sz="2000" b="0" dirty="0"/>
              <a:t> de baseball care </a:t>
            </a:r>
            <a:r>
              <a:rPr lang="en-US" sz="2000" b="0" dirty="0" err="1"/>
              <a:t>trebuie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parcurgă</a:t>
            </a:r>
            <a:r>
              <a:rPr lang="en-US" sz="2000" b="0" dirty="0"/>
              <a:t> </a:t>
            </a:r>
            <a:r>
              <a:rPr lang="en-US" sz="2000" b="0" dirty="0" err="1"/>
              <a:t>toate</a:t>
            </a:r>
            <a:r>
              <a:rPr lang="en-US" sz="2000" b="0" dirty="0"/>
              <a:t> </a:t>
            </a:r>
            <a:r>
              <a:rPr lang="en-US" sz="2000" b="0" dirty="0" err="1"/>
              <a:t>bazele</a:t>
            </a:r>
            <a:r>
              <a:rPr lang="en-US" sz="2000" b="0" dirty="0"/>
              <a:t> </a:t>
            </a:r>
            <a:r>
              <a:rPr lang="en-US" sz="2000" b="0" dirty="0" err="1"/>
              <a:t>și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se </a:t>
            </a:r>
            <a:r>
              <a:rPr lang="en-US" sz="2000" b="0" dirty="0" err="1"/>
              <a:t>întoarcă</a:t>
            </a:r>
            <a:r>
              <a:rPr lang="en-US" sz="2000" b="0" dirty="0"/>
              <a:t> la </a:t>
            </a:r>
            <a:r>
              <a:rPr lang="en-US" sz="2000" b="0" dirty="0" err="1"/>
              <a:t>baza</a:t>
            </a:r>
            <a:r>
              <a:rPr lang="en-US" sz="2000" b="0" dirty="0"/>
              <a:t> de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Poți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îți</a:t>
            </a:r>
            <a:r>
              <a:rPr lang="en-US" sz="2000" b="0" dirty="0"/>
              <a:t> </a:t>
            </a:r>
            <a:r>
              <a:rPr lang="en-US" sz="2000" b="0" dirty="0" err="1"/>
              <a:t>programezi</a:t>
            </a:r>
            <a:r>
              <a:rPr lang="en-US" sz="2000" b="0" dirty="0"/>
              <a:t> </a:t>
            </a:r>
            <a:r>
              <a:rPr lang="en-US" sz="2000" b="0" dirty="0" err="1"/>
              <a:t>robotul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se </a:t>
            </a:r>
            <a:r>
              <a:rPr lang="en-US" sz="2000" b="0" dirty="0" err="1"/>
              <a:t>deplaseze</a:t>
            </a:r>
            <a:r>
              <a:rPr lang="en-US" sz="2000" b="0" dirty="0"/>
              <a:t> </a:t>
            </a:r>
            <a:r>
              <a:rPr lang="en-US" sz="2000" b="0" dirty="0" err="1"/>
              <a:t>înainte</a:t>
            </a:r>
            <a:r>
              <a:rPr lang="en-US" sz="2000" b="0" dirty="0"/>
              <a:t> </a:t>
            </a:r>
            <a:r>
              <a:rPr lang="en-US" sz="2000" b="0" dirty="0" err="1"/>
              <a:t>și</a:t>
            </a:r>
            <a:r>
              <a:rPr lang="en-US" sz="2000" b="0" dirty="0"/>
              <a:t> </a:t>
            </a:r>
            <a:r>
              <a:rPr lang="en-US" sz="2000" b="0" dirty="0" err="1"/>
              <a:t>apoi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vireze</a:t>
            </a:r>
            <a:r>
              <a:rPr lang="en-US" sz="2000" b="0" dirty="0"/>
              <a:t> la </a:t>
            </a:r>
            <a:r>
              <a:rPr lang="en-US" sz="2000" b="0" dirty="0" err="1"/>
              <a:t>stânga</a:t>
            </a:r>
            <a:r>
              <a:rPr lang="en-US" sz="2000" b="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Folosiți</a:t>
            </a:r>
            <a:r>
              <a:rPr lang="en-US" sz="2000" b="0" dirty="0"/>
              <a:t> o cutie </a:t>
            </a:r>
            <a:r>
              <a:rPr lang="en-US" sz="2000" b="0" dirty="0" err="1"/>
              <a:t>pătrată</a:t>
            </a:r>
            <a:r>
              <a:rPr lang="en-US" sz="2000" b="0" dirty="0"/>
              <a:t> </a:t>
            </a:r>
            <a:r>
              <a:rPr lang="en-US" sz="2000" b="0" dirty="0" err="1"/>
              <a:t>sau</a:t>
            </a:r>
            <a:r>
              <a:rPr lang="en-US" sz="2000" b="0" dirty="0"/>
              <a:t> o </a:t>
            </a:r>
            <a:r>
              <a:rPr lang="en-US" sz="2000" b="0" dirty="0" err="1"/>
              <a:t>bandă</a:t>
            </a:r>
            <a:r>
              <a:rPr lang="en-US" sz="2000" b="0" dirty="0"/>
              <a:t> </a:t>
            </a:r>
            <a:r>
              <a:rPr lang="en-US" sz="2000" b="0" dirty="0" err="1"/>
              <a:t>adezivă</a:t>
            </a:r>
            <a:endParaRPr lang="en-US" sz="2000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864177"/>
            <a:chOff x="5584553" y="3823941"/>
            <a:chExt cx="1608587" cy="2864177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de început și final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100" dirty="0">
                  <a:solidFill>
                    <a:schemeClr val="tx1"/>
                  </a:solidFill>
                </a:rPr>
                <a:t>Prima bază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A doua bază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98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5914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încercat</a:t>
            </a:r>
            <a:r>
              <a:rPr lang="en-US" dirty="0"/>
              <a:t> </a:t>
            </a:r>
            <a:r>
              <a:rPr lang="en-US" dirty="0" err="1"/>
              <a:t>virajele</a:t>
            </a:r>
            <a:r>
              <a:rPr lang="en-US" dirty="0"/>
              <a:t> de PIVOT </a:t>
            </a:r>
            <a:r>
              <a:rPr lang="en-US" dirty="0" err="1"/>
              <a:t>și</a:t>
            </a:r>
            <a:r>
              <a:rPr lang="en-US" dirty="0"/>
              <a:t> ROTIRE?  Ce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descoperit</a:t>
            </a:r>
            <a:r>
              <a:rPr lang="en-US" dirty="0"/>
              <a:t>?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Virajele pivotante au fost bune pentru Provocarea 1, dar pentru      Provocarea 2, dacă am folosi viraje pivotante, am fi mai departe de           bază.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?</a:t>
            </a:r>
            <a:endParaRPr lang="ro-RO" dirty="0"/>
          </a:p>
          <a:p>
            <a:r>
              <a:rPr lang="en-US" b="0" dirty="0" err="1">
                <a:solidFill>
                  <a:srgbClr val="FF0000"/>
                </a:solidFill>
              </a:rPr>
              <a:t>Întoarcerile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de tip SPIN </a:t>
            </a:r>
            <a:r>
              <a:rPr lang="en-US" b="0" dirty="0">
                <a:solidFill>
                  <a:srgbClr val="FF0000"/>
                </a:solidFill>
              </a:rPr>
              <a:t>sunt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bune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pentru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viraje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strânse</a:t>
            </a:r>
            <a:r>
              <a:rPr lang="en-US" b="0" dirty="0">
                <a:solidFill>
                  <a:srgbClr val="FF0000"/>
                </a:solidFill>
              </a:rPr>
              <a:t> (</a:t>
            </a:r>
            <a:r>
              <a:rPr lang="en-US" b="0" dirty="0" err="1">
                <a:solidFill>
                  <a:srgbClr val="FF0000"/>
                </a:solidFill>
              </a:rPr>
              <a:t>locuri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unde</a:t>
            </a:r>
            <a:r>
              <a:rPr lang="en-US" b="0" dirty="0">
                <a:solidFill>
                  <a:srgbClr val="FF0000"/>
                </a:solidFill>
              </a:rPr>
              <a:t> nu </a:t>
            </a:r>
            <a:r>
              <a:rPr lang="en-US" b="0" dirty="0" err="1">
                <a:solidFill>
                  <a:srgbClr val="FF0000"/>
                </a:solidFill>
              </a:rPr>
              <a:t>există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suficient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spațiu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rămâneți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aproape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poziția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inițială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ro-RO" b="0" dirty="0">
              <a:solidFill>
                <a:srgbClr val="FF0000"/>
              </a:solidFill>
            </a:endParaRPr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ro-RO" dirty="0"/>
              <a:t> pseudocodul</a:t>
            </a:r>
            <a:r>
              <a:rPr lang="en-US" dirty="0"/>
              <a:t>? 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credeți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programatorii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consideră</a:t>
            </a:r>
            <a:r>
              <a:rPr lang="en-US" dirty="0"/>
              <a:t> util? (</a:t>
            </a:r>
            <a:r>
              <a:rPr lang="en-US" dirty="0" err="1"/>
              <a:t>pseudocodul</a:t>
            </a:r>
            <a:r>
              <a:rPr lang="en-US" dirty="0"/>
              <a:t> </a:t>
            </a:r>
            <a:r>
              <a:rPr lang="en-US" dirty="0" err="1"/>
              <a:t>provine</a:t>
            </a:r>
            <a:r>
              <a:rPr lang="en-US" dirty="0"/>
              <a:t> din </a:t>
            </a:r>
            <a:r>
              <a:rPr lang="en-US" dirty="0" err="1"/>
              <a:t>fișa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)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 </a:t>
            </a:r>
            <a:r>
              <a:rPr lang="en-US" b="0" dirty="0" err="1">
                <a:solidFill>
                  <a:srgbClr val="FF0000"/>
                </a:solidFill>
              </a:rPr>
              <a:t>Pseudocodul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programatorilor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scrie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codul</a:t>
            </a:r>
            <a:r>
              <a:rPr lang="en-US" b="0" dirty="0">
                <a:solidFill>
                  <a:srgbClr val="FF0000"/>
                </a:solidFill>
              </a:rPr>
              <a:t> lor </a:t>
            </a:r>
            <a:r>
              <a:rPr lang="en-US" b="0" dirty="0" err="1">
                <a:solidFill>
                  <a:srgbClr val="FF0000"/>
                </a:solidFill>
              </a:rPr>
              <a:t>în</a:t>
            </a:r>
            <a:r>
              <a:rPr lang="ro-RO" b="0" dirty="0">
                <a:solidFill>
                  <a:srgbClr val="FF0000"/>
                </a:solidFill>
              </a:rPr>
              <a:t>tr-un limbaj comun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engleză</a:t>
            </a:r>
            <a:r>
              <a:rPr lang="ro-RO" b="0" dirty="0">
                <a:solidFill>
                  <a:srgbClr val="FF0000"/>
                </a:solidFill>
              </a:rPr>
              <a:t>/română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simplă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cod</a:t>
            </a:r>
            <a:r>
              <a:rPr lang="ro-RO" b="0" dirty="0">
                <a:solidFill>
                  <a:srgbClr val="FF0000"/>
                </a:solidFill>
              </a:rPr>
              <a:t>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programare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Acesta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planificați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gândiți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așeza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>
                <a:solidFill>
                  <a:srgbClr val="FF0000"/>
                </a:solidFill>
              </a:rPr>
              <a:t>programați</a:t>
            </a:r>
            <a:r>
              <a:rPr lang="en-US" b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împărtășiți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ideile</a:t>
            </a:r>
            <a:r>
              <a:rPr lang="en-US" b="0" dirty="0">
                <a:solidFill>
                  <a:srgbClr val="FF0000"/>
                </a:solidFill>
              </a:rPr>
              <a:t> cu </a:t>
            </a:r>
            <a:r>
              <a:rPr lang="en-US" b="0" dirty="0" err="1">
                <a:solidFill>
                  <a:srgbClr val="FF0000"/>
                </a:solidFill>
              </a:rPr>
              <a:t>alte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persoane</a:t>
            </a:r>
            <a:r>
              <a:rPr lang="en-US" b="0" dirty="0">
                <a:solidFill>
                  <a:srgbClr val="FF0000"/>
                </a:solidFill>
              </a:rPr>
              <a:t> cu care </a:t>
            </a:r>
            <a:r>
              <a:rPr lang="en-US" b="0" dirty="0" err="1">
                <a:solidFill>
                  <a:srgbClr val="FF0000"/>
                </a:solidFill>
              </a:rPr>
              <a:t>lucrați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comun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4F29-E557-6946-93F4-4D2A35D6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11837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Întoarcerea</a:t>
            </a:r>
            <a:r>
              <a:rPr lang="en-US" dirty="0"/>
              <a:t> cu </a:t>
            </a:r>
            <a:r>
              <a:rPr lang="en-US" dirty="0" err="1"/>
              <a:t>DriveBase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Întoarcerea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arcuri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Întoarcerea</a:t>
            </a:r>
            <a:r>
              <a:rPr lang="en-US" dirty="0"/>
              <a:t> pe loc (</a:t>
            </a:r>
            <a:r>
              <a:rPr lang="en-US" dirty="0" err="1"/>
              <a:t>rotație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viraje</a:t>
            </a:r>
            <a:r>
              <a:rPr lang="en-US" dirty="0"/>
              <a:t> </a:t>
            </a:r>
            <a:r>
              <a:rPr lang="en-US" dirty="0" err="1"/>
              <a:t>pivotante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868-9107-C644-BD3E-E26A9D3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Întoarcerea</a:t>
            </a:r>
            <a:r>
              <a:rPr lang="en-US" dirty="0"/>
              <a:t> cu </a:t>
            </a:r>
            <a:r>
              <a:rPr lang="en-US" dirty="0" err="1"/>
              <a:t>DriveBase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D19C-F3C1-F044-8C31-205F413C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DriveBase</a:t>
            </a:r>
            <a:r>
              <a:rPr lang="en-US" dirty="0"/>
              <a:t> </a:t>
            </a:r>
            <a:r>
              <a:rPr lang="ro-RO" dirty="0"/>
              <a:t>furnizează un input pentru mersul înainte as</a:t>
            </a:r>
            <a:r>
              <a:rPr lang="en-US" dirty="0" err="1"/>
              <a:t>emănător</a:t>
            </a:r>
            <a:r>
              <a:rPr lang="en-US" dirty="0"/>
              <a:t> </a:t>
            </a:r>
            <a:r>
              <a:rPr lang="en-US" dirty="0" err="1"/>
              <a:t>blocurilor</a:t>
            </a:r>
            <a:r>
              <a:rPr lang="en-US" dirty="0"/>
              <a:t> de </a:t>
            </a:r>
            <a:r>
              <a:rPr lang="en-US" dirty="0" err="1"/>
              <a:t>mișcare</a:t>
            </a:r>
            <a:r>
              <a:rPr lang="en-US" dirty="0"/>
              <a:t> Green EV3-G.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aceast</a:t>
            </a:r>
            <a:r>
              <a:rPr lang="ro-RO" dirty="0"/>
              <a:t> input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grade/</a:t>
            </a:r>
            <a:r>
              <a:rPr lang="en-US" dirty="0" err="1"/>
              <a:t>secundă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degrabă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roțile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. 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blocurilor</a:t>
            </a:r>
            <a:r>
              <a:rPr lang="en-US" dirty="0"/>
              <a:t> de </a:t>
            </a:r>
            <a:r>
              <a:rPr lang="en-US" dirty="0" err="1"/>
              <a:t>mișcare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en-US" dirty="0"/>
              <a:t>,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de </a:t>
            </a:r>
            <a:r>
              <a:rPr lang="en-US" dirty="0" err="1"/>
              <a:t>direcție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la 50 </a:t>
            </a:r>
            <a:r>
              <a:rPr lang="en-US" dirty="0" err="1"/>
              <a:t>sau</a:t>
            </a:r>
            <a:r>
              <a:rPr lang="en-US" dirty="0"/>
              <a:t> 100 produce un </a:t>
            </a:r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de 0 </a:t>
            </a:r>
            <a:r>
              <a:rPr lang="en-US" dirty="0" err="1"/>
              <a:t>sau</a:t>
            </a:r>
            <a:r>
              <a:rPr lang="en-US" dirty="0"/>
              <a:t> -1.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ro-RO" dirty="0"/>
              <a:t>se traduce în</a:t>
            </a:r>
            <a:r>
              <a:rPr lang="en-US" dirty="0"/>
              <a:t> </a:t>
            </a:r>
            <a:r>
              <a:rPr lang="en-US" dirty="0" err="1"/>
              <a:t>viraje</a:t>
            </a:r>
            <a:r>
              <a:rPr lang="en-US" dirty="0"/>
              <a:t> </a:t>
            </a:r>
            <a:r>
              <a:rPr lang="en-US" dirty="0" err="1"/>
              <a:t>pivotante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de tip SPIN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un pic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cu </a:t>
            </a:r>
            <a:r>
              <a:rPr lang="en-US" dirty="0" err="1"/>
              <a:t>DriveBase</a:t>
            </a:r>
            <a:r>
              <a:rPr lang="en-US" dirty="0"/>
              <a:t>. </a:t>
            </a:r>
            <a:r>
              <a:rPr lang="ro-RO" dirty="0"/>
              <a:t>Întoarcele de tip arc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v</a:t>
            </a:r>
            <a:r>
              <a:rPr lang="ro-RO" dirty="0"/>
              <a:t>a</a:t>
            </a:r>
            <a:r>
              <a:rPr lang="en-US" dirty="0"/>
              <a:t> fi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EF31-8024-4A4D-9B4E-393C7AFD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3A8C3-BCB8-5E4D-9C6E-A99311F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5183-D15D-A94A-BAA7-CC02D5C4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întoarceți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92893-7823-264F-8906-C071EE2D9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984" y="1327972"/>
            <a:ext cx="7927042" cy="1216791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Aceasta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rotește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90 de grade/sec la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dreapta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în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timp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ce se </a:t>
            </a:r>
            <a:r>
              <a:rPr lang="fr-FR" b="0" dirty="0" err="1">
                <a:solidFill>
                  <a:srgbClr val="6A9955"/>
                </a:solidFill>
                <a:latin typeface="Menlo" panose="020B0609030804020204" pitchFamily="49" charset="0"/>
              </a:rPr>
              <a:t>deplasează</a:t>
            </a:r>
            <a:r>
              <a:rPr lang="fr-FR" b="0" dirty="0">
                <a:solidFill>
                  <a:srgbClr val="6A9955"/>
                </a:solidFill>
                <a:latin typeface="Menlo" panose="020B0609030804020204" pitchFamily="49" charset="0"/>
              </a:rPr>
              <a:t> 100 mm/sec.</a:t>
            </a:r>
            <a:endParaRPr lang="en-US" b="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latin typeface="Menlo" panose="020B0609030804020204" pitchFamily="49" charset="0"/>
              </a:rPr>
              <a:t>robot.drive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90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Aceasta</a:t>
            </a:r>
            <a:r>
              <a:rPr lang="ro-RO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rotește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la 180 de grade/sec la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stânga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în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timp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ce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se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mișcă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la 500 mm/sec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timp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 de 2 </a:t>
            </a:r>
            <a:r>
              <a:rPr lang="en-US" b="0" dirty="0" err="1">
                <a:solidFill>
                  <a:srgbClr val="6A9955"/>
                </a:solidFill>
                <a:latin typeface="Menlo" panose="020B0609030804020204" pitchFamily="49" charset="0"/>
              </a:rPr>
              <a:t>secunde</a:t>
            </a:r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.</a:t>
            </a:r>
            <a:endParaRPr lang="ro-RO" b="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latin typeface="Menlo" panose="020B0609030804020204" pitchFamily="49" charset="0"/>
              </a:rPr>
              <a:t>robot.drive_time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500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180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2000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5C1B7-C995-A847-9A1F-0C50E143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85" y="2699572"/>
            <a:ext cx="7927041" cy="3658534"/>
          </a:xfrm>
        </p:spPr>
        <p:txBody>
          <a:bodyPr>
            <a:noAutofit/>
          </a:bodyPr>
          <a:lstStyle/>
          <a:p>
            <a:r>
              <a:rPr lang="en-US" sz="2000" b="0" dirty="0"/>
              <a:t>drive(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speed, steering</a:t>
            </a:r>
            <a:r>
              <a:rPr lang="en-US" sz="2000" b="0" dirty="0"/>
              <a:t>) </a:t>
            </a:r>
            <a:r>
              <a:rPr lang="en-US" sz="2000" b="0" dirty="0">
                <a:sym typeface="Wingdings" pitchFamily="2" charset="2"/>
              </a:rPr>
              <a:t> </a:t>
            </a:r>
            <a:r>
              <a:rPr lang="ro-RO" sz="2000" b="0" dirty="0">
                <a:sym typeface="Wingdings" pitchFamily="2" charset="2"/>
              </a:rPr>
              <a:t>merge cu viteza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speed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în 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mm/sec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 în timp ce virează cu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steering</a:t>
            </a:r>
            <a:r>
              <a:rPr lang="ro-RO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grade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/sec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până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când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programul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se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termină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sau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până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când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dați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o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altă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comandă</a:t>
            </a:r>
            <a:b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b="0" dirty="0"/>
          </a:p>
          <a:p>
            <a:r>
              <a:rPr lang="en-US" sz="2000" b="0" dirty="0" err="1"/>
              <a:t>drive_time</a:t>
            </a:r>
            <a:r>
              <a:rPr lang="en-US" sz="2000" b="0" dirty="0"/>
              <a:t>(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speed, steering, time</a:t>
            </a:r>
            <a:r>
              <a:rPr lang="en-US" sz="2000" b="0" dirty="0"/>
              <a:t>) </a:t>
            </a:r>
            <a:r>
              <a:rPr lang="en-US" sz="2000" b="0" dirty="0">
                <a:sym typeface="Wingdings" pitchFamily="2" charset="2"/>
              </a:rPr>
              <a:t>  </a:t>
            </a:r>
            <a:r>
              <a:rPr lang="ro-RO" sz="2000" b="0" dirty="0">
                <a:sym typeface="Wingdings" pitchFamily="2" charset="2"/>
              </a:rPr>
              <a:t>merge cu viteza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speed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în 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mm/sec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 în timp ce virează cu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steering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grade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/sec 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pentru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time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millisec</a:t>
            </a:r>
            <a:r>
              <a:rPr lang="ro-RO" sz="2000" b="0" dirty="0">
                <a:ea typeface="Menlo" panose="020B0609030804020204" pitchFamily="49" charset="0"/>
                <a:cs typeface="Menlo" panose="020B0609030804020204" pitchFamily="49" charset="0"/>
              </a:rPr>
              <a:t>unde</a:t>
            </a:r>
            <a:b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b="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Direcția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pozitivă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virează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spre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dreapta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iar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cea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negativă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spre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0" dirty="0" err="1">
                <a:ea typeface="Menlo" panose="020B0609030804020204" pitchFamily="49" charset="0"/>
                <a:cs typeface="Menlo" panose="020B0609030804020204" pitchFamily="49" charset="0"/>
              </a:rPr>
              <a:t>stânga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BF5E-28E5-3440-9CEE-ACEC930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AEAAA-133D-A741-8929-09211E74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0133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8" y="152718"/>
            <a:ext cx="8828314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PROVOCAREA 1: </a:t>
            </a:r>
            <a:r>
              <a:rPr lang="en-US" dirty="0" err="1"/>
              <a:t>Întoarceți</a:t>
            </a:r>
            <a:r>
              <a:rPr lang="en-US" dirty="0"/>
              <a:t> 90 de grade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De-a </a:t>
            </a:r>
            <a:r>
              <a:rPr lang="en-US" dirty="0" err="1"/>
              <a:t>lungul</a:t>
            </a:r>
            <a:r>
              <a:rPr lang="en-US" dirty="0"/>
              <a:t> ARC-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2130" y="1614650"/>
            <a:ext cx="4453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acela </a:t>
            </a:r>
            <a:r>
              <a:rPr lang="en-US" dirty="0"/>
              <a:t>de a </a:t>
            </a:r>
            <a:r>
              <a:rPr lang="en-US" dirty="0" err="1"/>
              <a:t>scrie</a:t>
            </a:r>
            <a:r>
              <a:rPr lang="en-US" dirty="0"/>
              <a:t> un program python care </a:t>
            </a:r>
            <a:r>
              <a:rPr lang="en-US" dirty="0" err="1"/>
              <a:t>rotește</a:t>
            </a:r>
            <a:r>
              <a:rPr lang="en-US" dirty="0"/>
              <a:t> </a:t>
            </a:r>
            <a:r>
              <a:rPr lang="ro-RO" dirty="0"/>
              <a:t>robotul </a:t>
            </a:r>
            <a:r>
              <a:rPr lang="en-US" dirty="0"/>
              <a:t>la 90 de grade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deplasează</a:t>
            </a:r>
            <a:r>
              <a:rPr lang="en-US" dirty="0"/>
              <a:t> pe un </a:t>
            </a:r>
            <a:r>
              <a:rPr lang="en-US" dirty="0" err="1"/>
              <a:t>cerc</a:t>
            </a:r>
            <a:r>
              <a:rPr lang="en-US" dirty="0"/>
              <a:t> cu </a:t>
            </a:r>
            <a:r>
              <a:rPr lang="en-US" dirty="0" err="1"/>
              <a:t>raza</a:t>
            </a:r>
            <a:r>
              <a:rPr lang="en-US" dirty="0"/>
              <a:t> de 50⁄𝜋 cm.</a:t>
            </a:r>
          </a:p>
          <a:p>
            <a:endParaRPr lang="en-US" dirty="0"/>
          </a:p>
          <a:p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deplasa</a:t>
            </a:r>
            <a:r>
              <a:rPr lang="en-US" dirty="0"/>
              <a:t> de-a </a:t>
            </a:r>
            <a:r>
              <a:rPr lang="en-US" dirty="0" err="1"/>
              <a:t>lungul</a:t>
            </a:r>
            <a:r>
              <a:rPr lang="en-US" dirty="0"/>
              <a:t> </a:t>
            </a:r>
            <a:r>
              <a:rPr lang="en-US" dirty="0" err="1"/>
              <a:t>arcului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cu ¼ de </a:t>
            </a:r>
            <a:r>
              <a:rPr lang="en-US" dirty="0" err="1"/>
              <a:t>cerc</a:t>
            </a:r>
            <a:r>
              <a:rPr lang="en-US" dirty="0"/>
              <a:t>. </a:t>
            </a:r>
            <a:r>
              <a:rPr lang="en-US" dirty="0" err="1"/>
              <a:t>Punctul</a:t>
            </a:r>
            <a:r>
              <a:rPr lang="en-US" dirty="0"/>
              <a:t> de la </a:t>
            </a:r>
            <a:r>
              <a:rPr lang="en-US" dirty="0" err="1"/>
              <a:t>jumătatea</a:t>
            </a:r>
            <a:r>
              <a:rPr lang="en-US" dirty="0"/>
              <a:t> </a:t>
            </a:r>
            <a:r>
              <a:rPr lang="en-US" dirty="0" err="1"/>
              <a:t>distanței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roți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trasa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cerc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Rețineți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o </a:t>
            </a:r>
            <a:r>
              <a:rPr lang="en-US" dirty="0" err="1"/>
              <a:t>rază</a:t>
            </a:r>
            <a:r>
              <a:rPr lang="en-US" dirty="0"/>
              <a:t> de 50⁄𝜋 cm.</a:t>
            </a:r>
          </a:p>
          <a:p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circumferință</a:t>
            </a:r>
            <a:r>
              <a:rPr lang="en-US" dirty="0"/>
              <a:t> de 100 cm. 90 de grade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sfert</a:t>
            </a:r>
            <a:r>
              <a:rPr lang="en-US" dirty="0"/>
              <a:t> de </a:t>
            </a:r>
            <a:r>
              <a:rPr lang="en-US" dirty="0" err="1"/>
              <a:t>cerc</a:t>
            </a:r>
            <a:r>
              <a:rPr lang="en-US" dirty="0"/>
              <a:t>. </a:t>
            </a:r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deplasați</a:t>
            </a:r>
            <a:r>
              <a:rPr lang="en-US" dirty="0"/>
              <a:t> 25 cm </a:t>
            </a:r>
            <a:r>
              <a:rPr lang="en-US" dirty="0" err="1"/>
              <a:t>sau</a:t>
            </a:r>
            <a:r>
              <a:rPr lang="en-US" dirty="0"/>
              <a:t> 250 mm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întoarceți</a:t>
            </a:r>
            <a:r>
              <a:rPr lang="en-US" dirty="0"/>
              <a:t> la 90 de grade.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685206" y="3233022"/>
            <a:ext cx="360184" cy="577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C21C-1494-1547-BB44-2961551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FCF04-B829-9A43-AE41-FF01A53A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87" y="1850048"/>
            <a:ext cx="2743200" cy="1346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15947" y="2573807"/>
            <a:ext cx="342582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52B10-FF95-F64F-A51C-4D816580BAC9}"/>
              </a:ext>
            </a:extLst>
          </p:cNvPr>
          <p:cNvSpPr txBox="1"/>
          <p:nvPr/>
        </p:nvSpPr>
        <p:spPr>
          <a:xfrm>
            <a:off x="636999" y="3856055"/>
            <a:ext cx="22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ro-RO" dirty="0"/>
              <a:t>din </a:t>
            </a:r>
            <a:r>
              <a:rPr lang="en-US" dirty="0"/>
              <a:t>EV3-G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D68A73-BAB5-CDDA-4F31-0B08F74B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9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022752"/>
            <a:ext cx="8016002" cy="338655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endParaRPr lang="en-US" sz="1400" b="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Inițializați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două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cu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setări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implicite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pe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B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C.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diametrul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roții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Aceasta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rotește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90 de grade/sec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se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deplasează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250 mm/sec 1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secundă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250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Acest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a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oprește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motorul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frân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ează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pentru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precizie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431062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199597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077599"/>
            <a:ext cx="311972" cy="201098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05231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F492D-1FC8-354A-81C8-9978070AE69A}"/>
              </a:ext>
            </a:extLst>
          </p:cNvPr>
          <p:cNvSpPr txBox="1"/>
          <p:nvPr/>
        </p:nvSpPr>
        <p:spPr>
          <a:xfrm>
            <a:off x="354669" y="4579400"/>
            <a:ext cx="8434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Mai sus </a:t>
            </a:r>
            <a:r>
              <a:rPr lang="en-US" sz="1600" dirty="0" err="1"/>
              <a:t>este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principiu</a:t>
            </a:r>
            <a:r>
              <a:rPr lang="en-US" sz="1600" dirty="0"/>
              <a:t>, </a:t>
            </a:r>
            <a:r>
              <a:rPr lang="en-US" sz="1600" dirty="0" err="1"/>
              <a:t>codul-cadru</a:t>
            </a:r>
            <a:r>
              <a:rPr lang="en-US" sz="1600" dirty="0"/>
              <a:t> </a:t>
            </a:r>
            <a:r>
              <a:rPr lang="en-US" sz="1600" dirty="0" err="1"/>
              <a:t>descris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devreme</a:t>
            </a:r>
            <a:r>
              <a:rPr lang="en-US" sz="1600" dirty="0"/>
              <a:t>. </a:t>
            </a:r>
            <a:r>
              <a:rPr lang="en-US" sz="1600" dirty="0" err="1"/>
              <a:t>Acesta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necesar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configura</a:t>
            </a:r>
            <a:r>
              <a:rPr lang="en-US" sz="1600" dirty="0"/>
              <a:t> </a:t>
            </a:r>
            <a:r>
              <a:rPr lang="en-US" sz="1600" dirty="0" err="1"/>
              <a:t>programul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2) </a:t>
            </a:r>
            <a:r>
              <a:rPr lang="en-US" sz="1600" dirty="0" err="1"/>
              <a:t>Rulează</a:t>
            </a:r>
            <a:r>
              <a:rPr lang="en-US" sz="1600" dirty="0"/>
              <a:t> </a:t>
            </a:r>
            <a:r>
              <a:rPr lang="en-US" sz="1600" dirty="0" err="1"/>
              <a:t>motorul</a:t>
            </a:r>
            <a:r>
              <a:rPr lang="en-US" sz="1600" dirty="0"/>
              <a:t> </a:t>
            </a:r>
            <a:r>
              <a:rPr lang="en-US" sz="1600" dirty="0" err="1"/>
              <a:t>timp</a:t>
            </a:r>
            <a:r>
              <a:rPr lang="en-US" sz="1600" dirty="0"/>
              <a:t> de 1 </a:t>
            </a:r>
            <a:r>
              <a:rPr lang="en-US" sz="1600" dirty="0" err="1"/>
              <a:t>secundă</a:t>
            </a:r>
            <a:r>
              <a:rPr lang="en-US" sz="1600" dirty="0"/>
              <a:t> la 250 mm/sec </a:t>
            </a:r>
            <a:r>
              <a:rPr lang="en-US" sz="1600" dirty="0" err="1"/>
              <a:t>și</a:t>
            </a:r>
            <a:r>
              <a:rPr lang="en-US" sz="1600" dirty="0"/>
              <a:t> 90 de grade/sec  </a:t>
            </a:r>
            <a:r>
              <a:rPr lang="en-US" sz="1600" dirty="0" err="1"/>
              <a:t>acesta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se </a:t>
            </a:r>
            <a:r>
              <a:rPr lang="en-US" sz="1600" dirty="0" err="1"/>
              <a:t>întoarcă</a:t>
            </a:r>
            <a:r>
              <a:rPr lang="en-US" sz="1600" dirty="0"/>
              <a:t> la 90 de grade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se </a:t>
            </a:r>
            <a:r>
              <a:rPr lang="en-US" sz="1600" dirty="0" err="1"/>
              <a:t>deplaseze</a:t>
            </a:r>
            <a:r>
              <a:rPr lang="en-US" sz="1600" dirty="0"/>
              <a:t> </a:t>
            </a:r>
            <a:r>
              <a:rPr lang="en-US" sz="1600" dirty="0" err="1"/>
              <a:t>înainte</a:t>
            </a:r>
            <a:r>
              <a:rPr lang="en-US" sz="1600" dirty="0"/>
              <a:t> cu 250 mm</a:t>
            </a:r>
          </a:p>
          <a:p>
            <a:endParaRPr lang="en-US" sz="1600" dirty="0"/>
          </a:p>
          <a:p>
            <a:r>
              <a:rPr lang="en-US" sz="1600" dirty="0"/>
              <a:t>3) </a:t>
            </a:r>
            <a:r>
              <a:rPr lang="en-US" sz="1600" dirty="0" err="1"/>
              <a:t>Oprește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frânează</a:t>
            </a:r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9AA2F-BF4E-C14B-8B94-A5A1E6BF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2952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20214" cy="1371600"/>
          </a:xfrm>
        </p:spPr>
        <p:txBody>
          <a:bodyPr>
            <a:normAutofit/>
          </a:bodyPr>
          <a:lstStyle/>
          <a:p>
            <a:r>
              <a:rPr lang="ro-RO" sz="3200" dirty="0"/>
              <a:t>Întoarceri de pivotare vs rotație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pivot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tip SPIN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752" y="997361"/>
            <a:ext cx="2805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Observați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termină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o </a:t>
            </a:r>
            <a:r>
              <a:rPr lang="en-US" dirty="0" err="1"/>
              <a:t>întoarcere</a:t>
            </a:r>
            <a:r>
              <a:rPr lang="en-US" dirty="0"/>
              <a:t> de 180 de grade. 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virajul</a:t>
            </a:r>
            <a:r>
              <a:rPr lang="en-US" dirty="0"/>
              <a:t> de </a:t>
            </a:r>
            <a:r>
              <a:rPr lang="ro-RO" dirty="0"/>
              <a:t>tip SPIN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ca </a:t>
            </a:r>
            <a:r>
              <a:rPr lang="en-US" dirty="0" err="1"/>
              <a:t>virajele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ex</a:t>
            </a:r>
            <a:r>
              <a:rPr lang="ro-RO" dirty="0"/>
              <a:t>traordinare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spațiile</a:t>
            </a:r>
            <a:r>
              <a:rPr lang="en-US" dirty="0"/>
              <a:t> </a:t>
            </a:r>
            <a:r>
              <a:rPr lang="en-US" dirty="0" err="1"/>
              <a:t>strânse</a:t>
            </a:r>
            <a:r>
              <a:rPr lang="en-US" dirty="0"/>
              <a:t>. </a:t>
            </a:r>
            <a:r>
              <a:rPr lang="ro-RO" dirty="0"/>
              <a:t>Aceste î</a:t>
            </a:r>
            <a:r>
              <a:rPr lang="en-US" dirty="0" err="1"/>
              <a:t>ntoarceri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precise.</a:t>
            </a:r>
          </a:p>
          <a:p>
            <a:endParaRPr lang="en-US" dirty="0"/>
          </a:p>
          <a:p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efectuați</a:t>
            </a:r>
            <a:r>
              <a:rPr lang="en-US" dirty="0"/>
              <a:t> </a:t>
            </a:r>
            <a:r>
              <a:rPr lang="en-US" dirty="0" err="1"/>
              <a:t>viraje</a:t>
            </a:r>
            <a:r>
              <a:rPr lang="en-US" dirty="0"/>
              <a:t>,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ro-RO" dirty="0"/>
              <a:t>vă </a:t>
            </a:r>
            <a:r>
              <a:rPr lang="en-US" dirty="0" err="1"/>
              <a:t>decideți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viraj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voi</a:t>
            </a:r>
            <a:r>
              <a:rPr lang="en-US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Motoarele B și C se învârt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</a:t>
            </a:r>
            <a:r>
              <a:rPr lang="ro-RO" dirty="0"/>
              <a:t>ul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</a:t>
            </a:r>
            <a:r>
              <a:rPr lang="ro-RO" dirty="0"/>
              <a:t> se învârte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5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66389F-876C-7141-B5BA-2F498586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42" y="1597049"/>
            <a:ext cx="27305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en-US" dirty="0" err="1"/>
              <a:t>întoarcer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prin rotație </a:t>
            </a:r>
            <a:r>
              <a:rPr lang="en-US" dirty="0"/>
              <a:t>de 90</a:t>
            </a:r>
            <a:r>
              <a:rPr lang="ro-RO" dirty="0"/>
              <a:t> de grade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4598" y="1614650"/>
            <a:ext cx="4361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viraj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se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înaintează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scrie</a:t>
            </a:r>
            <a:r>
              <a:rPr lang="en-US" dirty="0"/>
              <a:t> un program python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rotească</a:t>
            </a:r>
            <a:r>
              <a:rPr lang="en-US" dirty="0"/>
              <a:t> </a:t>
            </a:r>
            <a:r>
              <a:rPr lang="ro-RO" dirty="0"/>
              <a:t>robotul </a:t>
            </a:r>
            <a:r>
              <a:rPr lang="en-US" dirty="0"/>
              <a:t>la 90 de grade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deplasează</a:t>
            </a:r>
            <a:r>
              <a:rPr lang="en-US" dirty="0"/>
              <a:t> pe un </a:t>
            </a:r>
            <a:r>
              <a:rPr lang="en-US" dirty="0" err="1"/>
              <a:t>cerc</a:t>
            </a:r>
            <a:r>
              <a:rPr lang="en-US" dirty="0"/>
              <a:t> cu </a:t>
            </a:r>
            <a:r>
              <a:rPr lang="en-US" dirty="0" err="1"/>
              <a:t>raza</a:t>
            </a:r>
            <a:r>
              <a:rPr lang="en-US" dirty="0"/>
              <a:t> 0 cm.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5293" y="2270149"/>
            <a:ext cx="486667" cy="673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746607" y="3015981"/>
            <a:ext cx="332019" cy="60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33EC7-AAE4-AF48-9F4F-0650B45F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489ED-FAFB-4F42-B57F-6864F50FDC6E}"/>
              </a:ext>
            </a:extLst>
          </p:cNvPr>
          <p:cNvSpPr txBox="1"/>
          <p:nvPr/>
        </p:nvSpPr>
        <p:spPr>
          <a:xfrm>
            <a:off x="811658" y="368908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ro-RO" dirty="0"/>
              <a:t>din </a:t>
            </a:r>
            <a:r>
              <a:rPr lang="en-US" dirty="0"/>
              <a:t>EV3-G</a:t>
            </a:r>
            <a:endParaRPr lang="ro-RO" dirty="0"/>
          </a:p>
          <a:p>
            <a:r>
              <a:rPr lang="en-US" dirty="0"/>
              <a:t>100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8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074122"/>
            <a:ext cx="8016002" cy="338655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endParaRPr lang="en-US" sz="1400" b="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Inițializați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două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cu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setări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implicite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pe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B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portul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C.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configurați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diametrul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roții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configurare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pt-BR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Acest lucru învârte 90 de grade/secundă și nu se mișcă pentru 1 secundă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Acest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a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oprește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motorul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și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frân</a:t>
            </a:r>
            <a:r>
              <a:rPr lang="ro-RO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ează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pentru</a:t>
            </a:r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r>
              <a:rPr lang="en-US" sz="26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precizie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482432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204734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128969"/>
            <a:ext cx="311972" cy="201098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56601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F492D-1FC8-354A-81C8-9978070AE69A}"/>
              </a:ext>
            </a:extLst>
          </p:cNvPr>
          <p:cNvSpPr txBox="1"/>
          <p:nvPr/>
        </p:nvSpPr>
        <p:spPr>
          <a:xfrm>
            <a:off x="666641" y="4883780"/>
            <a:ext cx="77248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Mai sus </a:t>
            </a:r>
            <a:r>
              <a:rPr lang="en-US" sz="1400" dirty="0" err="1"/>
              <a:t>este</a:t>
            </a:r>
            <a:r>
              <a:rPr lang="en-US" sz="1400" dirty="0"/>
              <a:t>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principiu</a:t>
            </a:r>
            <a:r>
              <a:rPr lang="en-US" sz="1400" dirty="0"/>
              <a:t>, </a:t>
            </a:r>
            <a:r>
              <a:rPr lang="en-US" sz="1400" dirty="0" err="1"/>
              <a:t>codul-cadru</a:t>
            </a:r>
            <a:r>
              <a:rPr lang="en-US" sz="1400" dirty="0"/>
              <a:t> </a:t>
            </a:r>
            <a:r>
              <a:rPr lang="en-US" sz="1400" dirty="0" err="1"/>
              <a:t>descris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devreme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necesar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configura</a:t>
            </a:r>
            <a:r>
              <a:rPr lang="en-US" sz="1400" dirty="0"/>
              <a:t> </a:t>
            </a:r>
            <a:r>
              <a:rPr lang="en-US" sz="1400" dirty="0" err="1"/>
              <a:t>programul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2) </a:t>
            </a:r>
            <a:r>
              <a:rPr lang="en-US" sz="1400" dirty="0" err="1"/>
              <a:t>Rulează</a:t>
            </a:r>
            <a:r>
              <a:rPr lang="en-US" sz="1400" dirty="0"/>
              <a:t> </a:t>
            </a:r>
            <a:r>
              <a:rPr lang="en-US" sz="1400" dirty="0" err="1"/>
              <a:t>motorul</a:t>
            </a:r>
            <a:r>
              <a:rPr lang="en-US" sz="1400" dirty="0"/>
              <a:t> </a:t>
            </a:r>
            <a:r>
              <a:rPr lang="en-US" sz="1400" dirty="0" err="1"/>
              <a:t>timp</a:t>
            </a:r>
            <a:r>
              <a:rPr lang="en-US" sz="1400" dirty="0"/>
              <a:t> de 1 </a:t>
            </a:r>
            <a:r>
              <a:rPr lang="en-US" sz="1400" dirty="0" err="1"/>
              <a:t>secundă</a:t>
            </a:r>
            <a:r>
              <a:rPr lang="en-US" sz="1400" dirty="0"/>
              <a:t> la 0 mm/sec </a:t>
            </a:r>
            <a:r>
              <a:rPr lang="en-US" sz="1400" dirty="0" err="1"/>
              <a:t>și</a:t>
            </a:r>
            <a:r>
              <a:rPr lang="en-US" sz="1400" dirty="0"/>
              <a:t> 90 de grade/sec 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trebui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se </a:t>
            </a:r>
            <a:r>
              <a:rPr lang="en-US" sz="1400" dirty="0" err="1"/>
              <a:t>rotească</a:t>
            </a:r>
            <a:r>
              <a:rPr lang="en-US" sz="1400" dirty="0"/>
              <a:t> la 90 de grade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rămână</a:t>
            </a:r>
            <a:r>
              <a:rPr lang="en-US" sz="1400" dirty="0"/>
              <a:t> pe loc, </a:t>
            </a:r>
            <a:r>
              <a:rPr lang="en-US" sz="1400" dirty="0" err="1"/>
              <a:t>adică</a:t>
            </a:r>
            <a:r>
              <a:rPr lang="en-US" sz="1400" dirty="0"/>
              <a:t> o </a:t>
            </a:r>
            <a:r>
              <a:rPr lang="en-US" sz="1400" dirty="0" err="1"/>
              <a:t>rotire</a:t>
            </a:r>
            <a:r>
              <a:rPr lang="en-US" sz="1400" dirty="0"/>
              <a:t> de </a:t>
            </a:r>
            <a:r>
              <a:rPr lang="en-US" sz="1400" dirty="0" err="1"/>
              <a:t>rotație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3) </a:t>
            </a:r>
            <a:r>
              <a:rPr lang="en-US" sz="1400" dirty="0" err="1"/>
              <a:t>Oprește</a:t>
            </a:r>
            <a:r>
              <a:rPr lang="en-US" sz="1400" dirty="0"/>
              <a:t> </a:t>
            </a:r>
            <a:r>
              <a:rPr lang="en-US" sz="1400" dirty="0" err="1"/>
              <a:t>robotul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frânează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BA4EE-B036-E444-8613-9A8AD5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07732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1221</TotalTime>
  <Words>2343</Words>
  <Application>Microsoft Office PowerPoint</Application>
  <PresentationFormat>On-screen Show (4:3)</PresentationFormat>
  <Paragraphs>192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Cambria Math</vt:lpstr>
      <vt:lpstr>Courier New</vt:lpstr>
      <vt:lpstr>Helvetica Neue</vt:lpstr>
      <vt:lpstr>Menlo</vt:lpstr>
      <vt:lpstr>Menlo-Regular</vt:lpstr>
      <vt:lpstr>beginner</vt:lpstr>
      <vt:lpstr>Custom Design</vt:lpstr>
      <vt:lpstr>BEGINNER PROGRAMMING LESSON</vt:lpstr>
      <vt:lpstr>Obiectivele lecției</vt:lpstr>
      <vt:lpstr>Întoarcerea cu DriveBase</vt:lpstr>
      <vt:lpstr>Cum vă întoarceți?</vt:lpstr>
      <vt:lpstr>PROVOCAREA 1: Întoarceți 90 de grade spre dreapta De-a lungul ARC-ului</vt:lpstr>
      <vt:lpstr>Soluția provocării 1</vt:lpstr>
      <vt:lpstr>Întoarceri de pivotare vs rotație</vt:lpstr>
      <vt:lpstr>Provocarea 2: întoarcere prin rotație de 90 de grade</vt:lpstr>
      <vt:lpstr>Soluția provocării 2</vt:lpstr>
      <vt:lpstr>Efectuarea unei întoarceri pivotante de 90 de grade la dreapta</vt:lpstr>
      <vt:lpstr>Soluția provocării 2</vt:lpstr>
      <vt:lpstr>Ce se întâmplă cu alte întoarceri pivotante</vt:lpstr>
      <vt:lpstr>Mai multe PROVOCĂRI DE ÎNTOARCERE</vt:lpstr>
      <vt:lpstr>Ghid de discuții în clasă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59</cp:revision>
  <cp:lastPrinted>2019-04-30T12:03:08Z</cp:lastPrinted>
  <dcterms:created xsi:type="dcterms:W3CDTF">2016-07-04T02:35:12Z</dcterms:created>
  <dcterms:modified xsi:type="dcterms:W3CDTF">2023-09-10T08:20:50Z</dcterms:modified>
</cp:coreProperties>
</file>