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5"/>
    <p:restoredTop sz="96346" autoAdjust="0"/>
  </p:normalViewPr>
  <p:slideViewPr>
    <p:cSldViewPr snapToGrid="0" snapToObjects="1">
      <p:cViewPr varScale="1">
        <p:scale>
          <a:sx n="100" d="100"/>
          <a:sy n="100" d="100"/>
        </p:scale>
        <p:origin x="9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>
            <a:noAutofit/>
          </a:bodyPr>
          <a:lstStyle>
            <a:lvl1pPr marL="0" indent="0" algn="ctr">
              <a:buNone/>
              <a:defRPr sz="2400"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5AB-73D3-9746-B39E-58B72EE2EE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554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0C5A-BD1B-D24B-8B68-3C46332E011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B08F-F0D7-CD42-B488-0B5976CFC56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11A2-C704-D74B-901D-4BF2A48779E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97F4-EB3B-5345-A39B-58A6CB322A0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FA83-E9E7-2A40-AEAD-EA833EF2FB4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DB1-7E3B-2749-B8EA-91FB00995D9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B4BE-F80E-D84E-9524-FB9C09FE6337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727A-813D-164B-A871-F68C6369A23D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911-E579-FA44-86DD-523D726D6737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036-B722-6E4B-9829-8F4AF5446D0A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4021-E2FF-0343-BB35-14C5653F6DC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D683-AF56-FE47-BDCE-BFE65B62C83F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B2B0-766F-9B4F-B153-6ABA3930233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F9-2EE7-454A-81DF-D0A7465A20D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4199-EB07-B74B-B7FB-754FFF43DD4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BF2-6D9D-9D43-831C-9EED32A3E9D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E91-D2F2-7A44-9D58-B74E1A35C0C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639-E0B6-6F4A-BD81-ABABAAA74D03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FA13-E0B4-1D4B-9A75-AEBAA3298A65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4D46-ABB3-8842-81F5-73672BDA177B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9E03-46B4-DF44-865E-52006E59A3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8B98D3-1B23-0B41-A1CE-90E188488B8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E18B-37E4-F344-A1BF-2224B4BA13D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2424"/>
            <a:ext cx="6858000" cy="914400"/>
          </a:xfrm>
        </p:spPr>
        <p:txBody>
          <a:bodyPr/>
          <a:lstStyle/>
          <a:p>
            <a:r>
              <a:rPr lang="en-US" dirty="0"/>
              <a:t>EV3 CLASSROOM: </a:t>
            </a:r>
          </a:p>
          <a:p>
            <a:r>
              <a:rPr lang="ro-RO" dirty="0"/>
              <a:t>Urmăritor de linie de bază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17733D-748B-0C49-B987-2B3AC730727F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4868091" y="272833"/>
            <a:ext cx="3897684" cy="159805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z="3200" dirty="0"/>
              <a:t>BEGINNER PROGRAMMING LESSON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3E5382-8DCC-1F48-AD9A-1B0C53A27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385C0-1A80-B143-BD94-DE5ED83E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393CB9-D521-2340-ACDC-D009F20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9" y="4670203"/>
            <a:ext cx="604520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400" dirty="0"/>
              <a:t>Provocarea 1 </a:t>
            </a:r>
            <a:r>
              <a:rPr lang="en-US" sz="3400" dirty="0"/>
              <a:t>Line 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153372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1: </a:t>
            </a:r>
            <a:r>
              <a:rPr lang="ro-RO" dirty="0"/>
              <a:t>Scrie un program care să urmărească partea DREAPTĂ a liniei</a:t>
            </a:r>
            <a:r>
              <a:rPr lang="en-US" dirty="0"/>
              <a:t>.</a:t>
            </a:r>
          </a:p>
          <a:p>
            <a:r>
              <a:rPr lang="ro-RO" dirty="0"/>
              <a:t>Sfaturi</a:t>
            </a:r>
            <a:r>
              <a:rPr lang="en-US" dirty="0"/>
              <a:t>: </a:t>
            </a:r>
            <a:r>
              <a:rPr lang="ro-RO" dirty="0"/>
              <a:t>Dacă senzorul vede negru, întoarce dreapta</a:t>
            </a:r>
            <a:r>
              <a:rPr lang="en-US" dirty="0"/>
              <a:t>. </a:t>
            </a:r>
            <a:r>
              <a:rPr lang="ro-RO" dirty="0"/>
              <a:t>Dacă senzorul vede alb, întoarce stânga</a:t>
            </a:r>
            <a:r>
              <a:rPr lang="en-US" dirty="0"/>
              <a:t>. U</a:t>
            </a:r>
            <a:r>
              <a:rPr lang="ro-RO" dirty="0"/>
              <a:t>tilizează LOOPS și SWITCHES</a:t>
            </a:r>
            <a:r>
              <a:rPr lang="en-US" dirty="0"/>
              <a:t>!</a:t>
            </a:r>
          </a:p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2: </a:t>
            </a:r>
            <a:r>
              <a:rPr lang="ro-RO" dirty="0"/>
              <a:t>Încearcă linii diferite</a:t>
            </a:r>
            <a:r>
              <a:rPr lang="en-US" dirty="0"/>
              <a:t>.</a:t>
            </a:r>
          </a:p>
          <a:p>
            <a:r>
              <a:rPr lang="ro-RO" sz="2400" dirty="0">
                <a:solidFill>
                  <a:srgbClr val="0000FF"/>
                </a:solidFill>
              </a:rPr>
              <a:t>,,Line follower-ul</a:t>
            </a:r>
            <a:r>
              <a:rPr lang="en-US" sz="2400" dirty="0">
                <a:solidFill>
                  <a:srgbClr val="0000FF"/>
                </a:solidFill>
              </a:rPr>
              <a:t>’’</a:t>
            </a:r>
            <a:r>
              <a:rPr lang="ro-RO" sz="2400" dirty="0">
                <a:solidFill>
                  <a:srgbClr val="0000FF"/>
                </a:solidFill>
              </a:rPr>
              <a:t> tău funcționează la fel pe liniile drepte și pe liniile curbe?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ro-RO" dirty="0">
                <a:solidFill>
                  <a:srgbClr val="FF0000"/>
                </a:solidFill>
              </a:rPr>
              <a:t>Pasul</a:t>
            </a:r>
            <a:r>
              <a:rPr lang="en-US" dirty="0">
                <a:solidFill>
                  <a:srgbClr val="FF0000"/>
                </a:solidFill>
              </a:rPr>
              <a:t> 3: </a:t>
            </a:r>
            <a:r>
              <a:rPr lang="ro-RO" dirty="0">
                <a:solidFill>
                  <a:srgbClr val="FF0000"/>
                </a:solidFill>
              </a:rPr>
              <a:t>Dacă nu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o-RO" dirty="0"/>
              <a:t>în loc să te întorci cu </a:t>
            </a:r>
            <a:r>
              <a:rPr lang="en-US" dirty="0"/>
              <a:t>Steering = 50, </a:t>
            </a:r>
            <a:r>
              <a:rPr lang="ro-RO" dirty="0"/>
              <a:t>încearcă valori mai mici</a:t>
            </a:r>
            <a:r>
              <a:rPr lang="en-US" dirty="0"/>
              <a:t>. </a:t>
            </a:r>
          </a:p>
          <a:p>
            <a:r>
              <a:rPr lang="ro-RO" dirty="0"/>
              <a:t>Este mai bine cu linii curbe acum?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7147" y="5101936"/>
            <a:ext cx="1028700" cy="602692"/>
          </a:xfrm>
          <a:prstGeom prst="ellipse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LINE FOLLOWING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Q. </a:t>
            </a:r>
            <a:r>
              <a:rPr lang="ro-RO" sz="2000" dirty="0">
                <a:solidFill>
                  <a:srgbClr val="FF0000"/>
                </a:solidFill>
              </a:rPr>
              <a:t>Acest program urmărește partea dreaptă sau stângă a liniei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A. </a:t>
            </a:r>
            <a:r>
              <a:rPr lang="ro-RO" sz="2000" dirty="0">
                <a:solidFill>
                  <a:srgbClr val="FF0000"/>
                </a:solidFill>
              </a:rPr>
              <a:t>Robotul urmărește partea dreaptă a liniei.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F3E3-BAFB-A14B-9F57-FC2D2E53C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44" y="1392042"/>
            <a:ext cx="4506191" cy="3938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3513B-AF8B-E244-AA1D-6684DA407E16}"/>
              </a:ext>
            </a:extLst>
          </p:cNvPr>
          <p:cNvSpPr txBox="1"/>
          <p:nvPr/>
        </p:nvSpPr>
        <p:spPr>
          <a:xfrm>
            <a:off x="4869035" y="3136612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Când senzorul vede negru se întoarce dreapta.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E96D2-5291-B74E-98E3-CD7A9F292DD7}"/>
              </a:ext>
            </a:extLst>
          </p:cNvPr>
          <p:cNvSpPr txBox="1"/>
          <p:nvPr/>
        </p:nvSpPr>
        <p:spPr>
          <a:xfrm>
            <a:off x="4869034" y="3941108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Când senzorii văd alb, întoarce stânga.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Q. </a:t>
            </a:r>
            <a:r>
              <a:rPr lang="ro-RO" dirty="0">
                <a:solidFill>
                  <a:srgbClr val="FF0000"/>
                </a:solidFill>
              </a:rPr>
              <a:t>Acest ,,line follower</a:t>
            </a:r>
            <a:r>
              <a:rPr lang="en-US" dirty="0">
                <a:solidFill>
                  <a:srgbClr val="FF0000"/>
                </a:solidFill>
              </a:rPr>
              <a:t>’’</a:t>
            </a:r>
            <a:r>
              <a:rPr lang="ro-RO" dirty="0">
                <a:solidFill>
                  <a:srgbClr val="FF0000"/>
                </a:solidFill>
              </a:rPr>
              <a:t> merge la infinit. Cum îl facem să se oprească?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o-RO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ro-RO" dirty="0">
                <a:solidFill>
                  <a:srgbClr val="FF0000"/>
                </a:solidFill>
              </a:rPr>
              <a:t>Schimbă modelul de LOOP pe care l-ai ales.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7A4D9-C8E6-554A-A747-254485FC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1" y="1319306"/>
            <a:ext cx="4506191" cy="393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3DD31B-F937-7646-916F-5A8A9077AF16}"/>
              </a:ext>
            </a:extLst>
          </p:cNvPr>
          <p:cNvSpPr txBox="1"/>
          <p:nvPr/>
        </p:nvSpPr>
        <p:spPr>
          <a:xfrm>
            <a:off x="4837862" y="2996087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</a:t>
            </a:r>
            <a:r>
              <a:rPr lang="ro-RO" sz="1600" dirty="0"/>
              <a:t>pe partea dreaptă a liniei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5DAEF-36A5-A54C-990E-8A1F88FF69EB}"/>
              </a:ext>
            </a:extLst>
          </p:cNvPr>
          <p:cNvSpPr txBox="1"/>
          <p:nvPr/>
        </p:nvSpPr>
        <p:spPr>
          <a:xfrm>
            <a:off x="4723561" y="2193432"/>
            <a:ext cx="320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Repet</a:t>
            </a:r>
            <a:r>
              <a:rPr lang="ro-RO" sz="1600" dirty="0"/>
              <a:t>ă la infinit.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challenge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</a:t>
            </a:r>
            <a:r>
              <a:rPr lang="ro-RO" sz="2800" dirty="0"/>
              <a:t>ea</a:t>
            </a:r>
            <a:r>
              <a:rPr lang="en-US" sz="2800" dirty="0"/>
              <a:t> 1: </a:t>
            </a:r>
            <a:r>
              <a:rPr lang="ro-RO" sz="2800" dirty="0"/>
              <a:t>Realizează un line follower care să se oprească când apeși pe senzorul de atingere.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Part</a:t>
            </a:r>
            <a:r>
              <a:rPr lang="ro-RO" sz="2800" dirty="0"/>
              <a:t>ea</a:t>
            </a:r>
            <a:r>
              <a:rPr lang="en-US" sz="2800" dirty="0"/>
              <a:t> 2: </a:t>
            </a:r>
            <a:r>
              <a:rPr lang="ro-RO" sz="2800" dirty="0"/>
              <a:t>Realizează un </a:t>
            </a:r>
            <a:r>
              <a:rPr lang="en-US" sz="2800" dirty="0"/>
              <a:t>line follower </a:t>
            </a:r>
            <a:r>
              <a:rPr lang="ro-RO" sz="2800" dirty="0"/>
              <a:t>care se oprește după ce encoder-ul motoarelor au înregistrat 1500 de grade.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en-US" dirty="0" err="1"/>
              <a:t>SEn</a:t>
            </a:r>
            <a:r>
              <a:rPr lang="ro-RO" dirty="0"/>
              <a:t>z</a:t>
            </a:r>
            <a:r>
              <a:rPr lang="en-US" dirty="0"/>
              <a:t>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B1904-208F-F64C-8A79-D00A9627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" y="1372190"/>
            <a:ext cx="5354485" cy="4985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437DA-D815-8C49-8CD7-6AA5DD1D35AF}"/>
              </a:ext>
            </a:extLst>
          </p:cNvPr>
          <p:cNvSpPr txBox="1"/>
          <p:nvPr/>
        </p:nvSpPr>
        <p:spPr>
          <a:xfrm>
            <a:off x="5631077" y="5476009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Oprește motoarele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5FC86-029A-C341-BE7A-6C53A314E7F6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</a:t>
            </a:r>
            <a:r>
              <a:rPr lang="ro-RO" sz="1600" dirty="0"/>
              <a:t>pe partea dreaptă a liniei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29CC0-5953-3642-8D08-0D5C1E91A20C}"/>
              </a:ext>
            </a:extLst>
          </p:cNvPr>
          <p:cNvSpPr txBox="1"/>
          <p:nvPr/>
        </p:nvSpPr>
        <p:spPr>
          <a:xfrm>
            <a:off x="5602541" y="2180493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Repe</a:t>
            </a:r>
            <a:r>
              <a:rPr lang="ro-RO" sz="1600" dirty="0"/>
              <a:t>tă până când senzorul de atingere este apăsat.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ro-RO" dirty="0"/>
              <a:t>anumit număr de rotații (distanță)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C5CAA-57D6-C248-986C-1C3005D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7" y="1284883"/>
            <a:ext cx="5214146" cy="5073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4455C-4CBF-BD4D-8865-93EA966BE537}"/>
              </a:ext>
            </a:extLst>
          </p:cNvPr>
          <p:cNvSpPr txBox="1"/>
          <p:nvPr/>
        </p:nvSpPr>
        <p:spPr>
          <a:xfrm>
            <a:off x="5655474" y="5870863"/>
            <a:ext cx="228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Oprește motoarele.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E6885-7EAE-9543-9ED6-45EF4F66C11C}"/>
              </a:ext>
            </a:extLst>
          </p:cNvPr>
          <p:cNvSpPr txBox="1"/>
          <p:nvPr/>
        </p:nvSpPr>
        <p:spPr>
          <a:xfrm>
            <a:off x="5602542" y="3755775"/>
            <a:ext cx="320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follow </a:t>
            </a:r>
            <a:r>
              <a:rPr lang="ro-RO" sz="1600" dirty="0"/>
              <a:t>pe partea dreaptă a liniei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9F046-9FE9-7940-9C1C-70EEA661C6CE}"/>
              </a:ext>
            </a:extLst>
          </p:cNvPr>
          <p:cNvSpPr txBox="1"/>
          <p:nvPr/>
        </p:nvSpPr>
        <p:spPr>
          <a:xfrm>
            <a:off x="5629007" y="2779059"/>
            <a:ext cx="32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Repe</a:t>
            </a:r>
            <a:r>
              <a:rPr lang="ro-RO" sz="1600" dirty="0"/>
              <a:t>tă până senzorul de rotație s-a mișcat 1</a:t>
            </a:r>
            <a:r>
              <a:rPr lang="en-US" sz="1600" dirty="0"/>
              <a:t>500 de</a:t>
            </a:r>
            <a:r>
              <a:rPr lang="ro-RO" sz="1600" dirty="0"/>
              <a:t> </a:t>
            </a:r>
            <a:r>
              <a:rPr lang="en-US" sz="1600" dirty="0"/>
              <a:t>gr</a:t>
            </a:r>
            <a:r>
              <a:rPr lang="ro-RO" sz="1600" dirty="0"/>
              <a:t>ade.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F749D-425E-A542-9575-D4E172FB091D}"/>
              </a:ext>
            </a:extLst>
          </p:cNvPr>
          <p:cNvSpPr txBox="1"/>
          <p:nvPr/>
        </p:nvSpPr>
        <p:spPr>
          <a:xfrm>
            <a:off x="5602541" y="1839909"/>
            <a:ext cx="320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</a:t>
            </a:r>
            <a:r>
              <a:rPr lang="ro-RO" sz="1600" dirty="0"/>
              <a:t>ează senzorul de rotație</a:t>
            </a:r>
            <a:r>
              <a:rPr lang="en-US" sz="1600" dirty="0"/>
              <a:t> (Reset</a:t>
            </a:r>
            <a:r>
              <a:rPr lang="ro-RO" sz="1600" dirty="0"/>
              <a:t>ează numărul de grade acumulate</a:t>
            </a:r>
            <a:r>
              <a:rPr lang="en-US" sz="1600" dirty="0"/>
              <a:t>) </a:t>
            </a:r>
            <a:r>
              <a:rPr lang="ro-RO" sz="1600" dirty="0"/>
              <a:t>pe</a:t>
            </a:r>
            <a:r>
              <a:rPr lang="en-US" sz="1600" dirty="0"/>
              <a:t> Motor C</a:t>
            </a:r>
          </a:p>
        </p:txBody>
      </p: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De ce este important ca un robot să urmărească aceeași parte a liniei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Robotul știe doar să verifice doar dacă se află pe linie sau nu.</a:t>
            </a:r>
            <a:r>
              <a:rPr lang="en-US" b="0" dirty="0"/>
              <a:t> </a:t>
            </a:r>
            <a:endParaRPr lang="en-US" dirty="0"/>
          </a:p>
          <a:p>
            <a:r>
              <a:rPr lang="ro-RO" dirty="0"/>
              <a:t>Acesta reprezintă un </a:t>
            </a:r>
            <a:r>
              <a:rPr lang="en-US" dirty="0"/>
              <a:t>line follower</a:t>
            </a:r>
            <a:r>
              <a:rPr lang="ro-RO" dirty="0"/>
              <a:t> de bază</a:t>
            </a:r>
            <a:r>
              <a:rPr lang="en-US" dirty="0"/>
              <a:t>.</a:t>
            </a:r>
            <a:r>
              <a:rPr lang="ro-RO" dirty="0"/>
              <a:t> Care sunt lucrurile care nu sunt așa de bune la acest line follower</a:t>
            </a:r>
            <a:r>
              <a:rPr lang="en-US" dirty="0"/>
              <a:t>? </a:t>
            </a:r>
            <a:r>
              <a:rPr lang="ro-RO" dirty="0"/>
              <a:t>Crezi că acest ,,</a:t>
            </a:r>
            <a:r>
              <a:rPr lang="en-US" dirty="0"/>
              <a:t>line follower</a:t>
            </a:r>
            <a:r>
              <a:rPr lang="ro-RO" dirty="0"/>
              <a:t>-ul</a:t>
            </a:r>
            <a:r>
              <a:rPr lang="en-US" dirty="0"/>
              <a:t>’’</a:t>
            </a:r>
            <a:r>
              <a:rPr lang="ro-RO" dirty="0"/>
              <a:t> poate fi îmbunătățit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Se mișcă mult</a:t>
            </a:r>
            <a:r>
              <a:rPr lang="en-US" b="0" dirty="0"/>
              <a:t>.</a:t>
            </a:r>
            <a:r>
              <a:rPr lang="ro-RO" b="0" dirty="0"/>
              <a:t> Urmăritoare de linie mai line sunt descrise în lecțiile </a:t>
            </a:r>
            <a:r>
              <a:rPr lang="en-US" b="0" dirty="0"/>
              <a:t>Advanced</a:t>
            </a:r>
            <a:r>
              <a:rPr lang="ro-RO" b="0" dirty="0"/>
              <a:t>.</a:t>
            </a:r>
            <a:endParaRPr lang="en-US" dirty="0"/>
          </a:p>
          <a:p>
            <a:r>
              <a:rPr lang="ro-RO" dirty="0"/>
              <a:t>Ce senzor măsoară cât de departe merge robotul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Senzorul de rotație (encoder-ul) utilizat în Provocarea 2. Acest senzor măsoară cât se întorc roțile.</a:t>
            </a:r>
            <a:endParaRPr lang="en-US" dirty="0"/>
          </a:p>
          <a:p>
            <a:r>
              <a:rPr lang="ro-RO" dirty="0"/>
              <a:t>Cum scriem un ,,</a:t>
            </a:r>
            <a:r>
              <a:rPr lang="en-US" dirty="0"/>
              <a:t>line follower’’ </a:t>
            </a:r>
            <a:r>
              <a:rPr lang="ro-RO" dirty="0"/>
              <a:t>care se va opri când vede o altă linie neagră sau o altă culoare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ro-RO" b="0" dirty="0"/>
              <a:t>Schimbă condiția de ieșire din LOOP care să folosească snzorul de culoare.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liniei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oamenii și roboții urmăresc linia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facem un robot să urmărească o linie utilizând Modul Culoare pe senzorul de culoare </a:t>
            </a:r>
            <a:r>
              <a:rPr lang="en-US" dirty="0"/>
              <a:t>EV3 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urmărim o linie până când un senzor este activat.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urmărim o linie pentru o anumită distanță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combinăm senzorii, repetările și comutatoarele.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52718"/>
            <a:ext cx="8540749" cy="1371600"/>
          </a:xfrm>
        </p:spPr>
        <p:txBody>
          <a:bodyPr/>
          <a:lstStyle/>
          <a:p>
            <a:r>
              <a:rPr lang="ro-RO" dirty="0"/>
              <a:t>Instrucțiunile profesorilor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Slide</a:t>
            </a:r>
            <a:r>
              <a:rPr lang="ro-RO" b="0" dirty="0"/>
              <a:t>-urile</a:t>
            </a:r>
            <a:r>
              <a:rPr lang="en-US" b="0" dirty="0"/>
              <a:t> 4-7 </a:t>
            </a:r>
            <a:r>
              <a:rPr lang="ro-RO" b="0" dirty="0"/>
              <a:t>sunt animate</a:t>
            </a:r>
            <a:r>
              <a:rPr lang="en-US" b="0" dirty="0"/>
              <a:t>.  </a:t>
            </a:r>
            <a:r>
              <a:rPr lang="ro-RO" b="0" dirty="0"/>
              <a:t>Pentru elevii cu o înțelegere mai bună a cum funcționează un urmăritor de linie și cum un om și un robot urmăresc o linie, recomandăm să priviți animația.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Dați fiecărui elev/echipă o copie a fișei de lucru.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Provocarea 1 începe cu slide-ul 1</a:t>
            </a:r>
            <a:r>
              <a:rPr lang="en-US" b="0" dirty="0"/>
              <a:t>0 </a:t>
            </a:r>
            <a:r>
              <a:rPr lang="ro-RO" b="0" dirty="0"/>
              <a:t>și provocarea 2 la s</a:t>
            </a:r>
            <a:r>
              <a:rPr lang="en-US" b="0" dirty="0" err="1"/>
              <a:t>lide</a:t>
            </a:r>
            <a:r>
              <a:rPr lang="ro-RO" b="0" dirty="0"/>
              <a:t>-ul</a:t>
            </a:r>
            <a:r>
              <a:rPr lang="en-US" b="0" dirty="0"/>
              <a:t>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Ghidul de discuții este la s</a:t>
            </a:r>
            <a:r>
              <a:rPr lang="en-US" b="0" dirty="0" err="1"/>
              <a:t>lide</a:t>
            </a:r>
            <a:r>
              <a:rPr lang="ro-RO" b="0" dirty="0"/>
              <a:t>-ul</a:t>
            </a:r>
            <a:r>
              <a:rPr lang="en-US" b="0" dirty="0"/>
              <a:t>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Elevii mai avansați pot fi interesați de alte urmăritoare de linii de pe Ev3le</a:t>
            </a:r>
            <a:r>
              <a:rPr lang="en-US" b="0" dirty="0"/>
              <a:t>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Urmărește linia pe mijloc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ro-RO" dirty="0"/>
              <a:t>Oamenii doresc să urmărească o linie pe mijloc.</a:t>
            </a:r>
            <a:r>
              <a:rPr lang="en-US" dirty="0"/>
              <a:t>  </a:t>
            </a:r>
          </a:p>
          <a:p>
            <a:r>
              <a:rPr lang="ro-RO" dirty="0"/>
              <a:t>Hai să facem și robotul să facă asta utilizând </a:t>
            </a:r>
            <a:r>
              <a:rPr lang="ro-RO" dirty="0">
                <a:solidFill>
                  <a:srgbClr val="FF0000"/>
                </a:solidFill>
              </a:rPr>
              <a:t>senzorul de culoare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Ce tip de întrebări putem adresa utilizând acest senzor</a:t>
            </a:r>
            <a:endParaRPr lang="en-US" dirty="0"/>
          </a:p>
          <a:p>
            <a:pPr lvl="1"/>
            <a:r>
              <a:rPr lang="ro-RO" dirty="0"/>
              <a:t>Ești pe linie sau nu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negru continuă să mergi drept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alb, întoarce la stânga pentru a reveni la linie.</a:t>
            </a:r>
          </a:p>
          <a:p>
            <a:endParaRPr lang="ro-RO" dirty="0"/>
          </a:p>
          <a:p>
            <a:r>
              <a:rPr lang="ro-RO" dirty="0"/>
              <a:t>Pare că funcționează perfect aici</a:t>
            </a:r>
            <a:r>
              <a:rPr lang="en-US" dirty="0"/>
              <a:t>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negru continuă să mergi drept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Dacă ești pe alb, întoarce la stânga pentru a reveni la linie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OH N</a:t>
            </a:r>
            <a:r>
              <a:rPr lang="ro-RO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… </a:t>
            </a:r>
            <a:r>
              <a:rPr lang="ro-RO" b="1" dirty="0">
                <a:solidFill>
                  <a:srgbClr val="FF0000"/>
                </a:solidFill>
              </a:rPr>
              <a:t>robotul meu a luat-o razna</a:t>
            </a:r>
            <a:r>
              <a:rPr lang="en-US" b="1" dirty="0">
                <a:solidFill>
                  <a:srgbClr val="FF0000"/>
                </a:solidFill>
              </a:rPr>
              <a:t>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ro-RO" b="1" dirty="0">
                <a:solidFill>
                  <a:srgbClr val="FF0000"/>
                </a:solidFill>
              </a:rPr>
              <a:t>Când robotul părăsește partea stânga a liniei, programul nu mai funcționează!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718"/>
            <a:ext cx="8626474" cy="1371600"/>
          </a:xfrm>
        </p:spPr>
        <p:txBody>
          <a:bodyPr/>
          <a:lstStyle/>
          <a:p>
            <a:r>
              <a:rPr lang="ro-RO" dirty="0"/>
              <a:t>Urmăritorul de linie</a:t>
            </a:r>
            <a:r>
              <a:rPr lang="en-US" dirty="0"/>
              <a:t>: ROBOT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ro-RO" dirty="0"/>
              <a:t>De ce omul poate urmări linia pe mijloc</a:t>
            </a:r>
            <a:r>
              <a:rPr lang="en-US" dirty="0"/>
              <a:t>?: </a:t>
            </a:r>
          </a:p>
          <a:p>
            <a:pPr lvl="1"/>
            <a:r>
              <a:rPr lang="ro-RO" dirty="0"/>
              <a:t>Pentru că pot vedea </a:t>
            </a:r>
            <a:r>
              <a:rPr lang="ro-RO" dirty="0">
                <a:solidFill>
                  <a:srgbClr val="FF0000"/>
                </a:solidFill>
              </a:rPr>
              <a:t>în față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/>
              <a:t>Pot vedea </a:t>
            </a:r>
            <a:r>
              <a:rPr lang="ro-RO" dirty="0">
                <a:solidFill>
                  <a:srgbClr val="FF0000"/>
                </a:solidFill>
              </a:rPr>
              <a:t>toată linia și împrejurimile</a:t>
            </a:r>
            <a:r>
              <a:rPr lang="ro-RO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/>
              <a:t>Pot vedea </a:t>
            </a:r>
            <a:r>
              <a:rPr lang="ro-RO" dirty="0">
                <a:solidFill>
                  <a:srgbClr val="FF0000"/>
                </a:solidFill>
              </a:rPr>
              <a:t>ambele laturi ale liniei </a:t>
            </a:r>
            <a:r>
              <a:rPr lang="ro-RO" dirty="0"/>
              <a:t>și ce latură au părăsit.</a:t>
            </a:r>
            <a:endParaRPr lang="en-US" dirty="0"/>
          </a:p>
          <a:p>
            <a:endParaRPr lang="en-US" dirty="0"/>
          </a:p>
          <a:p>
            <a:r>
              <a:rPr lang="ro-RO" dirty="0"/>
              <a:t>De ce robotul nu poate face același lucru</a:t>
            </a:r>
            <a:r>
              <a:rPr lang="en-US" dirty="0"/>
              <a:t>?:</a:t>
            </a:r>
          </a:p>
          <a:p>
            <a:pPr lvl="1"/>
            <a:r>
              <a:rPr lang="ro-RO" dirty="0">
                <a:solidFill>
                  <a:srgbClr val="FF0000"/>
                </a:solidFill>
              </a:rPr>
              <a:t>Nu poate spune pe ce parte a liniei e.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>
                <a:solidFill>
                  <a:srgbClr val="00B900"/>
                </a:solidFill>
              </a:rPr>
              <a:t>Cum ne asigurăm că robotul e întotdeauna pe o ANUMITĂ parte a liniei</a:t>
            </a:r>
            <a:r>
              <a:rPr lang="en-US" dirty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ro-RO" dirty="0"/>
              <a:t>În loc de mijloc, robotul poate urmări ,,marginea</a:t>
            </a:r>
            <a:r>
              <a:rPr lang="en-US" dirty="0"/>
              <a:t>’’?</a:t>
            </a:r>
          </a:p>
          <a:p>
            <a:pPr lvl="1"/>
            <a:r>
              <a:rPr lang="en-US" dirty="0"/>
              <a:t>A</a:t>
            </a:r>
            <a:r>
              <a:rPr lang="ro-RO" dirty="0"/>
              <a:t>ș</a:t>
            </a:r>
            <a:r>
              <a:rPr lang="en-US" dirty="0"/>
              <a:t>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căuta tot timpul aceeași parte a liniei.</a:t>
            </a:r>
            <a:endParaRPr lang="en-US" dirty="0"/>
          </a:p>
          <a:p>
            <a:pPr lvl="1"/>
            <a:r>
              <a:rPr lang="ro-RO" dirty="0"/>
              <a:t>Acum îți voi arăta cum funcționează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Urmărirea liniei de către robot are loc pe marginea liniei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7018" y="1559823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5564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6597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o-RO" dirty="0">
                <a:solidFill>
                  <a:srgbClr val="000000"/>
                </a:solidFill>
              </a:rPr>
              <a:t>Pe partea stângă a liniei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749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o-RO" dirty="0">
                <a:solidFill>
                  <a:srgbClr val="000000"/>
                </a:solidFill>
              </a:rPr>
              <a:t>Pe partea dreaptă a liniei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2906" y="1833791"/>
            <a:ext cx="263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Robotul trebuie să determine în ce parte să se întoarcă când senzorul de culoare vede o culoare diferită.</a:t>
            </a:r>
          </a:p>
          <a:p>
            <a:pPr algn="ctr"/>
            <a:endParaRPr lang="en-US" sz="2400" dirty="0"/>
          </a:p>
          <a:p>
            <a:pPr algn="ctr"/>
            <a:r>
              <a:rPr lang="ro-RO" sz="2400" dirty="0"/>
              <a:t>Răspunsul depinde de pe ce parte a liniei faci urmărirea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9452" y="1985292"/>
            <a:ext cx="1048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FF00"/>
                </a:solidFill>
              </a:rPr>
              <a:t>Dacă este negru, întoarce stânga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o-RO" dirty="0">
              <a:solidFill>
                <a:srgbClr val="FFFF00"/>
              </a:solidFill>
            </a:endParaRPr>
          </a:p>
          <a:p>
            <a:endParaRPr lang="ro-RO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 întoarce dreapta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7111" y="1959581"/>
            <a:ext cx="1048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FFFF00"/>
                </a:solidFill>
              </a:rPr>
              <a:t>Dacă este negru, întoarce dreapta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o-RO" dirty="0">
              <a:solidFill>
                <a:srgbClr val="FFFF00"/>
              </a:solidFill>
            </a:endParaRPr>
          </a:p>
          <a:p>
            <a:endParaRPr lang="ro-RO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alb, întoarce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o-RO" dirty="0">
                <a:solidFill>
                  <a:srgbClr val="FFFF00"/>
                </a:solidFill>
              </a:rPr>
              <a:t>stânga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Să pornim robotul pe partea corectă a liniei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 2020 (Last edit: 12/21/2019)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6251</TotalTime>
  <Words>1183</Words>
  <Application>Microsoft Office PowerPoint</Application>
  <PresentationFormat>On-screen Show (4:3)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BEGINNER PROGRAMMING LESSON</vt:lpstr>
      <vt:lpstr>Obiectivele liniei</vt:lpstr>
      <vt:lpstr>Instrucțiunile profesorilor</vt:lpstr>
      <vt:lpstr>Urmărește linia pe mijloc?</vt:lpstr>
      <vt:lpstr>PowerPoint Presentation</vt:lpstr>
      <vt:lpstr>PowerPoint Presentation</vt:lpstr>
      <vt:lpstr>Urmăritorul de linie: ROBOT STYLE</vt:lpstr>
      <vt:lpstr>Urmărirea liniei de către robot are loc pe marginea liniei</vt:lpstr>
      <vt:lpstr>Să pornim robotul pe partea corectă a liniei</vt:lpstr>
      <vt:lpstr>Provocarea 1 Line Follower</vt:lpstr>
      <vt:lpstr>Provocarea LINE FOLLOWING SOLUția</vt:lpstr>
      <vt:lpstr>provocarea 1: SOLUția</vt:lpstr>
      <vt:lpstr>Line follower challenge 2</vt:lpstr>
      <vt:lpstr>provocarea 2 SOLUția: SEnzor</vt:lpstr>
      <vt:lpstr>provocarea 2 SOLUția: anumit număr de rotații (distanță)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Robotica</cp:lastModifiedBy>
  <cp:revision>32</cp:revision>
  <dcterms:created xsi:type="dcterms:W3CDTF">2014-08-07T02:19:13Z</dcterms:created>
  <dcterms:modified xsi:type="dcterms:W3CDTF">2023-09-14T13:05:54Z</dcterms:modified>
</cp:coreProperties>
</file>