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425" r:id="rId3"/>
    <p:sldId id="423" r:id="rId4"/>
    <p:sldId id="415" r:id="rId5"/>
    <p:sldId id="414" r:id="rId6"/>
    <p:sldId id="327" r:id="rId7"/>
    <p:sldId id="426" r:id="rId8"/>
    <p:sldId id="424" r:id="rId9"/>
    <p:sldId id="267" r:id="rId10"/>
    <p:sldId id="412" r:id="rId11"/>
    <p:sldId id="421" r:id="rId12"/>
    <p:sldId id="413" r:id="rId13"/>
    <p:sldId id="422" r:id="rId14"/>
    <p:sldId id="40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6" autoAdjust="0"/>
    <p:restoredTop sz="96346" autoAdjust="0"/>
  </p:normalViewPr>
  <p:slideViewPr>
    <p:cSldViewPr snapToGrid="0" snapToObjects="1">
      <p:cViewPr varScale="1">
        <p:scale>
          <a:sx n="80" d="100"/>
          <a:sy n="80" d="100"/>
        </p:scale>
        <p:origin x="146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C695-CB9E-0844-92B2-AFE970044FFA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27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5BB-7AB9-D342-B2AA-4DF2D006EB69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3C8C-A4BC-DD4A-AB06-7A859AF47E93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1CB-AB50-9F4F-8564-179B93498AB9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4DC9-618B-BC45-BC5F-A382B4710DBE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9FC5-74CB-EA4C-8583-04F20BBD5311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F84-2A0C-5348-95F2-F7DD357D606F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A932-E633-1148-BA3D-7A01F728702D}" type="datetime1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B9E-26FD-A14C-9601-7B60D76CF896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F5D8-295E-FE41-9992-277A23D3F313}" type="datetime1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6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A983-3262-2F47-A5DA-4F5F987DF058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392E-4FF0-7A4B-8E30-7E245CD1538C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9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FB48-17A7-6A4C-BE00-709ECF532AFF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A6CA-8155-A947-909A-BBE7B061125E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5E56-BDC1-BF44-A543-1F1F1700878E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E9C4-D6C8-744A-9232-223E77277C43}" type="datetime1">
              <a:rPr lang="en-US" smtClean="0"/>
              <a:t>9/11/2023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</p:spTree>
    <p:extLst>
      <p:ext uri="{BB962C8B-B14F-4D97-AF65-F5344CB8AC3E}">
        <p14:creationId xmlns:p14="http://schemas.microsoft.com/office/powerpoint/2010/main" val="8819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4F29-BF0E-134F-90F2-1C8C01EF50C4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988D-98A3-F04A-B326-E352E58420C7}" type="datetime1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7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7908-B004-DC45-AC89-520147C57B3C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9A4-2DC5-7F42-B685-565A28440C93}" type="datetime1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01E5-2B7A-C846-B6BD-B7CF910BC5F1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00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12A9-4186-534F-B929-3A72534684A4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803C808-2A17-C243-91A6-E4175B8089FD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2020, (Last edit: 12/21/19)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26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0872D-C66F-CF4F-9199-05A843224AFC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EV3 Classroom: </a:t>
            </a:r>
            <a:r>
              <a:rPr lang="ro-RO" sz="2400" dirty="0"/>
              <a:t>Senzor de atingere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8D74E0-00A1-EF4B-B34D-7B2AC39492C8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801E09-26E4-7E40-9B13-F64C96D21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4E98EF2-C1BE-C54D-9B65-321FABDBE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77" y="838518"/>
            <a:ext cx="7414815" cy="4789189"/>
          </a:xfrm>
        </p:spPr>
        <p:txBody>
          <a:bodyPr>
            <a:normAutofit/>
          </a:bodyPr>
          <a:lstStyle/>
          <a:p>
            <a:r>
              <a:rPr lang="en-US" sz="2800" dirty="0"/>
              <a:t>Program</a:t>
            </a:r>
            <a:r>
              <a:rPr lang="ro-RO" sz="2800" dirty="0"/>
              <a:t>ează robotul tău să meargă până când robotul atinge marginea peretului. Mergi înapoi și întoarce la dreapta cu 90 de grade.</a:t>
            </a:r>
            <a:r>
              <a:rPr 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41422" y="3260681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75026" y="4197364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21451" y="4585310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15353" y="4409800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 rot="5400000">
            <a:off x="3273250" y="3636493"/>
            <a:ext cx="732803" cy="1164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rot="5400000">
            <a:off x="3540108" y="4504638"/>
            <a:ext cx="199088" cy="382463"/>
          </a:xfrm>
          <a:prstGeom prst="round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3540108" y="3561730"/>
            <a:ext cx="199088" cy="382463"/>
          </a:xfrm>
          <a:prstGeom prst="round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66834" y="3513845"/>
            <a:ext cx="4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90619" y="4516280"/>
            <a:ext cx="4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01916" y="4080603"/>
            <a:ext cx="330538" cy="2571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rot="5400000">
            <a:off x="4204758" y="4136114"/>
            <a:ext cx="160571" cy="136844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 descr="Screen Shot 2019-12-21 at 4.1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7" y="1886723"/>
            <a:ext cx="4491236" cy="3521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6313" y="1246795"/>
            <a:ext cx="3300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Când</a:t>
            </a:r>
            <a:r>
              <a:rPr lang="en-US" dirty="0"/>
              <a:t> program</a:t>
            </a:r>
            <a:r>
              <a:rPr lang="ro-RO" dirty="0"/>
              <a:t>ul începe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Pornește motoarele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Așteaptă până când senzorul de atingere este apăsat (motoarele încă se mișcă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Oprește motoarele (senzorul de atingere a fost apăsat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</a:t>
            </a:r>
            <a:r>
              <a:rPr lang="ro-RO" dirty="0"/>
              <a:t>ergi înapoi </a:t>
            </a:r>
            <a:r>
              <a:rPr lang="en-US" dirty="0"/>
              <a:t>(</a:t>
            </a:r>
            <a:r>
              <a:rPr lang="ro-RO" dirty="0"/>
              <a:t>viteză negativă</a:t>
            </a:r>
            <a:r>
              <a:rPr lang="en-US" dirty="0"/>
              <a:t>) </a:t>
            </a:r>
            <a:r>
              <a:rPr lang="ro-RO" dirty="0"/>
              <a:t>pentru 1000 grade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Întoarce dreapta 360 de grade</a:t>
            </a:r>
            <a:r>
              <a:rPr lang="en-US" dirty="0"/>
              <a:t> (90 </a:t>
            </a:r>
            <a:r>
              <a:rPr lang="ro-RO" dirty="0"/>
              <a:t>grade fizice pe robotul educator  de pe </a:t>
            </a:r>
            <a:r>
              <a:rPr lang="en-US" dirty="0"/>
              <a:t>EV3)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Ieși din</a:t>
            </a:r>
            <a:r>
              <a:rPr lang="en-US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Discuții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>
            <a:normAutofit/>
          </a:bodyPr>
          <a:lstStyle/>
          <a:p>
            <a:r>
              <a:rPr lang="ro-RO" dirty="0"/>
              <a:t>De ce folosiți comanda </a:t>
            </a:r>
            <a:r>
              <a:rPr lang="en-US" dirty="0"/>
              <a:t>START MOVING </a:t>
            </a:r>
            <a:r>
              <a:rPr lang="ro-RO" dirty="0"/>
              <a:t>pentru aceste provocări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o-RO" b="0" dirty="0">
                <a:solidFill>
                  <a:srgbClr val="FF0000"/>
                </a:solidFill>
              </a:rPr>
              <a:t>Vrei să citești senzorul în timp ce motorul se mișcă.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ro-RO" dirty="0"/>
              <a:t>De ce folosim comanda AȘTEAPTĂ SENZORUL DE ATINGERE în aceste provocări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o-RO" b="0" dirty="0">
                <a:solidFill>
                  <a:srgbClr val="FF0000"/>
                </a:solidFill>
              </a:rPr>
              <a:t>Avem nevoie ca programul să aștepte pentru o citire corectă. 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ro-RO" dirty="0"/>
              <a:t>Care este diferența dintre APĂSAT și ELIBERAT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o-RO" b="0" dirty="0">
                <a:solidFill>
                  <a:srgbClr val="FF0000"/>
                </a:solidFill>
              </a:rPr>
              <a:t>APĂSAT</a:t>
            </a:r>
            <a:r>
              <a:rPr lang="en-US" b="0" dirty="0">
                <a:solidFill>
                  <a:srgbClr val="FF0000"/>
                </a:solidFill>
              </a:rPr>
              <a:t> = </a:t>
            </a:r>
            <a:r>
              <a:rPr lang="ro-RO" b="0" dirty="0">
                <a:solidFill>
                  <a:srgbClr val="FF0000"/>
                </a:solidFill>
              </a:rPr>
              <a:t>buton roșu presat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b="0" dirty="0">
                <a:solidFill>
                  <a:srgbClr val="FF0000"/>
                </a:solidFill>
              </a:rPr>
              <a:t>	</a:t>
            </a:r>
            <a:r>
              <a:rPr lang="ro-RO" b="0" dirty="0">
                <a:solidFill>
                  <a:srgbClr val="FF0000"/>
                </a:solidFill>
              </a:rPr>
              <a:t>ELIBERAT</a:t>
            </a:r>
            <a:r>
              <a:rPr lang="en-US" b="0" dirty="0">
                <a:solidFill>
                  <a:srgbClr val="FF0000"/>
                </a:solidFill>
              </a:rPr>
              <a:t> = </a:t>
            </a:r>
            <a:r>
              <a:rPr lang="ro-RO" b="0" dirty="0">
                <a:solidFill>
                  <a:srgbClr val="FF0000"/>
                </a:solidFill>
              </a:rPr>
              <a:t>ne-apăsat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br>
              <a:rPr lang="en-US" b="0" dirty="0">
                <a:solidFill>
                  <a:srgbClr val="FF0000"/>
                </a:solidFill>
              </a:rPr>
            </a:br>
            <a:r>
              <a:rPr lang="ro-RO" dirty="0"/>
              <a:t>Care sunt situațiile în care ai dori să utilizezi pe fiecare dintre acestea?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o-RO" b="0" dirty="0">
                <a:solidFill>
                  <a:srgbClr val="FF0000"/>
                </a:solidFill>
              </a:rPr>
              <a:t>APĂSAT</a:t>
            </a:r>
            <a:r>
              <a:rPr lang="en-US" b="0" dirty="0">
                <a:solidFill>
                  <a:srgbClr val="FF0000"/>
                </a:solidFill>
              </a:rPr>
              <a:t> = </a:t>
            </a:r>
            <a:r>
              <a:rPr lang="ro-RO" b="0" dirty="0">
                <a:solidFill>
                  <a:srgbClr val="FF0000"/>
                </a:solidFill>
              </a:rPr>
              <a:t>intră într-o perete</a:t>
            </a:r>
            <a:r>
              <a:rPr lang="en-US" b="0" dirty="0">
                <a:solidFill>
                  <a:srgbClr val="FF0000"/>
                </a:solidFill>
              </a:rPr>
              <a:t>	</a:t>
            </a:r>
          </a:p>
          <a:p>
            <a:r>
              <a:rPr lang="en-US" b="0" dirty="0">
                <a:solidFill>
                  <a:srgbClr val="FF0000"/>
                </a:solidFill>
              </a:rPr>
              <a:t>	</a:t>
            </a:r>
            <a:r>
              <a:rPr lang="ro-RO" b="0" dirty="0">
                <a:solidFill>
                  <a:srgbClr val="FF0000"/>
                </a:solidFill>
              </a:rPr>
              <a:t>ELIBERAT</a:t>
            </a:r>
            <a:r>
              <a:rPr lang="en-US" b="0" dirty="0">
                <a:solidFill>
                  <a:srgbClr val="FF0000"/>
                </a:solidFill>
              </a:rPr>
              <a:t> = </a:t>
            </a:r>
            <a:r>
              <a:rPr lang="ro-RO" b="0" dirty="0">
                <a:solidFill>
                  <a:srgbClr val="FF0000"/>
                </a:solidFill>
              </a:rPr>
              <a:t>nu mai atinge peretele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929"/>
            <a:ext cx="8245474" cy="4545960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folosim senzorul de atingere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utilizăm block-urile de așteptare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diferența dintre block-urile de așteptare și block-urile de comandă a senzorilor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când să utilizăm block-ul ,,Start Moving</a:t>
            </a:r>
            <a:r>
              <a:rPr lang="en-US" dirty="0"/>
              <a:t>’’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 un senzor</a:t>
            </a:r>
            <a:r>
              <a:rPr lang="en-US" dirty="0"/>
              <a:t>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Un senzor permite programului </a:t>
            </a:r>
            <a:r>
              <a:rPr lang="en-US" dirty="0"/>
              <a:t>EV3 </a:t>
            </a:r>
            <a:r>
              <a:rPr lang="ro-RO" dirty="0"/>
              <a:t>să măsoare și să colecteze date despre împrejurimi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Senzorii de </a:t>
            </a:r>
            <a:r>
              <a:rPr lang="en-US" dirty="0"/>
              <a:t>EV3 </a:t>
            </a:r>
            <a:r>
              <a:rPr lang="ro-RO" dirty="0"/>
              <a:t>includ</a:t>
            </a:r>
            <a:r>
              <a:rPr lang="en-US" dirty="0"/>
              <a:t>:</a:t>
            </a:r>
          </a:p>
          <a:p>
            <a:pPr marL="800100" lvl="1" indent="-342900"/>
            <a:r>
              <a:rPr lang="en-US" dirty="0"/>
              <a:t>Color – </a:t>
            </a:r>
            <a:r>
              <a:rPr lang="ro-RO" dirty="0"/>
              <a:t>măsoară culoarea și luminozitatea</a:t>
            </a:r>
            <a:endParaRPr lang="en-US" dirty="0"/>
          </a:p>
          <a:p>
            <a:pPr marL="800100" lvl="1" indent="-342900"/>
            <a:r>
              <a:rPr lang="en-US" dirty="0"/>
              <a:t>Gyro – </a:t>
            </a:r>
            <a:r>
              <a:rPr lang="ro-RO" dirty="0"/>
              <a:t>măsoară rotația robotului</a:t>
            </a:r>
            <a:r>
              <a:rPr lang="en-US" dirty="0"/>
              <a:t> </a:t>
            </a:r>
          </a:p>
          <a:p>
            <a:pPr marL="800100" lvl="1" indent="-342900"/>
            <a:r>
              <a:rPr lang="en-US" dirty="0"/>
              <a:t>Ultrasonic – </a:t>
            </a:r>
            <a:r>
              <a:rPr lang="ro-RO" dirty="0"/>
              <a:t>măsoară distanța suprafețelor apropiate</a:t>
            </a:r>
            <a:endParaRPr lang="en-US" dirty="0"/>
          </a:p>
          <a:p>
            <a:pPr marL="800100" lvl="1" indent="-342900"/>
            <a:r>
              <a:rPr lang="en-US" dirty="0"/>
              <a:t>Touch – </a:t>
            </a:r>
            <a:r>
              <a:rPr lang="ro-RO" dirty="0"/>
              <a:t>măsoară contactul cu o suprafață</a:t>
            </a:r>
            <a:endParaRPr lang="en-US" dirty="0"/>
          </a:p>
          <a:p>
            <a:pPr marL="800100" lvl="1" indent="-342900"/>
            <a:r>
              <a:rPr lang="en-US" dirty="0"/>
              <a:t>Infrared – </a:t>
            </a:r>
            <a:r>
              <a:rPr lang="ro-RO" dirty="0"/>
              <a:t>măsoară puterea semnalului </a:t>
            </a:r>
            <a:r>
              <a:rPr lang="en-US" dirty="0"/>
              <a:t>IR </a:t>
            </a:r>
            <a:r>
              <a:rPr lang="ro-RO" dirty="0"/>
              <a:t>ale unei telecomenzi</a:t>
            </a:r>
            <a:endParaRPr lang="en-US" dirty="0"/>
          </a:p>
          <a:p>
            <a:pPr marL="800100" lvl="1" indent="-34290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751"/>
          <a:stretch/>
        </p:blipFill>
        <p:spPr bwMode="auto">
          <a:xfrm>
            <a:off x="786179" y="4297339"/>
            <a:ext cx="5715070" cy="150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un senzor de atingere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8171620" cy="49953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Senzorul de atingere poate detecta cînd butonul roșu al senzorului de atingere este apăsat sau eliberat.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Cu această informație, poți programa o acțiune când senzorul este</a:t>
            </a:r>
            <a:r>
              <a:rPr lang="en-US" b="0" dirty="0"/>
              <a:t>: </a:t>
            </a:r>
          </a:p>
          <a:p>
            <a:r>
              <a:rPr lang="en-US" b="0" dirty="0"/>
              <a:t>	</a:t>
            </a:r>
            <a:r>
              <a:rPr lang="ro-RO" dirty="0"/>
              <a:t>Apăsat în acest moment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Eliberat în acest moment</a:t>
            </a:r>
            <a:endParaRPr lang="en-US" b="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Când este posibil să utilizezi acest senzor</a:t>
            </a:r>
            <a:r>
              <a:rPr lang="en-US" b="0" dirty="0"/>
              <a:t>?</a:t>
            </a:r>
          </a:p>
          <a:p>
            <a:pPr marL="800100" lvl="1" indent="-342900"/>
            <a:r>
              <a:rPr lang="en-US" b="0" dirty="0"/>
              <a:t>U</a:t>
            </a:r>
            <a:r>
              <a:rPr lang="ro-RO" b="0" dirty="0"/>
              <a:t>til pentru programarea </a:t>
            </a:r>
            <a:r>
              <a:rPr lang="en-US" b="0" dirty="0"/>
              <a:t>“</a:t>
            </a:r>
            <a:r>
              <a:rPr lang="ro-RO" b="0" dirty="0"/>
              <a:t>robotul se mișcă până când senzorul este apăsat/eliberat</a:t>
            </a:r>
            <a:r>
              <a:rPr lang="en-US" b="0" dirty="0"/>
              <a:t>’’</a:t>
            </a:r>
          </a:p>
          <a:p>
            <a:pPr marL="800100" lvl="1" indent="-342900"/>
            <a:r>
              <a:rPr lang="en-US" b="0" dirty="0"/>
              <a:t>De </a:t>
            </a:r>
            <a:r>
              <a:rPr lang="en-US" b="0" dirty="0" err="1"/>
              <a:t>exemplu</a:t>
            </a:r>
            <a:r>
              <a:rPr lang="en-US" b="0" dirty="0"/>
              <a:t>, </a:t>
            </a:r>
            <a:r>
              <a:rPr lang="en-US" b="0" dirty="0" err="1"/>
              <a:t>dac</a:t>
            </a:r>
            <a:r>
              <a:rPr lang="ro-RO" dirty="0"/>
              <a:t>ă montați un senzor de atingere în fața robotului, îl poți opri dacă se lovește de ceva.</a:t>
            </a:r>
            <a:endParaRPr lang="en-US" b="0" dirty="0"/>
          </a:p>
          <a:p>
            <a:pPr marL="800100" lvl="1" indent="-342900"/>
            <a:r>
              <a:rPr lang="ro-RO" b="0" dirty="0"/>
              <a:t>Poți de asemenea să programezi robotul să pornească și să se oprească atunci când senzorul de atingere este apăsat.</a:t>
            </a:r>
            <a:endParaRPr lang="en-US" b="0" dirty="0"/>
          </a:p>
          <a:p>
            <a:endParaRPr lang="en-US" b="0" i="1" dirty="0"/>
          </a:p>
          <a:p>
            <a:r>
              <a:rPr lang="ro-RO" b="0" i="1" dirty="0"/>
              <a:t>Observați că, diferit față de </a:t>
            </a:r>
            <a:r>
              <a:rPr lang="en-US" b="0" i="1" dirty="0"/>
              <a:t>EV3-G, </a:t>
            </a:r>
            <a:r>
              <a:rPr lang="ro-RO" b="0" i="1" dirty="0"/>
              <a:t>nu mai există un mod de apăsat/eliberat</a:t>
            </a:r>
            <a:r>
              <a:rPr lang="en-US" b="0" i="1" dirty="0"/>
              <a:t>. </a:t>
            </a:r>
            <a:r>
              <a:rPr lang="ro-RO" b="0" i="1" dirty="0"/>
              <a:t>Echivalentul ar fi să verifici pentru ambele, apăsat și eliberat.</a:t>
            </a:r>
            <a:endParaRPr lang="en-US" b="0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Screen Shot 2019-12-21 at 3.2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11" y="2424931"/>
            <a:ext cx="2488959" cy="100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ro-RO" dirty="0"/>
              <a:t>Cum programăm cu senzorul de atingere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06" y="2299357"/>
            <a:ext cx="3304309" cy="2468133"/>
          </a:xfrm>
        </p:spPr>
        <p:txBody>
          <a:bodyPr>
            <a:normAutofit/>
          </a:bodyPr>
          <a:lstStyle/>
          <a:p>
            <a:endParaRPr lang="en-US" b="0" u="sng" dirty="0"/>
          </a:p>
          <a:p>
            <a:endParaRPr lang="en-US" b="0" u="sng" dirty="0"/>
          </a:p>
          <a:p>
            <a:endParaRPr lang="en-US" b="0" u="sng" dirty="0"/>
          </a:p>
          <a:p>
            <a:r>
              <a:rPr lang="en-US" b="0" dirty="0"/>
              <a:t>U</a:t>
            </a:r>
            <a:r>
              <a:rPr lang="ro-RO" b="0" dirty="0"/>
              <a:t>tilizată pentru a citi valorile senzorului</a:t>
            </a:r>
            <a:endParaRPr lang="en-US" b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14421" y="2299357"/>
            <a:ext cx="3520613" cy="2848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u="sng" dirty="0"/>
          </a:p>
          <a:p>
            <a:endParaRPr lang="en-US" b="0" u="sng" dirty="0"/>
          </a:p>
          <a:p>
            <a:endParaRPr lang="en-US" b="0" u="sng" dirty="0"/>
          </a:p>
          <a:p>
            <a:pPr marL="274320" lvl="1" indent="0">
              <a:buNone/>
            </a:pPr>
            <a:r>
              <a:rPr lang="en-US" dirty="0"/>
              <a:t>U</a:t>
            </a:r>
            <a:r>
              <a:rPr lang="ro-RO" dirty="0"/>
              <a:t>tilizat pentru a aștepta pentru o citire a senzorului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199" y="1357745"/>
            <a:ext cx="811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0000"/>
                </a:solidFill>
              </a:rPr>
              <a:t>Sunt două block-uri diferite (se găsesc în Paleta de comenzi senzori</a:t>
            </a:r>
            <a:r>
              <a:rPr lang="en-US" sz="2000" b="1" dirty="0">
                <a:solidFill>
                  <a:srgbClr val="FF0000"/>
                </a:solidFill>
              </a:rPr>
              <a:t>). </a:t>
            </a:r>
            <a:r>
              <a:rPr lang="ro-RO" sz="2000" b="1" dirty="0">
                <a:solidFill>
                  <a:srgbClr val="FF0000"/>
                </a:solidFill>
              </a:rPr>
              <a:t>Care este diferența</a:t>
            </a:r>
            <a:r>
              <a:rPr lang="en-US" sz="20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4" name="Picture 13" descr="Screen Shot 2019-12-21 at 3.4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433106"/>
            <a:ext cx="8026400" cy="1092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2653" y="4770895"/>
            <a:ext cx="787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Primul input în ambele este numărul portului. Schimbă acestport (de la 1 la4) în funcție de locul unde senzorul de atingere este introdus. Portul predefinit este de obicei portul 1.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21177-6B48-0744-882E-4F6C05AE71E9}"/>
              </a:ext>
            </a:extLst>
          </p:cNvPr>
          <p:cNvSpPr txBox="1"/>
          <p:nvPr/>
        </p:nvSpPr>
        <p:spPr>
          <a:xfrm>
            <a:off x="532653" y="5583830"/>
            <a:ext cx="762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această lecție, vom utiliza versiunea de comanda </a:t>
            </a:r>
            <a:r>
              <a:rPr lang="en-US" dirty="0"/>
              <a:t>“Wait Until”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Block-urile </a:t>
            </a:r>
            <a:r>
              <a:rPr lang="en-US" dirty="0"/>
              <a:t>Start Moving </a:t>
            </a:r>
            <a:r>
              <a:rPr lang="ro-RO" dirty="0"/>
              <a:t>și</a:t>
            </a:r>
            <a:r>
              <a:rPr lang="en-US" dirty="0"/>
              <a:t> Stop Moving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112" y="1545100"/>
            <a:ext cx="4383562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o-RO" dirty="0"/>
              <a:t>Ambele se regăsesc în paleta de comenzi de mișcare.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Start moving </a:t>
            </a:r>
            <a:r>
              <a:rPr lang="ro-RO" dirty="0"/>
              <a:t>vor porni motoarele în direcția și cu viteza dorită. Block-urile subsecvente vor rula după aceste block-uri au fost inițiate.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ro-RO" dirty="0"/>
              <a:t>Comanda ,,</a:t>
            </a:r>
            <a:r>
              <a:rPr lang="en-US" dirty="0"/>
              <a:t>Stop moving’’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opri</a:t>
            </a:r>
            <a:r>
              <a:rPr lang="en-US" dirty="0"/>
              <a:t> </a:t>
            </a:r>
            <a:r>
              <a:rPr lang="en-US" dirty="0" err="1"/>
              <a:t>motoarele</a:t>
            </a:r>
            <a:r>
              <a:rPr lang="en-US" dirty="0"/>
              <a:t> de trac</a:t>
            </a:r>
            <a:r>
              <a:rPr lang="ro-RO" dirty="0"/>
              <a:t>țiune indiferent de ce acțiune se rulează la acel moment.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Screen Shot 2019-12-21 at 3.5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0" y="2303898"/>
            <a:ext cx="3747079" cy="709143"/>
          </a:xfrm>
          <a:prstGeom prst="rect">
            <a:avLst/>
          </a:prstGeom>
        </p:spPr>
      </p:pic>
      <p:pic>
        <p:nvPicPr>
          <p:cNvPr id="8" name="Picture 7" descr="Screen Shot 2019-12-21 at 3.54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6" y="3886893"/>
            <a:ext cx="1716099" cy="7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Start și stop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1" y="1301374"/>
            <a:ext cx="4876800" cy="4855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Ce s-ar întâmpla dacă ați plasa comanda </a:t>
            </a:r>
            <a:r>
              <a:rPr lang="en-US" dirty="0"/>
              <a:t>Start Moving?</a:t>
            </a:r>
          </a:p>
          <a:p>
            <a:r>
              <a:rPr lang="ro-RO" dirty="0"/>
              <a:t>Ce ar face </a:t>
            </a:r>
            <a:r>
              <a:rPr lang="en-US" dirty="0"/>
              <a:t>robot</a:t>
            </a:r>
            <a:r>
              <a:rPr lang="ro-RO" dirty="0"/>
              <a:t>ul</a:t>
            </a:r>
            <a:r>
              <a:rPr lang="en-US" dirty="0"/>
              <a:t>…</a:t>
            </a:r>
          </a:p>
          <a:p>
            <a:r>
              <a:rPr lang="en-US" dirty="0"/>
              <a:t>	1) </a:t>
            </a:r>
            <a:r>
              <a:rPr lang="ro-RO" dirty="0"/>
              <a:t>S-ar mișca</a:t>
            </a:r>
            <a:r>
              <a:rPr lang="en-US" dirty="0"/>
              <a:t>?</a:t>
            </a:r>
          </a:p>
          <a:p>
            <a:r>
              <a:rPr lang="en-US" dirty="0"/>
              <a:t>	2) </a:t>
            </a:r>
            <a:r>
              <a:rPr lang="ro-RO" dirty="0"/>
              <a:t>S-ar mișca pentru puțin timp</a:t>
            </a:r>
            <a:r>
              <a:rPr lang="en-US" dirty="0"/>
              <a:t>?</a:t>
            </a:r>
          </a:p>
          <a:p>
            <a:r>
              <a:rPr lang="en-US" dirty="0"/>
              <a:t>	3) </a:t>
            </a:r>
            <a:r>
              <a:rPr lang="ro-RO" dirty="0"/>
              <a:t>Nu se mișcă deloc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ANS. </a:t>
            </a:r>
            <a:r>
              <a:rPr lang="ro-RO" dirty="0"/>
              <a:t>Se mișcă până când se execută comanda ,,</a:t>
            </a:r>
            <a:r>
              <a:rPr lang="en-US" dirty="0"/>
              <a:t>Move until’’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se </a:t>
            </a:r>
            <a:r>
              <a:rPr lang="en-US" dirty="0" err="1"/>
              <a:t>opre</a:t>
            </a:r>
            <a:r>
              <a:rPr lang="ro-RO" dirty="0"/>
              <a:t>ște. Observați ca programul nu se oprește decât dacă este atașată comanda ,,</a:t>
            </a:r>
            <a:r>
              <a:rPr lang="en-US" dirty="0"/>
              <a:t>Stop Program’’.</a:t>
            </a:r>
          </a:p>
          <a:p>
            <a:endParaRPr lang="en-US" dirty="0"/>
          </a:p>
          <a:p>
            <a:r>
              <a:rPr lang="ro-RO" dirty="0"/>
              <a:t>Ce face comanda </a:t>
            </a:r>
            <a:r>
              <a:rPr lang="en-US" dirty="0"/>
              <a:t>Motor Off?</a:t>
            </a:r>
          </a:p>
          <a:p>
            <a:r>
              <a:rPr lang="en-US" dirty="0"/>
              <a:t>ANS. </a:t>
            </a:r>
            <a:r>
              <a:rPr lang="ro-RO" dirty="0"/>
              <a:t>Opresc motoarele.</a:t>
            </a:r>
            <a:endParaRPr lang="en-US" dirty="0"/>
          </a:p>
        </p:txBody>
      </p:sp>
      <p:pic>
        <p:nvPicPr>
          <p:cNvPr id="3" name="Picture 2" descr="Screen Shot 2019-12-21 at 3.5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94" y="1831925"/>
            <a:ext cx="3680329" cy="696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3450" y="3862839"/>
            <a:ext cx="303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Observa</a:t>
            </a:r>
            <a:r>
              <a:rPr lang="ro-RO" dirty="0"/>
              <a:t>ți că aceasta funcționează diferit față de modul cu care utilizatorii de </a:t>
            </a:r>
            <a:r>
              <a:rPr lang="en-US" dirty="0"/>
              <a:t>EV3-G</a:t>
            </a:r>
            <a:r>
              <a:rPr lang="ro-RO" dirty="0"/>
              <a:t> sunt familiarizați.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4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/>
              <a:t>Program</a:t>
            </a:r>
            <a:r>
              <a:rPr lang="ro-RO" sz="2800" dirty="0"/>
              <a:t>ează robotul pentru a merge înainte până când senzorul de atingere este apăsat.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Indiciu</a:t>
            </a:r>
            <a:r>
              <a:rPr lang="en-US" b="1" dirty="0"/>
              <a:t>: </a:t>
            </a:r>
            <a:r>
              <a:rPr lang="ro-RO" dirty="0"/>
              <a:t>Combinați</a:t>
            </a:r>
            <a:r>
              <a:rPr lang="en-US" dirty="0"/>
              <a:t>:</a:t>
            </a:r>
            <a:r>
              <a:rPr lang="ro-RO" dirty="0"/>
              <a:t> comenzile</a:t>
            </a:r>
            <a:r>
              <a:rPr lang="en-US" dirty="0"/>
              <a:t> Movement </a:t>
            </a:r>
            <a:r>
              <a:rPr lang="ro-RO" dirty="0"/>
              <a:t>și</a:t>
            </a:r>
            <a:r>
              <a:rPr lang="en-US" dirty="0"/>
              <a:t> Sensor</a:t>
            </a:r>
          </a:p>
        </p:txBody>
      </p:sp>
      <p:sp>
        <p:nvSpPr>
          <p:cNvPr id="17" name="Rounded Rectangle 16"/>
          <p:cNvSpPr/>
          <p:nvPr/>
        </p:nvSpPr>
        <p:spPr>
          <a:xfrm rot="5400000">
            <a:off x="775007" y="3859360"/>
            <a:ext cx="732803" cy="1164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5400000">
            <a:off x="1041865" y="4727505"/>
            <a:ext cx="199088" cy="382463"/>
          </a:xfrm>
          <a:prstGeom prst="round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" name="Rounded Rectangle 18"/>
          <p:cNvSpPr/>
          <p:nvPr/>
        </p:nvSpPr>
        <p:spPr>
          <a:xfrm rot="5400000">
            <a:off x="1041865" y="3784597"/>
            <a:ext cx="199088" cy="382463"/>
          </a:xfrm>
          <a:prstGeom prst="round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8591" y="3736712"/>
            <a:ext cx="4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2376" y="4739147"/>
            <a:ext cx="4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62468" y="4407670"/>
            <a:ext cx="8008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creen Shot 2019-12-21 at 3.20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62" y="1989006"/>
            <a:ext cx="3304493" cy="133306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03673" y="4303470"/>
            <a:ext cx="330538" cy="2571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 rot="5400000">
            <a:off x="1706515" y="4358981"/>
            <a:ext cx="160571" cy="136844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8993" y="5756366"/>
            <a:ext cx="777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Extra-provocare</a:t>
            </a:r>
            <a:r>
              <a:rPr lang="en-US" dirty="0"/>
              <a:t>: </a:t>
            </a:r>
            <a:r>
              <a:rPr lang="en-US" dirty="0" err="1"/>
              <a:t>modif</a:t>
            </a:r>
            <a:r>
              <a:rPr lang="ro-RO" dirty="0"/>
              <a:t>ică programul să dea înapoi când senzorul de atingere este apăsat </a:t>
            </a:r>
            <a:r>
              <a:rPr lang="en-US" dirty="0"/>
              <a:t>(i.e. </a:t>
            </a:r>
            <a:r>
              <a:rPr lang="ro-RO" dirty="0"/>
              <a:t>Așteaptă până când senzorul este eliberat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8405" y="1438275"/>
            <a:ext cx="4063434" cy="4373563"/>
          </a:xfrm>
        </p:spPr>
        <p:txBody>
          <a:bodyPr/>
          <a:lstStyle/>
          <a:p>
            <a:r>
              <a:rPr lang="ro-RO" dirty="0"/>
              <a:t>Când programul rulează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Pornește motoarele de tracțiune.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Așteaptă până când senzorul de atingere este apăsat (motoarele conyinuă să se miște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Se opresc motoarele (senzorul de atingere este apăsat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Oprește programul.</a:t>
            </a:r>
            <a:endParaRPr lang="en-US" dirty="0"/>
          </a:p>
        </p:txBody>
      </p:sp>
      <p:pic>
        <p:nvPicPr>
          <p:cNvPr id="9" name="Picture 8" descr="Screen Shot 2019-12-21 at 4.0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58411"/>
            <a:ext cx="3592896" cy="2624982"/>
          </a:xfrm>
          <a:prstGeom prst="rect">
            <a:avLst/>
          </a:prstGeom>
        </p:spPr>
      </p:pic>
      <p:pic>
        <p:nvPicPr>
          <p:cNvPr id="10" name="Picture 9" descr="Screen Shot 2019-12-21 at 4.20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1" y="4993462"/>
            <a:ext cx="1962135" cy="13095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0544" y="4747596"/>
            <a:ext cx="192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Extra Challenge:</a:t>
            </a:r>
          </a:p>
        </p:txBody>
      </p:sp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6543</TotalTime>
  <Words>1063</Words>
  <Application>Microsoft Office PowerPoint</Application>
  <PresentationFormat>On-screen Show (4:3)</PresentationFormat>
  <Paragraphs>122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PowerPoint Presentation</vt:lpstr>
      <vt:lpstr>Obiectivele lecției</vt:lpstr>
      <vt:lpstr>Ce e un senzor?</vt:lpstr>
      <vt:lpstr>Ce este un senzor de atingere? </vt:lpstr>
      <vt:lpstr>Cum programăm cu senzorul de atingere?</vt:lpstr>
      <vt:lpstr>Block-urile Start Moving și Stop Moving</vt:lpstr>
      <vt:lpstr>Start și stop</vt:lpstr>
      <vt:lpstr>provocarea 1</vt:lpstr>
      <vt:lpstr>provocarea 1 Soluția</vt:lpstr>
      <vt:lpstr>Provocarea 2</vt:lpstr>
      <vt:lpstr>provocarea 2 Soluția</vt:lpstr>
      <vt:lpstr>Discuții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Adnim</cp:lastModifiedBy>
  <cp:revision>61</cp:revision>
  <dcterms:created xsi:type="dcterms:W3CDTF">2014-08-07T02:19:13Z</dcterms:created>
  <dcterms:modified xsi:type="dcterms:W3CDTF">2023-09-11T19:34:44Z</dcterms:modified>
</cp:coreProperties>
</file>