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3" r:id="rId5"/>
    <p:sldId id="265" r:id="rId6"/>
    <p:sldId id="347" r:id="rId7"/>
    <p:sldId id="415" r:id="rId8"/>
    <p:sldId id="345" r:id="rId9"/>
    <p:sldId id="266" r:id="rId10"/>
    <p:sldId id="411" r:id="rId11"/>
    <p:sldId id="409" r:id="rId12"/>
    <p:sldId id="412" r:id="rId13"/>
    <p:sldId id="410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0" autoAdjust="0"/>
    <p:restoredTop sz="96172" autoAdjust="0"/>
  </p:normalViewPr>
  <p:slideViewPr>
    <p:cSldViewPr snapToGrid="0" snapToObjects="1">
      <p:cViewPr varScale="1">
        <p:scale>
          <a:sx n="80" d="100"/>
          <a:sy n="80" d="100"/>
        </p:scale>
        <p:origin x="177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289C-E20C-4FE1-AC84-4800CEA1672A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A5BF-ABDB-4841-B62B-313E99FA370A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916-3158-4330-91CA-82327BEAD2F0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AB50-F095-41BF-9456-1C5697285270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28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E4F8-C1F5-4923-B09B-13452327FC68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EF7-2368-4043-AB46-C63DC3EB6AFD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147903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BE27-1C26-4082-A079-725E623E1BF4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5D6-FD22-4E59-AA4B-DA0441E2D862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AB4C-D972-4469-8BFF-F189969E5973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8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33E2-CF34-4F40-953B-DB1B6FCF9799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6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48E7-97BA-4051-B6A6-43CA35AFDDAA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2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535-58D9-48C5-9314-06D09DE7800D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CC73-09B9-44A4-92C8-FB255481DF26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3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C7F5-B55B-4EFD-87A2-BA6BCAA3B4FC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1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7E60-0EE1-46BB-94FA-EB5EF10B840D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8B-7DB4-4141-A8F3-0A6B2A12B3A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7845-360B-400E-B036-BDC9F3564CD9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56B2-7AD0-4ABC-B5A3-4A16BA7DC312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7225-40C1-4642-8897-334697F47E5F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545F-2A4A-4E1C-876F-026175EBE719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6F8D-743C-4573-8467-A35A8ABF2A70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5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686B-6092-4BE8-93B5-887AEBD421E2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1376-115B-464B-BBB9-831F957A9716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7FBA-E254-4EF3-94EF-8CEA3E5384D9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6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389-2429-4204-8781-4BB2587FC0C0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B310-93BC-45DF-A421-43813F6F0E94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4D7-EABE-4323-BC1F-E318C7F6E728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38A4-E24C-49CA-A5EF-89E374B7C8BF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07CE-5F98-4C25-B242-23A2420274E5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79BE-4F41-4502-AD57-8474136C0AEE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18D-4FD8-4ADD-9E21-B4FEABA98CDC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9C88-A2CD-43DB-BDC9-4D26858AAE9F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2D1D-11F2-4319-8553-B4CFF103917A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DD-8491-49E8-87B6-EE1A02553E31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42153C9-7470-4133-BAA6-B90EE82346C5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2020 (Last edit: 12/21/2019)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2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FA7C-C5E8-46CB-8018-A690600A64FC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Întoarcerea</a:t>
            </a:r>
            <a:r>
              <a:rPr lang="en-US" sz="2400" dirty="0"/>
              <a:t> </a:t>
            </a:r>
            <a:r>
              <a:rPr lang="en-US" sz="2400" dirty="0" err="1"/>
              <a:t>simpl</a:t>
            </a:r>
            <a:r>
              <a:rPr lang="ro-RO" sz="2400" dirty="0"/>
              <a:t>ă (de bază)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8FA677-95AB-DE44-851C-9E28A687109E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F46E84-220E-344D-9FB4-F591B066F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D99C210-11B1-6B4E-BFEA-B6F122100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</a:t>
            </a:r>
            <a:r>
              <a:rPr lang="en-US" dirty="0"/>
              <a:t> de </a:t>
            </a:r>
            <a:r>
              <a:rPr lang="en-US" dirty="0" err="1"/>
              <a:t>discuții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clasă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98173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încercat</a:t>
            </a:r>
            <a:r>
              <a:rPr lang="en-US" dirty="0"/>
              <a:t> </a:t>
            </a:r>
            <a:r>
              <a:rPr lang="en-US" dirty="0" err="1"/>
              <a:t>virajele</a:t>
            </a:r>
            <a:r>
              <a:rPr lang="en-US" dirty="0"/>
              <a:t> de PIVOT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ro-RO" dirty="0"/>
              <a:t>de tip SPIN</a:t>
            </a:r>
            <a:r>
              <a:rPr lang="en-US" dirty="0"/>
              <a:t>? Ce 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descoperit</a:t>
            </a:r>
            <a:r>
              <a:rPr lang="en-US" dirty="0"/>
              <a:t>?</a:t>
            </a:r>
            <a:endParaRPr lang="ro-RO" dirty="0"/>
          </a:p>
          <a:p>
            <a:r>
              <a:rPr lang="ro-RO" b="0" dirty="0">
                <a:solidFill>
                  <a:srgbClr val="FF0000"/>
                </a:solidFill>
              </a:rPr>
              <a:t>  Virajele pivotante au fost bune pentru Provocarea 1, dar pentru      Provocarea 2, dacă am folosit viraje pivotante, am fi mai departe de           bază.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situații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funcționa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celălalt</a:t>
            </a:r>
            <a:r>
              <a:rPr lang="en-US" dirty="0"/>
              <a:t>?</a:t>
            </a:r>
            <a:endParaRPr lang="ro-RO" dirty="0"/>
          </a:p>
          <a:p>
            <a:r>
              <a:rPr lang="en-US" b="0" dirty="0" err="1">
                <a:solidFill>
                  <a:srgbClr val="FF0000"/>
                </a:solidFill>
              </a:rPr>
              <a:t>Întoarcerile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ro-RO" b="0" dirty="0">
                <a:solidFill>
                  <a:srgbClr val="FF0000"/>
                </a:solidFill>
              </a:rPr>
              <a:t>de tip SPIN </a:t>
            </a:r>
            <a:r>
              <a:rPr lang="en-US" b="0" dirty="0">
                <a:solidFill>
                  <a:srgbClr val="FF0000"/>
                </a:solidFill>
              </a:rPr>
              <a:t>sunt </a:t>
            </a:r>
            <a:r>
              <a:rPr lang="en-US" b="0" dirty="0" err="1">
                <a:solidFill>
                  <a:srgbClr val="FF0000"/>
                </a:solidFill>
              </a:rPr>
              <a:t>mai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bune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pentru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viraje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strânse</a:t>
            </a:r>
            <a:r>
              <a:rPr lang="en-US" b="0" dirty="0">
                <a:solidFill>
                  <a:srgbClr val="FF0000"/>
                </a:solidFill>
              </a:rPr>
              <a:t> (</a:t>
            </a:r>
            <a:r>
              <a:rPr lang="en-US" b="0" dirty="0" err="1">
                <a:solidFill>
                  <a:srgbClr val="FF0000"/>
                </a:solidFill>
              </a:rPr>
              <a:t>locuri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unde</a:t>
            </a:r>
            <a:r>
              <a:rPr lang="en-US" b="0" dirty="0">
                <a:solidFill>
                  <a:srgbClr val="FF0000"/>
                </a:solidFill>
              </a:rPr>
              <a:t> nu </a:t>
            </a:r>
            <a:r>
              <a:rPr lang="en-US" b="0" dirty="0" err="1">
                <a:solidFill>
                  <a:srgbClr val="FF0000"/>
                </a:solidFill>
              </a:rPr>
              <a:t>există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suficient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spațiu</a:t>
            </a:r>
            <a:r>
              <a:rPr lang="en-US" b="0" dirty="0">
                <a:solidFill>
                  <a:srgbClr val="FF0000"/>
                </a:solidFill>
              </a:rPr>
              <a:t>) </a:t>
            </a:r>
            <a:r>
              <a:rPr lang="en-US" b="0" dirty="0" err="1">
                <a:solidFill>
                  <a:srgbClr val="FF0000"/>
                </a:solidFill>
              </a:rPr>
              <a:t>și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rămâneți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mai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aproape</a:t>
            </a:r>
            <a:r>
              <a:rPr lang="en-US" b="0" dirty="0">
                <a:solidFill>
                  <a:srgbClr val="FF0000"/>
                </a:solidFill>
              </a:rPr>
              <a:t> de </a:t>
            </a:r>
            <a:r>
              <a:rPr lang="en-US" b="0" dirty="0" err="1">
                <a:solidFill>
                  <a:srgbClr val="FF0000"/>
                </a:solidFill>
              </a:rPr>
              <a:t>poziția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inițială</a:t>
            </a:r>
            <a:r>
              <a:rPr lang="en-US" b="0" dirty="0">
                <a:solidFill>
                  <a:srgbClr val="FF0000"/>
                </a:solidFill>
              </a:rPr>
              <a:t>.</a:t>
            </a:r>
            <a:endParaRPr lang="ro-RO" b="0" dirty="0">
              <a:solidFill>
                <a:srgbClr val="FF0000"/>
              </a:solidFill>
            </a:endParaRPr>
          </a:p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ro-RO" dirty="0"/>
              <a:t> pseudocodul</a:t>
            </a:r>
            <a:r>
              <a:rPr lang="en-US" dirty="0"/>
              <a:t>? 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credeți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programatorii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consideră</a:t>
            </a:r>
            <a:r>
              <a:rPr lang="en-US" dirty="0"/>
              <a:t> util? (</a:t>
            </a:r>
            <a:r>
              <a:rPr lang="en-US" dirty="0" err="1"/>
              <a:t>pseudocodul</a:t>
            </a:r>
            <a:r>
              <a:rPr lang="en-US" dirty="0"/>
              <a:t> </a:t>
            </a:r>
            <a:r>
              <a:rPr lang="en-US" dirty="0" err="1"/>
              <a:t>provine</a:t>
            </a:r>
            <a:r>
              <a:rPr lang="en-US" dirty="0"/>
              <a:t> din </a:t>
            </a:r>
            <a:r>
              <a:rPr lang="en-US" dirty="0" err="1"/>
              <a:t>fișa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)</a:t>
            </a:r>
            <a:endParaRPr lang="ro-RO" dirty="0"/>
          </a:p>
          <a:p>
            <a:r>
              <a:rPr lang="ro-RO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Pseudocodul</a:t>
            </a:r>
            <a:r>
              <a:rPr lang="en-US" b="0" dirty="0">
                <a:solidFill>
                  <a:srgbClr val="FF0000"/>
                </a:solidFill>
              </a:rPr>
              <a:t> le </a:t>
            </a:r>
            <a:r>
              <a:rPr lang="en-US" b="0" dirty="0" err="1">
                <a:solidFill>
                  <a:srgbClr val="FF0000"/>
                </a:solidFill>
              </a:rPr>
              <a:t>permite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programatorilor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scrie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codul</a:t>
            </a:r>
            <a:r>
              <a:rPr lang="en-US" b="0" dirty="0">
                <a:solidFill>
                  <a:srgbClr val="FF0000"/>
                </a:solidFill>
              </a:rPr>
              <a:t> lor </a:t>
            </a:r>
            <a:r>
              <a:rPr lang="en-US" b="0" dirty="0" err="1">
                <a:solidFill>
                  <a:srgbClr val="FF0000"/>
                </a:solidFill>
              </a:rPr>
              <a:t>în</a:t>
            </a:r>
            <a:r>
              <a:rPr lang="ro-RO" b="0" dirty="0">
                <a:solidFill>
                  <a:srgbClr val="FF0000"/>
                </a:solidFill>
              </a:rPr>
              <a:t>tr-un limbaj comun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engleză</a:t>
            </a:r>
            <a:r>
              <a:rPr lang="ro-RO" b="0" dirty="0">
                <a:solidFill>
                  <a:srgbClr val="FF0000"/>
                </a:solidFill>
              </a:rPr>
              <a:t>/română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simplă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înainte</a:t>
            </a:r>
            <a:r>
              <a:rPr lang="en-US" b="0" dirty="0">
                <a:solidFill>
                  <a:srgbClr val="FF0000"/>
                </a:solidFill>
              </a:rPr>
              <a:t> de a cod</a:t>
            </a:r>
            <a:r>
              <a:rPr lang="ro-RO" b="0" dirty="0">
                <a:solidFill>
                  <a:srgbClr val="FF0000"/>
                </a:solidFill>
              </a:rPr>
              <a:t>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într</a:t>
            </a:r>
            <a:r>
              <a:rPr lang="en-US" b="0" dirty="0">
                <a:solidFill>
                  <a:srgbClr val="FF0000"/>
                </a:solidFill>
              </a:rPr>
              <a:t>-un </a:t>
            </a:r>
            <a:r>
              <a:rPr lang="en-US" b="0" dirty="0" err="1">
                <a:solidFill>
                  <a:srgbClr val="FF0000"/>
                </a:solidFill>
              </a:rPr>
              <a:t>limbaj</a:t>
            </a:r>
            <a:r>
              <a:rPr lang="en-US" b="0" dirty="0">
                <a:solidFill>
                  <a:srgbClr val="FF0000"/>
                </a:solidFill>
              </a:rPr>
              <a:t> de </a:t>
            </a:r>
            <a:r>
              <a:rPr lang="en-US" b="0" dirty="0" err="1">
                <a:solidFill>
                  <a:srgbClr val="FF0000"/>
                </a:solidFill>
              </a:rPr>
              <a:t>programare</a:t>
            </a:r>
            <a:r>
              <a:rPr lang="en-US" b="0" dirty="0">
                <a:solidFill>
                  <a:srgbClr val="FF0000"/>
                </a:solidFill>
              </a:rPr>
              <a:t>. </a:t>
            </a:r>
            <a:r>
              <a:rPr lang="en-US" b="0" dirty="0" err="1">
                <a:solidFill>
                  <a:srgbClr val="FF0000"/>
                </a:solidFill>
              </a:rPr>
              <a:t>Acesta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permite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planificați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și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gândiți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înainte</a:t>
            </a:r>
            <a:r>
              <a:rPr lang="en-US" b="0" dirty="0">
                <a:solidFill>
                  <a:srgbClr val="FF0000"/>
                </a:solidFill>
              </a:rPr>
              <a:t> de a </a:t>
            </a:r>
            <a:r>
              <a:rPr lang="en-US" b="0" dirty="0" err="1">
                <a:solidFill>
                  <a:srgbClr val="FF0000"/>
                </a:solidFill>
              </a:rPr>
              <a:t>vă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așeza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ro-RO" b="0" dirty="0">
                <a:solidFill>
                  <a:srgbClr val="FF0000"/>
                </a:solidFill>
              </a:rPr>
              <a:t>programa</a:t>
            </a:r>
            <a:r>
              <a:rPr lang="en-US" b="0" dirty="0" err="1">
                <a:solidFill>
                  <a:srgbClr val="FF0000"/>
                </a:solidFill>
              </a:rPr>
              <a:t>ți</a:t>
            </a:r>
            <a:r>
              <a:rPr lang="en-US" b="0" dirty="0">
                <a:solidFill>
                  <a:srgbClr val="FF0000"/>
                </a:solidFill>
              </a:rPr>
              <a:t>. </a:t>
            </a:r>
            <a:r>
              <a:rPr lang="en-US" b="0" dirty="0" err="1">
                <a:solidFill>
                  <a:srgbClr val="FF0000"/>
                </a:solidFill>
              </a:rPr>
              <a:t>Vă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permite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împărtășiți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ideile</a:t>
            </a:r>
            <a:r>
              <a:rPr lang="en-US" b="0" dirty="0">
                <a:solidFill>
                  <a:srgbClr val="FF0000"/>
                </a:solidFill>
              </a:rPr>
              <a:t> cu </a:t>
            </a:r>
            <a:r>
              <a:rPr lang="en-US" b="0" dirty="0" err="1">
                <a:solidFill>
                  <a:srgbClr val="FF0000"/>
                </a:solidFill>
              </a:rPr>
              <a:t>alte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persoane</a:t>
            </a:r>
            <a:r>
              <a:rPr lang="en-US" b="0" dirty="0">
                <a:solidFill>
                  <a:srgbClr val="FF0000"/>
                </a:solidFill>
              </a:rPr>
              <a:t> cu care </a:t>
            </a:r>
            <a:r>
              <a:rPr lang="en-US" b="0" dirty="0" err="1">
                <a:solidFill>
                  <a:srgbClr val="FF0000"/>
                </a:solidFill>
              </a:rPr>
              <a:t>lucrați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într</a:t>
            </a:r>
            <a:r>
              <a:rPr lang="en-US" b="0" dirty="0">
                <a:solidFill>
                  <a:srgbClr val="FF0000"/>
                </a:solidFill>
              </a:rPr>
              <a:t>-un </a:t>
            </a:r>
            <a:r>
              <a:rPr lang="en-US" b="0" dirty="0" err="1">
                <a:solidFill>
                  <a:srgbClr val="FF0000"/>
                </a:solidFill>
              </a:rPr>
              <a:t>limbaj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comun</a:t>
            </a:r>
            <a:r>
              <a:rPr lang="en-US" b="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ro-RO" u="sng" dirty="0">
                <a:solidFill>
                  <a:srgbClr val="00B050"/>
                </a:solidFill>
              </a:rPr>
              <a:t>Provocarea</a:t>
            </a:r>
            <a:r>
              <a:rPr lang="en-US" u="sng" dirty="0">
                <a:solidFill>
                  <a:srgbClr val="00B050"/>
                </a:solidFill>
              </a:rPr>
              <a:t> 2</a:t>
            </a:r>
          </a:p>
          <a:p>
            <a:r>
              <a:rPr lang="en-US" b="0" dirty="0" err="1"/>
              <a:t>Probabil</a:t>
            </a:r>
            <a:r>
              <a:rPr lang="en-US" b="0" dirty="0"/>
              <a:t> </a:t>
            </a:r>
            <a:r>
              <a:rPr lang="en-US" b="0" dirty="0" err="1"/>
              <a:t>că</a:t>
            </a:r>
            <a:r>
              <a:rPr lang="en-US" b="0" dirty="0"/>
              <a:t> </a:t>
            </a:r>
            <a:r>
              <a:rPr lang="en-US" b="0" dirty="0" err="1"/>
              <a:t>ați</a:t>
            </a:r>
            <a:r>
              <a:rPr lang="en-US" b="0" dirty="0"/>
              <a:t> </a:t>
            </a:r>
            <a:r>
              <a:rPr lang="en-US" b="0" dirty="0" err="1"/>
              <a:t>folosit</a:t>
            </a:r>
            <a:r>
              <a:rPr lang="en-US" b="0" dirty="0"/>
              <a:t> un </a:t>
            </a:r>
            <a:r>
              <a:rPr lang="en-US" b="0" dirty="0" err="1"/>
              <a:t>viraj</a:t>
            </a:r>
            <a:r>
              <a:rPr lang="en-US" b="0" dirty="0"/>
              <a:t> cu </a:t>
            </a:r>
            <a:r>
              <a:rPr lang="en-US" b="0" dirty="0" err="1"/>
              <a:t>rotire</a:t>
            </a:r>
            <a:r>
              <a:rPr lang="en-US" b="0" dirty="0"/>
              <a:t> </a:t>
            </a:r>
            <a:r>
              <a:rPr lang="en-US" b="0" dirty="0" err="1"/>
              <a:t>pentru</a:t>
            </a:r>
            <a:r>
              <a:rPr lang="en-US" b="0" dirty="0"/>
              <a:t> </a:t>
            </a:r>
            <a:r>
              <a:rPr lang="en-US" b="0" dirty="0" err="1"/>
              <a:t>că</a:t>
            </a:r>
            <a:r>
              <a:rPr lang="en-US" b="0" dirty="0"/>
              <a:t> </a:t>
            </a:r>
            <a:r>
              <a:rPr lang="en-US" b="0" dirty="0" err="1"/>
              <a:t>este</a:t>
            </a:r>
            <a:r>
              <a:rPr lang="en-US" b="0" dirty="0"/>
              <a:t> </a:t>
            </a:r>
            <a:r>
              <a:rPr lang="en-US" b="0" dirty="0" err="1"/>
              <a:t>mai</a:t>
            </a:r>
            <a:r>
              <a:rPr lang="en-US" b="0" dirty="0"/>
              <a:t> bun </a:t>
            </a:r>
            <a:r>
              <a:rPr lang="en-US" b="0" dirty="0" err="1"/>
              <a:t>pentru</a:t>
            </a:r>
            <a:r>
              <a:rPr lang="en-US" b="0" dirty="0"/>
              <a:t> </a:t>
            </a:r>
            <a:r>
              <a:rPr lang="en-US" b="0" dirty="0" err="1"/>
              <a:t>viraje</a:t>
            </a:r>
            <a:r>
              <a:rPr lang="en-US" b="0" dirty="0"/>
              <a:t> </a:t>
            </a:r>
            <a:r>
              <a:rPr lang="en-US" b="0" dirty="0" err="1"/>
              <a:t>mai</a:t>
            </a:r>
            <a:r>
              <a:rPr lang="en-US" b="0" dirty="0"/>
              <a:t> </a:t>
            </a:r>
            <a:r>
              <a:rPr lang="en-US" b="0" dirty="0" err="1"/>
              <a:t>strânse</a:t>
            </a:r>
            <a:r>
              <a:rPr lang="en-US" b="0" dirty="0"/>
              <a:t>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vă</a:t>
            </a:r>
            <a:r>
              <a:rPr lang="en-US" b="0" dirty="0"/>
              <a:t> </a:t>
            </a:r>
            <a:r>
              <a:rPr lang="en-US" b="0" dirty="0" err="1"/>
              <a:t>aduce</a:t>
            </a:r>
            <a:r>
              <a:rPr lang="en-US" b="0" dirty="0"/>
              <a:t> </a:t>
            </a:r>
            <a:r>
              <a:rPr lang="en-US" b="0" dirty="0" err="1"/>
              <a:t>mai</a:t>
            </a:r>
            <a:r>
              <a:rPr lang="en-US" b="0" dirty="0"/>
              <a:t> </a:t>
            </a:r>
            <a:r>
              <a:rPr lang="en-US" b="0" dirty="0" err="1"/>
              <a:t>aproape</a:t>
            </a:r>
            <a:r>
              <a:rPr lang="en-US" b="0" dirty="0"/>
              <a:t> de </a:t>
            </a:r>
            <a:r>
              <a:rPr lang="en-US" b="0" dirty="0" err="1"/>
              <a:t>punctul</a:t>
            </a:r>
            <a:r>
              <a:rPr lang="en-US" b="0" dirty="0"/>
              <a:t> de </a:t>
            </a:r>
            <a:r>
              <a:rPr lang="en-US" b="0" dirty="0" err="1"/>
              <a:t>plecare</a:t>
            </a:r>
            <a:r>
              <a:rPr lang="en-US" b="0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u="sng" dirty="0">
                <a:solidFill>
                  <a:srgbClr val="00B050"/>
                </a:solidFill>
              </a:rPr>
              <a:t>Provocarea</a:t>
            </a:r>
            <a:r>
              <a:rPr lang="en-US" u="sng" dirty="0">
                <a:solidFill>
                  <a:srgbClr val="00B050"/>
                </a:solidFill>
              </a:rPr>
              <a:t> 1</a:t>
            </a:r>
          </a:p>
          <a:p>
            <a:r>
              <a:rPr lang="en-US" b="0" dirty="0" err="1"/>
              <a:t>Probabil</a:t>
            </a:r>
            <a:r>
              <a:rPr lang="en-US" b="0" dirty="0"/>
              <a:t> </a:t>
            </a:r>
            <a:r>
              <a:rPr lang="en-US" b="0" dirty="0" err="1"/>
              <a:t>că</a:t>
            </a:r>
            <a:r>
              <a:rPr lang="en-US" b="0" dirty="0"/>
              <a:t> </a:t>
            </a:r>
            <a:r>
              <a:rPr lang="en-US" b="0" dirty="0" err="1"/>
              <a:t>ați</a:t>
            </a:r>
            <a:r>
              <a:rPr lang="en-US" b="0" dirty="0"/>
              <a:t> </a:t>
            </a:r>
            <a:r>
              <a:rPr lang="en-US" b="0" dirty="0" err="1"/>
              <a:t>folosit</a:t>
            </a:r>
            <a:r>
              <a:rPr lang="en-US" b="0" dirty="0"/>
              <a:t> o </a:t>
            </a:r>
            <a:r>
              <a:rPr lang="en-US" b="0" dirty="0" err="1"/>
              <a:t>combinație</a:t>
            </a:r>
            <a:r>
              <a:rPr lang="en-US" b="0" dirty="0"/>
              <a:t> de </a:t>
            </a:r>
            <a:r>
              <a:rPr lang="en-US" b="0" dirty="0" err="1"/>
              <a:t>mișcare</a:t>
            </a:r>
            <a:r>
              <a:rPr lang="en-US" b="0" dirty="0"/>
              <a:t> a </a:t>
            </a:r>
            <a:r>
              <a:rPr lang="en-US" b="0" dirty="0" err="1"/>
              <a:t>direcției</a:t>
            </a:r>
            <a:r>
              <a:rPr lang="ro-RO" b="0" dirty="0"/>
              <a:t> (move steering)</a:t>
            </a:r>
            <a:r>
              <a:rPr lang="en-US" b="0" dirty="0"/>
              <a:t> </a:t>
            </a:r>
            <a:r>
              <a:rPr lang="en-US" b="0" dirty="0" err="1"/>
              <a:t>pentru</a:t>
            </a:r>
            <a:r>
              <a:rPr lang="en-US" b="0" dirty="0"/>
              <a:t> a merge </a:t>
            </a:r>
            <a:r>
              <a:rPr lang="en-US" b="0" dirty="0" err="1"/>
              <a:t>în</a:t>
            </a:r>
            <a:r>
              <a:rPr lang="en-US" b="0" dirty="0"/>
              <a:t> </a:t>
            </a:r>
            <a:r>
              <a:rPr lang="en-US" b="0" dirty="0" err="1"/>
              <a:t>linie</a:t>
            </a:r>
            <a:r>
              <a:rPr lang="en-US" b="0" dirty="0"/>
              <a:t> </a:t>
            </a:r>
            <a:r>
              <a:rPr lang="en-US" b="0" dirty="0" err="1"/>
              <a:t>dreaptă</a:t>
            </a:r>
            <a:r>
              <a:rPr lang="en-US" b="0" dirty="0"/>
              <a:t> </a:t>
            </a:r>
            <a:r>
              <a:rPr lang="en-US" b="0" dirty="0" err="1"/>
              <a:t>și</a:t>
            </a:r>
            <a:r>
              <a:rPr lang="en-US" b="0" dirty="0"/>
              <a:t> de </a:t>
            </a:r>
            <a:r>
              <a:rPr lang="en-US" b="0" dirty="0" err="1"/>
              <a:t>viraje</a:t>
            </a:r>
            <a:r>
              <a:rPr lang="en-US" b="0" dirty="0"/>
              <a:t> </a:t>
            </a:r>
            <a:r>
              <a:rPr lang="en-US" b="0" dirty="0" err="1"/>
              <a:t>pivotante</a:t>
            </a:r>
            <a:r>
              <a:rPr lang="en-US" b="0" dirty="0"/>
              <a:t> </a:t>
            </a:r>
            <a:r>
              <a:rPr lang="en-US" b="0" dirty="0" err="1"/>
              <a:t>pentru</a:t>
            </a:r>
            <a:r>
              <a:rPr lang="en-US" b="0" dirty="0"/>
              <a:t> a </a:t>
            </a:r>
            <a:r>
              <a:rPr lang="en-US" b="0" dirty="0" err="1"/>
              <a:t>ocoli</a:t>
            </a:r>
            <a:r>
              <a:rPr lang="en-US" b="0" dirty="0"/>
              <a:t> </a:t>
            </a:r>
            <a:r>
              <a:rPr lang="en-US" b="0" dirty="0" err="1"/>
              <a:t>cutia</a:t>
            </a:r>
            <a:r>
              <a:rPr lang="en-US" b="0" dirty="0"/>
              <a:t>.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608587" cy="2864177"/>
            <a:chOff x="5584553" y="3823941"/>
            <a:chExt cx="1608587" cy="2864177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400" dirty="0"/>
                <a:t>Poziția de început și sfârșit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100" dirty="0">
                  <a:solidFill>
                    <a:schemeClr val="tx1"/>
                  </a:solidFill>
                </a:rPr>
                <a:t>Prima bază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900" dirty="0">
                  <a:solidFill>
                    <a:schemeClr val="tx1"/>
                  </a:solidFill>
                </a:rPr>
                <a:t>A doua bază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343"/>
            <a:ext cx="8245474" cy="4596546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Învățați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rotiți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cu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dorit</a:t>
            </a:r>
            <a:r>
              <a:rPr lang="en-US" dirty="0"/>
              <a:t> de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Învățați</a:t>
            </a:r>
            <a:r>
              <a:rPr lang="en-US" dirty="0"/>
              <a:t> </a:t>
            </a:r>
            <a:r>
              <a:rPr lang="en-US" dirty="0" err="1"/>
              <a:t>diferențele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ro-RO" dirty="0"/>
              <a:t>întoarcerile </a:t>
            </a:r>
            <a:r>
              <a:rPr lang="en-US" dirty="0"/>
              <a:t>de </a:t>
            </a:r>
            <a:r>
              <a:rPr lang="ro-RO" dirty="0"/>
              <a:t>tip SPIN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de </a:t>
            </a:r>
            <a:r>
              <a:rPr lang="en-US" dirty="0" err="1"/>
              <a:t>pivotare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Învățați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programați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de </a:t>
            </a:r>
            <a:r>
              <a:rPr lang="en-US" dirty="0" err="1"/>
              <a:t>viraje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Învățați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un </a:t>
            </a:r>
            <a:r>
              <a:rPr lang="en-US" dirty="0" err="1"/>
              <a:t>pseudocod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718"/>
            <a:ext cx="8867913" cy="1371600"/>
          </a:xfrm>
        </p:spPr>
        <p:txBody>
          <a:bodyPr>
            <a:normAutofit/>
          </a:bodyPr>
          <a:lstStyle/>
          <a:p>
            <a:r>
              <a:rPr lang="ro-RO" sz="3200" dirty="0"/>
              <a:t>Întoarceri de pivotare vs rotație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Întoarcere de pivot la 180 de grade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Întoarcere de tip SPIN la 180 de grade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0060" y="725487"/>
            <a:ext cx="28050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Observați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termină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o </a:t>
            </a:r>
            <a:r>
              <a:rPr lang="en-US" dirty="0" err="1"/>
              <a:t>întoarcere</a:t>
            </a:r>
            <a:r>
              <a:rPr lang="en-US" dirty="0"/>
              <a:t> de 180 de grade. </a:t>
            </a:r>
          </a:p>
          <a:p>
            <a:endParaRPr lang="en-US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virajul</a:t>
            </a:r>
            <a:r>
              <a:rPr lang="en-US" dirty="0"/>
              <a:t> de </a:t>
            </a:r>
            <a:r>
              <a:rPr lang="ro-RO" dirty="0"/>
              <a:t>tip SPIN</a:t>
            </a:r>
            <a:r>
              <a:rPr lang="en-US" dirty="0"/>
              <a:t>,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mișcă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ca </a:t>
            </a:r>
            <a:r>
              <a:rPr lang="en-US" dirty="0" err="1"/>
              <a:t>virajele</a:t>
            </a:r>
            <a:r>
              <a:rPr lang="en-US" dirty="0"/>
              <a:t> de </a:t>
            </a:r>
            <a:r>
              <a:rPr lang="ro-RO" dirty="0"/>
              <a:t>tip SPIN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excelente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locațiile</a:t>
            </a:r>
            <a:r>
              <a:rPr lang="en-US" dirty="0"/>
              <a:t> </a:t>
            </a:r>
            <a:r>
              <a:rPr lang="en-US" dirty="0" err="1"/>
              <a:t>strânse</a:t>
            </a:r>
            <a:r>
              <a:rPr lang="en-US" dirty="0"/>
              <a:t>. </a:t>
            </a:r>
            <a:r>
              <a:rPr lang="en-US" dirty="0" err="1"/>
              <a:t>Întoarcerile</a:t>
            </a:r>
            <a:r>
              <a:rPr lang="en-US" dirty="0"/>
              <a:t> </a:t>
            </a:r>
            <a:r>
              <a:rPr lang="ro-RO" dirty="0"/>
              <a:t>de tip SPIN</a:t>
            </a:r>
            <a:r>
              <a:rPr lang="en-US" dirty="0"/>
              <a:t> </a:t>
            </a:r>
            <a:r>
              <a:rPr lang="en-US" dirty="0" err="1"/>
              <a:t>tind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precise.</a:t>
            </a:r>
          </a:p>
          <a:p>
            <a:endParaRPr lang="en-US" dirty="0"/>
          </a:p>
          <a:p>
            <a:r>
              <a:rPr lang="en-US" dirty="0" err="1"/>
              <a:t>Așadar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efectuați</a:t>
            </a:r>
            <a:r>
              <a:rPr lang="en-US" dirty="0"/>
              <a:t> </a:t>
            </a:r>
            <a:r>
              <a:rPr lang="en-US" dirty="0" err="1"/>
              <a:t>viraje</a:t>
            </a:r>
            <a:r>
              <a:rPr lang="ro-RO" dirty="0"/>
              <a:t>le</a:t>
            </a:r>
            <a:r>
              <a:rPr lang="en-US" dirty="0"/>
              <a:t>,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decideți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ro-RO" dirty="0"/>
              <a:t>întoarcere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voi</a:t>
            </a:r>
            <a:r>
              <a:rPr lang="en-US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Poziția</a:t>
            </a:r>
            <a:r>
              <a:rPr lang="en-US" dirty="0"/>
              <a:t> de start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finală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Motoarele B și C se învârt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</a:t>
            </a:r>
            <a:r>
              <a:rPr lang="ro-RO" dirty="0"/>
              <a:t>ul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B</a:t>
            </a:r>
            <a:r>
              <a:rPr lang="ro-RO" dirty="0"/>
              <a:t> se învârte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Poziția</a:t>
            </a:r>
            <a:r>
              <a:rPr lang="en-US" dirty="0"/>
              <a:t> de start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finală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12-21 at 2.1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17" y="4844828"/>
            <a:ext cx="5016500" cy="90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</a:t>
            </a:r>
            <a:r>
              <a:rPr lang="en-US" dirty="0" err="1"/>
              <a:t>întoarceri</a:t>
            </a:r>
            <a:r>
              <a:rPr lang="en-US" dirty="0"/>
              <a:t> de </a:t>
            </a:r>
            <a:r>
              <a:rPr lang="en-US" dirty="0" err="1"/>
              <a:t>pivotare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rotire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964592"/>
              </p:ext>
            </p:extLst>
          </p:nvPr>
        </p:nvGraphicFramePr>
        <p:xfrm>
          <a:off x="729916" y="1535189"/>
          <a:ext cx="7693293" cy="287500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err="1"/>
                        <a:t>Valo</a:t>
                      </a:r>
                      <a:r>
                        <a:rPr lang="ro-RO" dirty="0"/>
                        <a:t>rile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direcției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-50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-100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Întoarcere</a:t>
                      </a:r>
                      <a:r>
                        <a:rPr lang="ro-RO" dirty="0"/>
                        <a:t> pivotantă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dreapta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Întoarcere</a:t>
                      </a:r>
                      <a:r>
                        <a:rPr lang="ro-RO" dirty="0"/>
                        <a:t> pivotantă</a:t>
                      </a:r>
                      <a:r>
                        <a:rPr lang="en-US" dirty="0"/>
                        <a:t> la </a:t>
                      </a:r>
                      <a:r>
                        <a:rPr lang="ro-RO" dirty="0"/>
                        <a:t>stânga 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Întoarcere</a:t>
                      </a:r>
                      <a:r>
                        <a:rPr lang="ro-RO" dirty="0"/>
                        <a:t> prin rotire </a:t>
                      </a:r>
                      <a:r>
                        <a:rPr lang="en-US" dirty="0"/>
                        <a:t>la</a:t>
                      </a:r>
                      <a:r>
                        <a:rPr lang="ro-RO" dirty="0"/>
                        <a:t> </a:t>
                      </a:r>
                      <a:r>
                        <a:rPr lang="en-US" dirty="0" err="1"/>
                        <a:t>dreapta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Întoarcere</a:t>
                      </a:r>
                      <a:r>
                        <a:rPr lang="ro-RO" dirty="0"/>
                        <a:t> prin rotire </a:t>
                      </a:r>
                      <a:r>
                        <a:rPr lang="en-US" dirty="0"/>
                        <a:t>la </a:t>
                      </a:r>
                      <a:r>
                        <a:rPr lang="ro-RO" dirty="0"/>
                        <a:t>stânga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14" name="Oval 13"/>
          <p:cNvSpPr/>
          <p:nvPr/>
        </p:nvSpPr>
        <p:spPr>
          <a:xfrm flipV="1">
            <a:off x="4206427" y="4968875"/>
            <a:ext cx="826396" cy="534458"/>
          </a:xfrm>
          <a:prstGeom prst="ellipse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68978" y="591624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Modificați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direcției</a:t>
            </a:r>
            <a:r>
              <a:rPr lang="en-US" dirty="0"/>
              <a:t> </a:t>
            </a:r>
            <a:r>
              <a:rPr lang="en-US" dirty="0" err="1"/>
              <a:t>aici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351583" y="4693920"/>
            <a:ext cx="3241517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Move Steering Block</a:t>
            </a:r>
            <a:endParaRPr lang="ro-RO" sz="1600" dirty="0">
              <a:solidFill>
                <a:schemeClr val="tx1"/>
              </a:solidFill>
            </a:endParaRPr>
          </a:p>
          <a:p>
            <a:pPr algn="ctr"/>
            <a:r>
              <a:rPr lang="ro-RO" sz="1600" dirty="0">
                <a:solidFill>
                  <a:schemeClr val="tx1"/>
                </a:solidFill>
              </a:rPr>
              <a:t>(bloc de modificare a direcției)</a:t>
            </a: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MODIFICAREA DIRECȚIEI (</a:t>
            </a:r>
            <a:r>
              <a:rPr lang="en-US" dirty="0"/>
              <a:t>Move steering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44" y="1524318"/>
            <a:ext cx="6215997" cy="4890725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Se </a:t>
            </a:r>
            <a:r>
              <a:rPr lang="en-US" dirty="0" err="1"/>
              <a:t>găsește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fila de </a:t>
            </a:r>
            <a:r>
              <a:rPr lang="en-US" dirty="0" err="1"/>
              <a:t>mișcare</a:t>
            </a:r>
            <a:r>
              <a:rPr lang="en-US" dirty="0"/>
              <a:t> din paleta</a:t>
            </a:r>
            <a:endParaRPr lang="ro-RO" dirty="0"/>
          </a:p>
          <a:p>
            <a:pPr marL="457200" indent="-457200">
              <a:buFont typeface="Arial"/>
              <a:buChar char="•"/>
            </a:pPr>
            <a:r>
              <a:rPr lang="ro-RO" dirty="0"/>
              <a:t>Primul input </a:t>
            </a:r>
            <a:r>
              <a:rPr lang="en-US" dirty="0"/>
              <a:t>(implicit </a:t>
            </a:r>
            <a:r>
              <a:rPr lang="en-US" dirty="0" err="1"/>
              <a:t>dreaptă</a:t>
            </a:r>
            <a:r>
              <a:rPr lang="en-US" dirty="0"/>
              <a:t>) </a:t>
            </a:r>
            <a:r>
              <a:rPr lang="en-US" dirty="0" err="1"/>
              <a:t>determină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direcției</a:t>
            </a:r>
            <a:r>
              <a:rPr lang="en-US" dirty="0"/>
              <a:t>. </a:t>
            </a:r>
            <a:endParaRPr lang="ro-RO" dirty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variază</a:t>
            </a:r>
            <a:r>
              <a:rPr lang="en-US" dirty="0"/>
              <a:t> de la -100 la 100.</a:t>
            </a:r>
            <a:endParaRPr lang="ro-RO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</a:t>
            </a:r>
            <a:r>
              <a:rPr lang="ro-RO" dirty="0"/>
              <a:t>l doilea input </a:t>
            </a:r>
            <a:r>
              <a:rPr lang="en-US" dirty="0" err="1"/>
              <a:t>determină</a:t>
            </a:r>
            <a:r>
              <a:rPr lang="en-US" dirty="0"/>
              <a:t> </a:t>
            </a:r>
            <a:r>
              <a:rPr lang="en-US" dirty="0" err="1"/>
              <a:t>distanța</a:t>
            </a:r>
            <a:r>
              <a:rPr lang="en-US" dirty="0"/>
              <a:t> de </a:t>
            </a:r>
            <a:r>
              <a:rPr lang="en-US" dirty="0" err="1"/>
              <a:t>parcurs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unitatea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(</a:t>
            </a:r>
            <a:r>
              <a:rPr lang="en-US" dirty="0" err="1"/>
              <a:t>rotații</a:t>
            </a:r>
            <a:r>
              <a:rPr lang="en-US" dirty="0"/>
              <a:t>, grade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secunde</a:t>
            </a:r>
            <a:r>
              <a:rPr lang="en-US" dirty="0"/>
              <a:t>). Noi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grade.</a:t>
            </a:r>
            <a:endParaRPr lang="ro-RO" dirty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Cea</a:t>
            </a:r>
            <a:r>
              <a:rPr lang="en-US" dirty="0"/>
              <a:t> de-a</a:t>
            </a:r>
            <a:r>
              <a:rPr lang="ro-RO" dirty="0"/>
              <a:t>l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ro-RO" dirty="0"/>
              <a:t>lea input</a:t>
            </a:r>
            <a:r>
              <a:rPr lang="en-US" dirty="0"/>
              <a:t> </a:t>
            </a:r>
            <a:r>
              <a:rPr lang="en-US" dirty="0" err="1"/>
              <a:t>determină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(</a:t>
            </a:r>
            <a:r>
              <a:rPr lang="en-US" dirty="0" err="1"/>
              <a:t>intervalul</a:t>
            </a:r>
            <a:r>
              <a:rPr lang="en-US" dirty="0"/>
              <a:t> de la -100 la 100).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Sfat</a:t>
            </a:r>
            <a:r>
              <a:rPr lang="en-US" dirty="0"/>
              <a:t>: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de control Stop (</a:t>
            </a:r>
            <a:r>
              <a:rPr lang="ro-RO" dirty="0"/>
              <a:t>            </a:t>
            </a:r>
            <a:r>
              <a:rPr lang="en-US" dirty="0"/>
              <a:t> 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ro-RO" dirty="0"/>
              <a:t>opri </a:t>
            </a:r>
            <a:r>
              <a:rPr lang="en-US" dirty="0" err="1"/>
              <a:t>programul</a:t>
            </a:r>
            <a:r>
              <a:rPr lang="en-US" dirty="0"/>
              <a:t> la </a:t>
            </a:r>
            <a:r>
              <a:rPr lang="en-US" dirty="0" err="1"/>
              <a:t>sfârșitul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pic>
        <p:nvPicPr>
          <p:cNvPr id="7" name="Picture 6" descr="Screen Shot 2019-12-21 at 2.16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51" y="2715846"/>
            <a:ext cx="2132540" cy="1109135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8" name="Picture 7" descr="Screen Shot 2019-12-21 at 2.16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15" y="4126207"/>
            <a:ext cx="2270935" cy="901350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10" name="Picture 9" descr="Screen Shot 2019-12-21 at 2.15.02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-1006" r="57607" b="37249"/>
          <a:stretch/>
        </p:blipFill>
        <p:spPr>
          <a:xfrm>
            <a:off x="6410609" y="983268"/>
            <a:ext cx="2329856" cy="1612490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6796899" y="1644406"/>
            <a:ext cx="1846792" cy="381000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 Shot 2019-12-21 at 2.33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20" y="5079251"/>
            <a:ext cx="973667" cy="2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5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9-12-21 at 2.2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2455654"/>
            <a:ext cx="4291542" cy="1465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întoarceri</a:t>
            </a:r>
            <a:r>
              <a:rPr lang="en-US" dirty="0"/>
              <a:t> </a:t>
            </a:r>
            <a:r>
              <a:rPr lang="en-US" dirty="0" err="1"/>
              <a:t>pivotante</a:t>
            </a:r>
            <a:r>
              <a:rPr lang="en-US" dirty="0"/>
              <a:t> de 90</a:t>
            </a:r>
            <a:r>
              <a:rPr lang="ro-RO" dirty="0"/>
              <a:t> de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140" y="4323478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Programează-ți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robotul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să</a:t>
            </a:r>
            <a:r>
              <a:rPr lang="en-US" sz="2000" dirty="0">
                <a:solidFill>
                  <a:srgbClr val="FF0000"/>
                </a:solidFill>
              </a:rPr>
              <a:t> se </a:t>
            </a:r>
            <a:r>
              <a:rPr lang="en-US" sz="2000" dirty="0" err="1">
                <a:solidFill>
                  <a:srgbClr val="FF0000"/>
                </a:solidFill>
              </a:rPr>
              <a:t>întoarcă</a:t>
            </a:r>
            <a:r>
              <a:rPr lang="en-US" sz="2000" dirty="0">
                <a:solidFill>
                  <a:srgbClr val="FF0000"/>
                </a:solidFill>
              </a:rPr>
              <a:t> la 90 de grade....Se </a:t>
            </a:r>
            <a:r>
              <a:rPr lang="en-US" sz="2000" dirty="0" err="1">
                <a:solidFill>
                  <a:srgbClr val="FF0000"/>
                </a:solidFill>
              </a:rPr>
              <a:t>întoarce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robotul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efectiv</a:t>
            </a:r>
            <a:r>
              <a:rPr lang="en-US" sz="2000" dirty="0">
                <a:solidFill>
                  <a:srgbClr val="FF0000"/>
                </a:solidFill>
              </a:rPr>
              <a:t> la 90 de grade </a:t>
            </a:r>
            <a:r>
              <a:rPr lang="en-US" sz="2000" dirty="0" err="1">
                <a:solidFill>
                  <a:srgbClr val="FF0000"/>
                </a:solidFill>
              </a:rPr>
              <a:t>dacă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alegi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doar</a:t>
            </a:r>
            <a:r>
              <a:rPr lang="en-US" sz="2000" dirty="0">
                <a:solidFill>
                  <a:srgbClr val="FF0000"/>
                </a:solidFill>
              </a:rPr>
              <a:t> 90 de grade </a:t>
            </a:r>
            <a:r>
              <a:rPr lang="en-US" sz="2000" dirty="0" err="1">
                <a:solidFill>
                  <a:srgbClr val="FF0000"/>
                </a:solidFill>
              </a:rPr>
              <a:t>pentru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distanță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2860261" y="3448087"/>
            <a:ext cx="0" cy="764990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4790" y="5352124"/>
            <a:ext cx="4516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Răspuns</a:t>
            </a:r>
            <a:r>
              <a:rPr lang="en-US" sz="2000" dirty="0"/>
              <a:t>: NU! </a:t>
            </a:r>
            <a:endParaRPr lang="ro-RO" sz="2000" dirty="0"/>
          </a:p>
          <a:p>
            <a:r>
              <a:rPr lang="en-US" sz="2000" dirty="0" err="1"/>
              <a:t>Soluția</a:t>
            </a:r>
            <a:r>
              <a:rPr lang="en-US" sz="2000" dirty="0"/>
              <a:t> pe </a:t>
            </a:r>
            <a:r>
              <a:rPr lang="en-US" sz="2000" dirty="0" err="1"/>
              <a:t>pagina</a:t>
            </a:r>
            <a:r>
              <a:rPr lang="en-US" sz="2000" dirty="0"/>
              <a:t> </a:t>
            </a:r>
            <a:r>
              <a:rPr lang="en-US" sz="2000" dirty="0" err="1"/>
              <a:t>următoare</a:t>
            </a:r>
            <a:r>
              <a:rPr lang="ro-RO" sz="2000" dirty="0"/>
              <a:t>.</a:t>
            </a:r>
            <a:endParaRPr lang="en-US" sz="2000" dirty="0"/>
          </a:p>
        </p:txBody>
      </p:sp>
      <p:sp>
        <p:nvSpPr>
          <p:cNvPr id="37" name="Oval 36"/>
          <p:cNvSpPr/>
          <p:nvPr/>
        </p:nvSpPr>
        <p:spPr>
          <a:xfrm rot="10800000" flipV="1">
            <a:off x="1888677" y="2926499"/>
            <a:ext cx="1307490" cy="534458"/>
          </a:xfrm>
          <a:prstGeom prst="ellipse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faci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întoarcă</a:t>
            </a:r>
            <a:r>
              <a:rPr lang="en-US" dirty="0"/>
              <a:t> la 90 de grade?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Răspuns</a:t>
            </a:r>
            <a:r>
              <a:rPr lang="en-US" sz="2800" dirty="0"/>
              <a:t>. </a:t>
            </a:r>
            <a:endParaRPr lang="ro-RO" sz="2800" dirty="0"/>
          </a:p>
          <a:p>
            <a:r>
              <a:rPr lang="en-US" sz="2800" dirty="0" err="1"/>
              <a:t>Încercați</a:t>
            </a:r>
            <a:r>
              <a:rPr lang="en-US" sz="2800" dirty="0"/>
              <a:t> </a:t>
            </a:r>
            <a:r>
              <a:rPr lang="en-US" sz="2800" dirty="0" err="1"/>
              <a:t>să</a:t>
            </a:r>
            <a:r>
              <a:rPr lang="en-US" sz="2800" dirty="0"/>
              <a:t> </a:t>
            </a:r>
            <a:r>
              <a:rPr lang="en-US" sz="2800" dirty="0" err="1"/>
              <a:t>utilizați</a:t>
            </a:r>
            <a:r>
              <a:rPr lang="en-US" sz="2800" dirty="0"/>
              <a:t> </a:t>
            </a:r>
            <a:r>
              <a:rPr lang="en-US" sz="2800" dirty="0" err="1"/>
              <a:t>vizualizarea</a:t>
            </a:r>
            <a:r>
              <a:rPr lang="en-US" sz="2800" dirty="0"/>
              <a:t> </a:t>
            </a:r>
            <a:r>
              <a:rPr lang="en-US" sz="2800" dirty="0" err="1"/>
              <a:t>portului</a:t>
            </a:r>
            <a:r>
              <a:rPr lang="ro-RO" sz="2800" dirty="0"/>
              <a:t> (Port View)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măsura</a:t>
            </a:r>
            <a:r>
              <a:rPr lang="en-US" sz="2800" dirty="0"/>
              <a:t> </a:t>
            </a:r>
            <a:r>
              <a:rPr lang="en-US" sz="2800" dirty="0" err="1"/>
              <a:t>virajul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apoi</a:t>
            </a:r>
            <a:r>
              <a:rPr lang="en-US" sz="2800" dirty="0"/>
              <a:t> </a:t>
            </a:r>
            <a:r>
              <a:rPr lang="en-US" sz="2800" dirty="0" err="1"/>
              <a:t>introduceți</a:t>
            </a:r>
            <a:r>
              <a:rPr lang="en-US" sz="2800" dirty="0"/>
              <a:t> </a:t>
            </a:r>
            <a:r>
              <a:rPr lang="en-US" sz="2800" dirty="0" err="1"/>
              <a:t>numărul</a:t>
            </a:r>
            <a:r>
              <a:rPr lang="en-US" sz="2800" dirty="0"/>
              <a:t> </a:t>
            </a:r>
            <a:r>
              <a:rPr lang="en-US" sz="2800" dirty="0" err="1"/>
              <a:t>corect</a:t>
            </a:r>
            <a:r>
              <a:rPr lang="en-US" sz="2800" dirty="0"/>
              <a:t> de grade.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05928"/>
            <a:ext cx="3429000" cy="283845"/>
          </a:xfrm>
        </p:spPr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71" y="4023492"/>
            <a:ext cx="3271738" cy="2392124"/>
          </a:xfrm>
          <a:prstGeom prst="rect">
            <a:avLst/>
          </a:prstGeom>
        </p:spPr>
      </p:pic>
      <p:pic>
        <p:nvPicPr>
          <p:cNvPr id="13" name="Picture 12" descr="Screen Shot 2019-12-21 at 2.22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4291862"/>
            <a:ext cx="4291542" cy="146540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rot="10800000" flipV="1">
            <a:off x="2142677" y="4762707"/>
            <a:ext cx="1307490" cy="534458"/>
          </a:xfrm>
          <a:prstGeom prst="ellipse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INSTRUCȚIUNI PENTRU PROFESORI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Împărțiți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, </a:t>
            </a:r>
            <a:r>
              <a:rPr lang="en-US" dirty="0" err="1"/>
              <a:t>după</a:t>
            </a:r>
            <a:r>
              <a:rPr lang="en-US" dirty="0"/>
              <a:t> cum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Dați</a:t>
            </a:r>
            <a:r>
              <a:rPr lang="en-US" dirty="0"/>
              <a:t> </a:t>
            </a:r>
            <a:r>
              <a:rPr lang="en-US" dirty="0" err="1"/>
              <a:t>fiecărei</a:t>
            </a:r>
            <a:r>
              <a:rPr lang="en-US" dirty="0"/>
              <a:t> </a:t>
            </a:r>
            <a:r>
              <a:rPr lang="en-US" dirty="0" err="1"/>
              <a:t>echipe</a:t>
            </a:r>
            <a:r>
              <a:rPr lang="en-US" dirty="0"/>
              <a:t> o </a:t>
            </a:r>
            <a:r>
              <a:rPr lang="en-US" dirty="0" err="1"/>
              <a:t>copie</a:t>
            </a:r>
            <a:r>
              <a:rPr lang="en-US" dirty="0"/>
              <a:t> a </a:t>
            </a:r>
            <a:r>
              <a:rPr lang="en-US" dirty="0" err="1"/>
              <a:t>fișei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"</a:t>
            </a:r>
            <a:r>
              <a:rPr lang="en-US" dirty="0" err="1"/>
              <a:t>Provocări</a:t>
            </a:r>
            <a:r>
              <a:rPr lang="en-US" dirty="0"/>
              <a:t> De </a:t>
            </a:r>
            <a:r>
              <a:rPr lang="en-US" dirty="0" err="1"/>
              <a:t>Întoarcere</a:t>
            </a:r>
            <a:r>
              <a:rPr lang="en-US" dirty="0"/>
              <a:t>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provocării</a:t>
            </a:r>
            <a:r>
              <a:rPr lang="en-US" dirty="0"/>
              <a:t> se </a:t>
            </a:r>
            <a:r>
              <a:rPr lang="en-US" dirty="0" err="1"/>
              <a:t>găsesc</a:t>
            </a:r>
            <a:r>
              <a:rPr lang="en-US" dirty="0"/>
              <a:t> pe </a:t>
            </a:r>
            <a:r>
              <a:rPr lang="ro-RO" dirty="0"/>
              <a:t>slide-ul</a:t>
            </a:r>
            <a:r>
              <a:rPr lang="en-US" dirty="0"/>
              <a:t>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discuții</a:t>
            </a:r>
            <a:r>
              <a:rPr lang="en-US" dirty="0"/>
              <a:t> Slide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Soluția</a:t>
            </a:r>
            <a:r>
              <a:rPr lang="en-US" dirty="0"/>
              <a:t> </a:t>
            </a:r>
            <a:r>
              <a:rPr lang="en-US" dirty="0" err="1"/>
              <a:t>provocării</a:t>
            </a:r>
            <a:r>
              <a:rPr lang="en-US" dirty="0"/>
              <a:t> pe Slide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PROVOCĂRI DE ÎNTOARCERE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ro-RO" u="sng" dirty="0">
                <a:solidFill>
                  <a:srgbClr val="00B050"/>
                </a:solidFill>
              </a:rPr>
              <a:t>Provocarea</a:t>
            </a:r>
            <a:r>
              <a:rPr lang="en-US" u="sng" dirty="0">
                <a:solidFill>
                  <a:srgbClr val="00B050"/>
                </a:solidFill>
              </a:rPr>
              <a:t>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Jucătorul</a:t>
            </a:r>
            <a:r>
              <a:rPr lang="en-US" b="0" dirty="0"/>
              <a:t> </a:t>
            </a:r>
            <a:r>
              <a:rPr lang="en-US" b="0" dirty="0" err="1"/>
              <a:t>tău</a:t>
            </a:r>
            <a:r>
              <a:rPr lang="en-US" b="0" dirty="0"/>
              <a:t> de baseball robot </a:t>
            </a:r>
            <a:r>
              <a:rPr lang="en-US" b="0" dirty="0" err="1"/>
              <a:t>trebuie</a:t>
            </a:r>
            <a:r>
              <a:rPr lang="en-US" b="0" dirty="0"/>
              <a:t> </a:t>
            </a:r>
            <a:r>
              <a:rPr lang="en-US" b="0" dirty="0" err="1"/>
              <a:t>să</a:t>
            </a:r>
            <a:r>
              <a:rPr lang="en-US" b="0" dirty="0"/>
              <a:t> </a:t>
            </a:r>
            <a:r>
              <a:rPr lang="en-US" b="0" dirty="0" err="1"/>
              <a:t>alerge</a:t>
            </a:r>
            <a:r>
              <a:rPr lang="en-US" b="0" dirty="0"/>
              <a:t> </a:t>
            </a:r>
            <a:r>
              <a:rPr lang="en-US" b="0" dirty="0" err="1"/>
              <a:t>până</a:t>
            </a:r>
            <a:r>
              <a:rPr lang="en-US" b="0" dirty="0"/>
              <a:t> la a </a:t>
            </a:r>
            <a:r>
              <a:rPr lang="en-US" b="0" dirty="0" err="1"/>
              <a:t>doua</a:t>
            </a:r>
            <a:r>
              <a:rPr lang="en-US" b="0" dirty="0"/>
              <a:t> </a:t>
            </a:r>
            <a:r>
              <a:rPr lang="en-US" b="0" dirty="0" err="1"/>
              <a:t>bază</a:t>
            </a:r>
            <a:r>
              <a:rPr lang="en-US" b="0" dirty="0"/>
              <a:t>, </a:t>
            </a:r>
            <a:r>
              <a:rPr lang="en-US" b="0" dirty="0" err="1"/>
              <a:t>să</a:t>
            </a:r>
            <a:r>
              <a:rPr lang="en-US" b="0" dirty="0"/>
              <a:t> se </a:t>
            </a:r>
            <a:r>
              <a:rPr lang="en-US" b="0" dirty="0" err="1"/>
              <a:t>întoarcă</a:t>
            </a:r>
            <a:r>
              <a:rPr lang="en-US" b="0" dirty="0"/>
              <a:t>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să</a:t>
            </a:r>
            <a:r>
              <a:rPr lang="en-US" b="0" dirty="0"/>
              <a:t> </a:t>
            </a:r>
            <a:r>
              <a:rPr lang="en-US" b="0" dirty="0" err="1"/>
              <a:t>revină</a:t>
            </a:r>
            <a:r>
              <a:rPr lang="en-US" b="0" dirty="0"/>
              <a:t> la prima </a:t>
            </a:r>
            <a:r>
              <a:rPr lang="en-US" b="0" dirty="0" err="1"/>
              <a:t>bază</a:t>
            </a:r>
            <a:r>
              <a:rPr lang="en-US" b="0" dirty="0"/>
              <a:t>.</a:t>
            </a:r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Mergi</a:t>
            </a:r>
            <a:r>
              <a:rPr lang="en-US" b="0" dirty="0"/>
              <a:t> </a:t>
            </a:r>
            <a:r>
              <a:rPr lang="en-US" b="0" dirty="0" err="1"/>
              <a:t>drept</a:t>
            </a:r>
            <a:r>
              <a:rPr lang="en-US" b="0" dirty="0"/>
              <a:t>. </a:t>
            </a:r>
            <a:r>
              <a:rPr lang="en-US" b="0" dirty="0" err="1"/>
              <a:t>Întoarce-te</a:t>
            </a:r>
            <a:r>
              <a:rPr lang="en-US" b="0" dirty="0"/>
              <a:t> la 180 de grade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întoarce-te</a:t>
            </a:r>
            <a:r>
              <a:rPr lang="en-US" b="0" dirty="0"/>
              <a:t> </a:t>
            </a:r>
            <a:r>
              <a:rPr lang="en-US" b="0" dirty="0" err="1"/>
              <a:t>în</a:t>
            </a:r>
            <a:r>
              <a:rPr lang="en-US" b="0" dirty="0"/>
              <a:t> </a:t>
            </a:r>
            <a:r>
              <a:rPr lang="en-US" b="0" dirty="0" err="1"/>
              <a:t>același</a:t>
            </a:r>
            <a:r>
              <a:rPr lang="en-US" b="0" dirty="0"/>
              <a:t> loc.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25434" cy="2130793"/>
            <a:chOff x="741879" y="3987992"/>
            <a:chExt cx="1725434" cy="213079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7741" y="5459213"/>
              <a:ext cx="572287" cy="746857"/>
              <a:chOff x="6517598" y="1175206"/>
              <a:chExt cx="1188616" cy="158130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35994" y="1175206"/>
                <a:ext cx="465621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60"/>
            <a:ext cx="4100245" cy="2673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u="sng" dirty="0">
                <a:solidFill>
                  <a:srgbClr val="00B050"/>
                </a:solidFill>
              </a:rPr>
              <a:t>Provocarea </a:t>
            </a:r>
            <a:r>
              <a:rPr lang="en-US" u="sng" dirty="0">
                <a:solidFill>
                  <a:srgbClr val="00B050"/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/>
              <a:t>Robotul</a:t>
            </a:r>
            <a:r>
              <a:rPr lang="en-US" sz="2000" b="0" dirty="0"/>
              <a:t> </a:t>
            </a:r>
            <a:r>
              <a:rPr lang="en-US" sz="2000" b="0" dirty="0" err="1"/>
              <a:t>tău</a:t>
            </a:r>
            <a:r>
              <a:rPr lang="en-US" sz="2000" b="0" dirty="0"/>
              <a:t> </a:t>
            </a:r>
            <a:r>
              <a:rPr lang="en-US" sz="2000" b="0" dirty="0" err="1"/>
              <a:t>este</a:t>
            </a:r>
            <a:r>
              <a:rPr lang="en-US" sz="2000" b="0" dirty="0"/>
              <a:t> un </a:t>
            </a:r>
            <a:r>
              <a:rPr lang="en-US" sz="2000" b="0" dirty="0" err="1"/>
              <a:t>jucător</a:t>
            </a:r>
            <a:r>
              <a:rPr lang="en-US" sz="2000" b="0" dirty="0"/>
              <a:t> de baseball care </a:t>
            </a:r>
            <a:r>
              <a:rPr lang="en-US" sz="2000" b="0" dirty="0" err="1"/>
              <a:t>trebuie</a:t>
            </a:r>
            <a:r>
              <a:rPr lang="en-US" sz="2000" b="0" dirty="0"/>
              <a:t> </a:t>
            </a:r>
            <a:r>
              <a:rPr lang="en-US" sz="2000" b="0" dirty="0" err="1"/>
              <a:t>să</a:t>
            </a:r>
            <a:r>
              <a:rPr lang="en-US" sz="2000" b="0" dirty="0"/>
              <a:t> </a:t>
            </a:r>
            <a:r>
              <a:rPr lang="en-US" sz="2000" b="0" dirty="0" err="1"/>
              <a:t>parcurgă</a:t>
            </a:r>
            <a:r>
              <a:rPr lang="en-US" sz="2000" b="0" dirty="0"/>
              <a:t> </a:t>
            </a:r>
            <a:r>
              <a:rPr lang="en-US" sz="2000" b="0" dirty="0" err="1"/>
              <a:t>toate</a:t>
            </a:r>
            <a:r>
              <a:rPr lang="en-US" sz="2000" b="0" dirty="0"/>
              <a:t> </a:t>
            </a:r>
            <a:r>
              <a:rPr lang="en-US" sz="2000" b="0" dirty="0" err="1"/>
              <a:t>bazele</a:t>
            </a:r>
            <a:r>
              <a:rPr lang="en-US" sz="2000" b="0" dirty="0"/>
              <a:t> </a:t>
            </a:r>
            <a:r>
              <a:rPr lang="en-US" sz="2000" b="0" dirty="0" err="1"/>
              <a:t>și</a:t>
            </a:r>
            <a:r>
              <a:rPr lang="en-US" sz="2000" b="0" dirty="0"/>
              <a:t> </a:t>
            </a:r>
            <a:r>
              <a:rPr lang="en-US" sz="2000" b="0" dirty="0" err="1"/>
              <a:t>să</a:t>
            </a:r>
            <a:r>
              <a:rPr lang="en-US" sz="2000" b="0" dirty="0"/>
              <a:t> se </a:t>
            </a:r>
            <a:r>
              <a:rPr lang="en-US" sz="2000" b="0" dirty="0" err="1"/>
              <a:t>întoarcă</a:t>
            </a:r>
            <a:r>
              <a:rPr lang="en-US" sz="2000" b="0" dirty="0"/>
              <a:t> la </a:t>
            </a:r>
            <a:r>
              <a:rPr lang="en-US" sz="2000" b="0" dirty="0" err="1"/>
              <a:t>baza</a:t>
            </a:r>
            <a:r>
              <a:rPr lang="en-US" sz="2000" b="0" dirty="0"/>
              <a:t> de start.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/>
              <a:t>Poți</a:t>
            </a:r>
            <a:r>
              <a:rPr lang="en-US" sz="2000" b="0" dirty="0"/>
              <a:t> </a:t>
            </a:r>
            <a:r>
              <a:rPr lang="en-US" sz="2000" b="0" dirty="0" err="1"/>
              <a:t>să</a:t>
            </a:r>
            <a:r>
              <a:rPr lang="en-US" sz="2000" b="0" dirty="0"/>
              <a:t> </a:t>
            </a:r>
            <a:r>
              <a:rPr lang="en-US" sz="2000" b="0" dirty="0" err="1"/>
              <a:t>îți</a:t>
            </a:r>
            <a:r>
              <a:rPr lang="en-US" sz="2000" b="0" dirty="0"/>
              <a:t> </a:t>
            </a:r>
            <a:r>
              <a:rPr lang="en-US" sz="2000" b="0" dirty="0" err="1"/>
              <a:t>programezi</a:t>
            </a:r>
            <a:r>
              <a:rPr lang="en-US" sz="2000" b="0" dirty="0"/>
              <a:t> </a:t>
            </a:r>
            <a:r>
              <a:rPr lang="en-US" sz="2000" b="0" dirty="0" err="1"/>
              <a:t>robotul</a:t>
            </a:r>
            <a:r>
              <a:rPr lang="en-US" sz="2000" b="0" dirty="0"/>
              <a:t> </a:t>
            </a:r>
            <a:r>
              <a:rPr lang="en-US" sz="2000" b="0" dirty="0" err="1"/>
              <a:t>să</a:t>
            </a:r>
            <a:r>
              <a:rPr lang="en-US" sz="2000" b="0" dirty="0"/>
              <a:t> se </a:t>
            </a:r>
            <a:r>
              <a:rPr lang="en-US" sz="2000" b="0" dirty="0" err="1"/>
              <a:t>deplaseze</a:t>
            </a:r>
            <a:r>
              <a:rPr lang="en-US" sz="2000" b="0" dirty="0"/>
              <a:t> </a:t>
            </a:r>
            <a:r>
              <a:rPr lang="en-US" sz="2000" b="0" dirty="0" err="1"/>
              <a:t>înainte</a:t>
            </a:r>
            <a:r>
              <a:rPr lang="en-US" sz="2000" b="0" dirty="0"/>
              <a:t> </a:t>
            </a:r>
            <a:r>
              <a:rPr lang="en-US" sz="2000" b="0" dirty="0" err="1"/>
              <a:t>și</a:t>
            </a:r>
            <a:r>
              <a:rPr lang="en-US" sz="2000" b="0" dirty="0"/>
              <a:t> </a:t>
            </a:r>
            <a:r>
              <a:rPr lang="en-US" sz="2000" b="0" dirty="0" err="1"/>
              <a:t>apoi</a:t>
            </a:r>
            <a:r>
              <a:rPr lang="en-US" sz="2000" b="0" dirty="0"/>
              <a:t> </a:t>
            </a:r>
            <a:r>
              <a:rPr lang="en-US" sz="2000" b="0" dirty="0" err="1"/>
              <a:t>să</a:t>
            </a:r>
            <a:r>
              <a:rPr lang="en-US" sz="2000" b="0" dirty="0"/>
              <a:t> </a:t>
            </a:r>
            <a:r>
              <a:rPr lang="en-US" sz="2000" b="0" dirty="0" err="1"/>
              <a:t>vireze</a:t>
            </a:r>
            <a:r>
              <a:rPr lang="en-US" sz="2000" b="0" dirty="0"/>
              <a:t> la </a:t>
            </a:r>
            <a:r>
              <a:rPr lang="en-US" sz="2000" b="0" dirty="0" err="1"/>
              <a:t>stânga</a:t>
            </a:r>
            <a:r>
              <a:rPr lang="en-US" sz="2000" b="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/>
              <a:t>Folosiți</a:t>
            </a:r>
            <a:r>
              <a:rPr lang="en-US" sz="2000" b="0" dirty="0"/>
              <a:t> o cutie </a:t>
            </a:r>
            <a:r>
              <a:rPr lang="en-US" sz="2000" b="0" dirty="0" err="1"/>
              <a:t>pătrată</a:t>
            </a:r>
            <a:r>
              <a:rPr lang="en-US" sz="2000" b="0" dirty="0"/>
              <a:t> </a:t>
            </a:r>
            <a:r>
              <a:rPr lang="en-US" sz="2000" b="0" dirty="0" err="1"/>
              <a:t>sau</a:t>
            </a:r>
            <a:r>
              <a:rPr lang="en-US" sz="2000" b="0" dirty="0"/>
              <a:t> o </a:t>
            </a:r>
            <a:r>
              <a:rPr lang="en-US" sz="2000" b="0" dirty="0" err="1"/>
              <a:t>bandă</a:t>
            </a:r>
            <a:r>
              <a:rPr lang="en-US" sz="2000" b="0" dirty="0"/>
              <a:t> </a:t>
            </a:r>
            <a:r>
              <a:rPr lang="en-US" sz="2000" b="0" dirty="0" err="1"/>
              <a:t>adezivă</a:t>
            </a:r>
            <a:endParaRPr lang="en-US" sz="2000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608587" cy="2864177"/>
            <a:chOff x="5584553" y="3823941"/>
            <a:chExt cx="1608587" cy="2864177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400" dirty="0"/>
                <a:t>Poziția de început și final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100" dirty="0">
                  <a:solidFill>
                    <a:schemeClr val="tx1"/>
                  </a:solidFill>
                </a:rPr>
                <a:t>Prima bază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589229" y="5294863"/>
              <a:ext cx="375336" cy="641887"/>
              <a:chOff x="6517601" y="892912"/>
              <a:chExt cx="1228878" cy="186360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9" y="892912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900" dirty="0">
                  <a:solidFill>
                    <a:schemeClr val="tx1"/>
                  </a:solidFill>
                </a:rPr>
                <a:t>A doua bază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6508</TotalTime>
  <Words>1017</Words>
  <Application>Microsoft Office PowerPoint</Application>
  <PresentationFormat>On-screen Show (4:3)</PresentationFormat>
  <Paragraphs>134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PowerPoint Presentation</vt:lpstr>
      <vt:lpstr>Obiectivele lecției</vt:lpstr>
      <vt:lpstr>Întoarceri de pivotare vs rotație</vt:lpstr>
      <vt:lpstr>Cum să faci întoarceri de pivotare și rotire</vt:lpstr>
      <vt:lpstr>MODIFICAREA DIRECȚIEI (Move steering)</vt:lpstr>
      <vt:lpstr>Efectuarea unei întoarceri pivotante de 90 de grade</vt:lpstr>
      <vt:lpstr>cum faci robotul să se întoarcă la 90 de grade?</vt:lpstr>
      <vt:lpstr>INSTRUCȚIUNI PENTRU PROFESORI</vt:lpstr>
      <vt:lpstr>PROVOCĂRI DE ÎNTOARCERE</vt:lpstr>
      <vt:lpstr>Ghid de discuții în clasă</vt:lpstr>
      <vt:lpstr>CHALLENGE SOLUTIONS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Adnim</cp:lastModifiedBy>
  <cp:revision>34</cp:revision>
  <dcterms:created xsi:type="dcterms:W3CDTF">2014-08-07T02:19:13Z</dcterms:created>
  <dcterms:modified xsi:type="dcterms:W3CDTF">2023-09-10T08:34:08Z</dcterms:modified>
</cp:coreProperties>
</file>