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4"/>
  </p:notesMasterIdLst>
  <p:handoutMasterIdLst>
    <p:handoutMasterId r:id="rId15"/>
  </p:handoutMasterIdLst>
  <p:sldIdLst>
    <p:sldId id="415" r:id="rId3"/>
    <p:sldId id="412" r:id="rId4"/>
    <p:sldId id="416" r:id="rId5"/>
    <p:sldId id="410" r:id="rId6"/>
    <p:sldId id="368" r:id="rId7"/>
    <p:sldId id="369" r:id="rId8"/>
    <p:sldId id="413" r:id="rId9"/>
    <p:sldId id="370" r:id="rId10"/>
    <p:sldId id="371" r:id="rId11"/>
    <p:sldId id="372" r:id="rId12"/>
    <p:sldId id="40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8" autoAdjust="0"/>
    <p:restoredTop sz="96327" autoAdjust="0"/>
  </p:normalViewPr>
  <p:slideViewPr>
    <p:cSldViewPr snapToGrid="0" snapToObjects="1">
      <p:cViewPr varScale="1">
        <p:scale>
          <a:sx n="80" d="100"/>
          <a:sy n="80" d="100"/>
        </p:scale>
        <p:origin x="126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87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8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1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2020 Last Update: (12/21/2019)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2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3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60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0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1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7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9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EV3 Classroom: </a:t>
            </a:r>
            <a:r>
              <a:rPr lang="ro-RO" sz="2400" dirty="0"/>
              <a:t>Senzorul Ultrasonic</a:t>
            </a: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2A9077-59A1-B04F-9973-152CCB6D8E3E}"/>
              </a:ext>
            </a:extLst>
          </p:cNvPr>
          <p:cNvSpPr txBox="1">
            <a:spLocks/>
          </p:cNvSpPr>
          <p:nvPr/>
        </p:nvSpPr>
        <p:spPr>
          <a:xfrm>
            <a:off x="4868091" y="272833"/>
            <a:ext cx="3897684" cy="1598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BEGINNER PROGRAMMING LESSON</a:t>
            </a:r>
            <a:endParaRPr lang="en-US" sz="32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A92651-1CB2-6C42-89A5-086A67F45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7" t="7031" r="4033" b="8124"/>
          <a:stretch/>
        </p:blipFill>
        <p:spPr>
          <a:xfrm>
            <a:off x="129863" y="209018"/>
            <a:ext cx="4442137" cy="1673443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ED4D8256-D2FF-DC48-A854-9FCECBB5A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20" y="4883748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6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3679"/>
          </a:xfrm>
        </p:spPr>
        <p:txBody>
          <a:bodyPr>
            <a:normAutofit/>
          </a:bodyPr>
          <a:lstStyle/>
          <a:p>
            <a:r>
              <a:rPr lang="ro-RO" dirty="0"/>
              <a:t>Învață să utilizezi ,,forța</a:t>
            </a:r>
            <a:r>
              <a:rPr lang="en-US" dirty="0"/>
              <a:t>’’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19826"/>
            <a:ext cx="2618509" cy="4337999"/>
          </a:xfrm>
        </p:spPr>
        <p:txBody>
          <a:bodyPr>
            <a:normAutofit/>
          </a:bodyPr>
          <a:lstStyle/>
          <a:p>
            <a:r>
              <a:rPr lang="ro-RO" dirty="0"/>
              <a:t>În codul anterior, robotul se mișca mereu. </a:t>
            </a:r>
          </a:p>
          <a:p>
            <a:endParaRPr lang="ro-RO" dirty="0"/>
          </a:p>
          <a:p>
            <a:r>
              <a:rPr lang="ro-RO" dirty="0"/>
              <a:t>Această versiune lasă robotul să se ,,odihnească</a:t>
            </a:r>
            <a:r>
              <a:rPr lang="en-US" dirty="0"/>
              <a:t>’’</a:t>
            </a:r>
            <a:r>
              <a:rPr lang="ro-RO" dirty="0"/>
              <a:t> </a:t>
            </a:r>
            <a:r>
              <a:rPr lang="en-US" dirty="0" err="1"/>
              <a:t>dac</a:t>
            </a:r>
            <a:r>
              <a:rPr lang="ro-RO"/>
              <a:t>ă se află </a:t>
            </a:r>
            <a:r>
              <a:rPr lang="ro-RO" dirty="0"/>
              <a:t>între 15-20 centimetri.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DBFD82-C3D0-8648-897E-C8A7DE6F9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634" y="886397"/>
            <a:ext cx="5561675" cy="521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7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6"/>
            <a:ext cx="8245474" cy="4553003"/>
          </a:xfrm>
        </p:spPr>
        <p:txBody>
          <a:bodyPr>
            <a:noAutofit/>
          </a:bodyPr>
          <a:lstStyle/>
          <a:p>
            <a:r>
              <a:rPr lang="ro-RO" sz="1800" dirty="0"/>
              <a:t>Această lecție de Mindstorms a fost realizată de </a:t>
            </a:r>
            <a:r>
              <a:rPr lang="en-US" sz="1800" dirty="0"/>
              <a:t>Sanjay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ro-RO" sz="1800" dirty="0"/>
              <a:t>și</a:t>
            </a:r>
            <a:r>
              <a:rPr lang="en-US" sz="1800" dirty="0"/>
              <a:t> Arvind </a:t>
            </a:r>
            <a:r>
              <a:rPr lang="en-US" sz="1800" dirty="0" err="1"/>
              <a:t>Seshan</a:t>
            </a:r>
            <a:r>
              <a:rPr lang="ro-RO" sz="1800" dirty="0"/>
              <a:t>.</a:t>
            </a:r>
          </a:p>
          <a:p>
            <a:r>
              <a:rPr lang="ro-RO" sz="1800" dirty="0"/>
              <a:t>Mai multe lecții sunt disponibile pe ev3lessons.com</a:t>
            </a:r>
          </a:p>
          <a:p>
            <a:r>
              <a:rPr lang="ro-RO" sz="1800" dirty="0"/>
              <a:t>Această lecție a fost tradusă în limba română de echipa de robotică FTC – ROSOPHIA #21455 RO20.</a:t>
            </a:r>
            <a:endParaRPr lang="en-US" sz="1800" dirty="0"/>
          </a:p>
          <a:p>
            <a:br>
              <a:rPr lang="en-US" sz="1800" b="0" dirty="0"/>
            </a:b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Învățăm despre senzorul </a:t>
            </a:r>
            <a:r>
              <a:rPr lang="en-US" dirty="0"/>
              <a:t>Ultrasonic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despre comanda ,,Așteaptă până când Senzorul Ultrasonic</a:t>
            </a:r>
            <a:r>
              <a:rPr lang="en-US" dirty="0"/>
              <a:t>’’ 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diferența dintre comanda ,,Așteaptă până când Senzorul Ultrasonic</a:t>
            </a:r>
            <a:r>
              <a:rPr lang="en-US" dirty="0"/>
              <a:t>’’</a:t>
            </a:r>
            <a:r>
              <a:rPr lang="ro-RO" dirty="0"/>
              <a:t> și block-ul senzorului.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un senzor</a:t>
            </a:r>
            <a:r>
              <a:rPr lang="en-US" dirty="0"/>
              <a:t>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Un senzor permite programului </a:t>
            </a:r>
            <a:r>
              <a:rPr lang="en-US" dirty="0"/>
              <a:t>EV3 </a:t>
            </a:r>
            <a:r>
              <a:rPr lang="ro-RO" dirty="0"/>
              <a:t>să măsoare și să colecteze date despre împrejurimi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Senzorii de </a:t>
            </a:r>
            <a:r>
              <a:rPr lang="en-US" dirty="0"/>
              <a:t>EV3 </a:t>
            </a:r>
            <a:r>
              <a:rPr lang="ro-RO" dirty="0"/>
              <a:t>includ</a:t>
            </a:r>
            <a:r>
              <a:rPr lang="en-US" dirty="0"/>
              <a:t>:</a:t>
            </a:r>
          </a:p>
          <a:p>
            <a:pPr marL="800100" lvl="1" indent="-342900"/>
            <a:r>
              <a:rPr lang="en-US" dirty="0"/>
              <a:t>Color – </a:t>
            </a:r>
            <a:r>
              <a:rPr lang="ro-RO" dirty="0"/>
              <a:t>măsoară culoarea și luminozitatea</a:t>
            </a:r>
            <a:endParaRPr lang="en-US" dirty="0"/>
          </a:p>
          <a:p>
            <a:pPr marL="800100" lvl="1" indent="-342900"/>
            <a:r>
              <a:rPr lang="en-US" dirty="0"/>
              <a:t>Gyro – </a:t>
            </a:r>
            <a:r>
              <a:rPr lang="ro-RO" dirty="0"/>
              <a:t>măsoară rotația robotului</a:t>
            </a:r>
            <a:r>
              <a:rPr lang="en-US" dirty="0"/>
              <a:t> </a:t>
            </a:r>
          </a:p>
          <a:p>
            <a:pPr marL="800100" lvl="1" indent="-342900"/>
            <a:r>
              <a:rPr lang="en-US" dirty="0"/>
              <a:t>Ultrasonic – </a:t>
            </a:r>
            <a:r>
              <a:rPr lang="ro-RO" dirty="0"/>
              <a:t>măsoară distanța suprafețelor apropiate</a:t>
            </a:r>
            <a:endParaRPr lang="en-US" dirty="0"/>
          </a:p>
          <a:p>
            <a:pPr marL="800100" lvl="1" indent="-342900"/>
            <a:r>
              <a:rPr lang="en-US" dirty="0"/>
              <a:t>Touch – </a:t>
            </a:r>
            <a:r>
              <a:rPr lang="ro-RO" dirty="0"/>
              <a:t>măsoară contactul cu o suprafață</a:t>
            </a:r>
            <a:endParaRPr lang="en-US" dirty="0"/>
          </a:p>
          <a:p>
            <a:pPr marL="800100" lvl="1" indent="-342900"/>
            <a:r>
              <a:rPr lang="en-US" dirty="0"/>
              <a:t>Infrared – </a:t>
            </a:r>
            <a:r>
              <a:rPr lang="ro-RO" dirty="0"/>
              <a:t>măsoară puterea semnalului </a:t>
            </a:r>
            <a:r>
              <a:rPr lang="en-US" dirty="0"/>
              <a:t>IR </a:t>
            </a:r>
            <a:r>
              <a:rPr lang="ro-RO" dirty="0"/>
              <a:t>ale unei telecomenzi</a:t>
            </a:r>
            <a:endParaRPr lang="en-US" dirty="0"/>
          </a:p>
          <a:p>
            <a:pPr marL="800100" lvl="1" indent="-34290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179" y="4297339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6280694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http://www.ucalgary.ca/IOSTEM/files/IOSTEM/media_crop/44/public/sensors.jpg</a:t>
            </a:r>
            <a:r>
              <a:rPr lang="en-US" sz="1100" dirty="0"/>
              <a:t>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774" y="4297339"/>
            <a:ext cx="1587717" cy="1753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6976" y="5801527"/>
            <a:ext cx="1326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Infrared Sensor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30096-8A07-1149-92D9-45D6687B6B08}"/>
              </a:ext>
            </a:extLst>
          </p:cNvPr>
          <p:cNvSpPr txBox="1"/>
          <p:nvPr/>
        </p:nvSpPr>
        <p:spPr>
          <a:xfrm>
            <a:off x="3916547" y="5801527"/>
            <a:ext cx="132677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Color Sensor</a:t>
            </a:r>
          </a:p>
        </p:txBody>
      </p:sp>
    </p:spTree>
    <p:extLst>
      <p:ext uri="{BB962C8B-B14F-4D97-AF65-F5344CB8AC3E}">
        <p14:creationId xmlns:p14="http://schemas.microsoft.com/office/powerpoint/2010/main" val="11582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8243"/>
          </a:xfrm>
        </p:spPr>
        <p:txBody>
          <a:bodyPr/>
          <a:lstStyle/>
          <a:p>
            <a:r>
              <a:rPr lang="en-US" dirty="0"/>
              <a:t>ULTRASONIC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79" y="691378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Un senzor ultrasonic măsoară distanța.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Îl folosim când vrem să fim siguri că suntem la o anumită distanță de un target.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Distanța poate fi măsurată în inci și centimetri.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Pentru a citi senzorul ultrasonic vei folosi comanda ,, ultrasonic</a:t>
            </a:r>
            <a:r>
              <a:rPr lang="en-US" b="0" dirty="0"/>
              <a:t>’’. </a:t>
            </a:r>
            <a:r>
              <a:rPr lang="en-US" b="0" dirty="0" err="1"/>
              <a:t>Pentru</a:t>
            </a:r>
            <a:r>
              <a:rPr lang="en-US" b="0" dirty="0"/>
              <a:t> a </a:t>
            </a:r>
            <a:r>
              <a:rPr lang="en-US" b="0" dirty="0" err="1"/>
              <a:t>folosi</a:t>
            </a:r>
            <a:r>
              <a:rPr lang="en-US" b="0" dirty="0"/>
              <a:t> </a:t>
            </a:r>
            <a:r>
              <a:rPr lang="en-US" b="0" dirty="0" err="1"/>
              <a:t>senzorul</a:t>
            </a:r>
            <a:r>
              <a:rPr lang="en-US" b="0" dirty="0"/>
              <a:t> ultrasonic </a:t>
            </a:r>
            <a:r>
              <a:rPr lang="en-US" b="0" dirty="0" err="1"/>
              <a:t>pentru</a:t>
            </a:r>
            <a:r>
              <a:rPr lang="en-US" b="0" dirty="0"/>
              <a:t> a face o ac</a:t>
            </a:r>
            <a:r>
              <a:rPr lang="ro-RO" b="0" dirty="0"/>
              <a:t>ț</a:t>
            </a:r>
            <a:r>
              <a:rPr lang="en-US" b="0" dirty="0" err="1"/>
              <a:t>iune</a:t>
            </a:r>
            <a:r>
              <a:rPr lang="en-US" b="0" dirty="0"/>
              <a:t> </a:t>
            </a:r>
            <a:r>
              <a:rPr lang="ro-RO" b="0" dirty="0"/>
              <a:t>până când </a:t>
            </a:r>
            <a:r>
              <a:rPr lang="en-US" b="0" dirty="0"/>
              <a:t>  </a:t>
            </a:r>
            <a:r>
              <a:rPr lang="ro-RO" b="0" dirty="0"/>
              <a:t>se ajunge la o anumită</a:t>
            </a:r>
            <a:r>
              <a:rPr lang="en-US" b="0" dirty="0"/>
              <a:t> </a:t>
            </a:r>
            <a:r>
              <a:rPr lang="en-US" b="0" dirty="0" err="1"/>
              <a:t>distan</a:t>
            </a:r>
            <a:r>
              <a:rPr lang="ro-RO" b="0" dirty="0"/>
              <a:t>ță</a:t>
            </a:r>
            <a:r>
              <a:rPr lang="en-US" b="0" dirty="0"/>
              <a:t>, </a:t>
            </a:r>
            <a:r>
              <a:rPr lang="ro-RO" b="0" dirty="0"/>
              <a:t>atunci utilizezi </a:t>
            </a:r>
            <a:r>
              <a:rPr lang="en-US" b="0" dirty="0"/>
              <a:t>“Wait Until”</a:t>
            </a:r>
            <a:br>
              <a:rPr lang="en-US" b="0" dirty="0"/>
            </a:b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60986" y="3695907"/>
            <a:ext cx="2921367" cy="3251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Wait for Ultrasonic Value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60988" y="4361420"/>
            <a:ext cx="2893622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Compare Ultrasonic Value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9924FE-01FF-2D4C-865C-AD805316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08" y="3315577"/>
            <a:ext cx="5053048" cy="24210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6F9BE41-6323-BC43-92C6-35FDFA1C2E96}"/>
              </a:ext>
            </a:extLst>
          </p:cNvPr>
          <p:cNvSpPr/>
          <p:nvPr/>
        </p:nvSpPr>
        <p:spPr>
          <a:xfrm>
            <a:off x="5788732" y="5062152"/>
            <a:ext cx="2893622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 Ultrasonic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E0393-090D-5E4E-AD2A-4A81ED4F89D9}"/>
              </a:ext>
            </a:extLst>
          </p:cNvPr>
          <p:cNvSpPr txBox="1"/>
          <p:nvPr/>
        </p:nvSpPr>
        <p:spPr>
          <a:xfrm>
            <a:off x="457199" y="5814284"/>
            <a:ext cx="787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Primul input la toate block-urile este numărul portului.</a:t>
            </a:r>
            <a:r>
              <a:rPr lang="en-US" sz="1400" dirty="0"/>
              <a:t> </a:t>
            </a:r>
            <a:r>
              <a:rPr lang="ro-RO" sz="1400" dirty="0"/>
              <a:t>Schimbă acest port </a:t>
            </a:r>
            <a:r>
              <a:rPr lang="en-US" sz="1400" dirty="0"/>
              <a:t>(1 </a:t>
            </a:r>
            <a:r>
              <a:rPr lang="ro-RO" sz="1400" dirty="0"/>
              <a:t>la</a:t>
            </a:r>
            <a:r>
              <a:rPr lang="en-US" sz="1400" dirty="0"/>
              <a:t> 4) </a:t>
            </a:r>
            <a:r>
              <a:rPr lang="ro-RO" sz="1400" dirty="0"/>
              <a:t>cu cel unde este conectat senzorul ultrasonic</a:t>
            </a:r>
            <a:r>
              <a:rPr lang="en-US" sz="1400" dirty="0"/>
              <a:t>. </a:t>
            </a:r>
            <a:r>
              <a:rPr lang="ro-RO" sz="1400" dirty="0"/>
              <a:t>Cel implicit e de obicei </a:t>
            </a:r>
            <a:r>
              <a:rPr lang="en-US" sz="1400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203456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92D08E-58C6-3840-B39A-AC4BC84F9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509" y="4064045"/>
            <a:ext cx="3590859" cy="9769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5184"/>
          </a:xfrm>
        </p:spPr>
        <p:txBody>
          <a:bodyPr>
            <a:normAutofit/>
          </a:bodyPr>
          <a:lstStyle/>
          <a:p>
            <a:r>
              <a:rPr lang="ro-RO" dirty="0"/>
              <a:t>Provocarea 1 </a:t>
            </a:r>
            <a:r>
              <a:rPr lang="en-US" dirty="0"/>
              <a:t>Ultrasonic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837" y="988337"/>
            <a:ext cx="7980218" cy="5189881"/>
          </a:xfrm>
        </p:spPr>
        <p:txBody>
          <a:bodyPr/>
          <a:lstStyle/>
          <a:p>
            <a:r>
              <a:rPr lang="ro-RO" dirty="0">
                <a:solidFill>
                  <a:srgbClr val="008000"/>
                </a:solidFill>
              </a:rPr>
              <a:t>Provocare</a:t>
            </a:r>
            <a:r>
              <a:rPr lang="en-US" dirty="0">
                <a:solidFill>
                  <a:srgbClr val="008000"/>
                </a:solidFill>
              </a:rPr>
              <a:t>: </a:t>
            </a:r>
            <a:r>
              <a:rPr lang="ro-RO" dirty="0">
                <a:solidFill>
                  <a:srgbClr val="008000"/>
                </a:solidFill>
              </a:rPr>
              <a:t>Fă robotul să meargă până când acesta este la 20 de cm de perete</a:t>
            </a:r>
            <a:r>
              <a:rPr lang="en-US" dirty="0">
                <a:solidFill>
                  <a:srgbClr val="008000"/>
                </a:solidFill>
              </a:rPr>
              <a:t>.</a:t>
            </a:r>
          </a:p>
          <a:p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Pseudocode:</a:t>
            </a:r>
          </a:p>
          <a:p>
            <a:r>
              <a:rPr lang="ro-RO" dirty="0">
                <a:solidFill>
                  <a:srgbClr val="000000"/>
                </a:solidFill>
              </a:rPr>
              <a:t>Pasul</a:t>
            </a:r>
            <a:r>
              <a:rPr lang="en-US" dirty="0">
                <a:solidFill>
                  <a:srgbClr val="000000"/>
                </a:solidFill>
              </a:rPr>
              <a:t> 1: </a:t>
            </a:r>
            <a:r>
              <a:rPr lang="ro-RO" dirty="0">
                <a:solidFill>
                  <a:srgbClr val="000000"/>
                </a:solidFill>
              </a:rPr>
              <a:t>Creează un program nou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ro-RO" dirty="0">
                <a:solidFill>
                  <a:srgbClr val="000000"/>
                </a:solidFill>
              </a:rPr>
              <a:t>Pasul</a:t>
            </a:r>
            <a:r>
              <a:rPr lang="en-US" dirty="0">
                <a:solidFill>
                  <a:srgbClr val="000000"/>
                </a:solidFill>
              </a:rPr>
              <a:t> 2: </a:t>
            </a:r>
            <a:r>
              <a:rPr lang="ro-RO" dirty="0">
                <a:solidFill>
                  <a:srgbClr val="000000"/>
                </a:solidFill>
              </a:rPr>
              <a:t>Trage block-ul </a:t>
            </a:r>
            <a:r>
              <a:rPr lang="en-US" dirty="0">
                <a:solidFill>
                  <a:srgbClr val="000000"/>
                </a:solidFill>
              </a:rPr>
              <a:t>Start Moving </a:t>
            </a:r>
          </a:p>
          <a:p>
            <a:r>
              <a:rPr lang="ro-RO" dirty="0">
                <a:solidFill>
                  <a:srgbClr val="000000"/>
                </a:solidFill>
              </a:rPr>
              <a:t>Pasul</a:t>
            </a:r>
            <a:r>
              <a:rPr lang="en-US" dirty="0">
                <a:solidFill>
                  <a:srgbClr val="000000"/>
                </a:solidFill>
              </a:rPr>
              <a:t> 3: </a:t>
            </a:r>
            <a:r>
              <a:rPr lang="ro-RO" dirty="0">
                <a:solidFill>
                  <a:srgbClr val="000000"/>
                </a:solidFill>
              </a:rPr>
              <a:t>Trage block-ul Așteaptă </a:t>
            </a:r>
            <a:r>
              <a:rPr lang="en-US" dirty="0">
                <a:solidFill>
                  <a:srgbClr val="000000"/>
                </a:solidFill>
              </a:rPr>
              <a:t>Ultrasonic Wait Block</a:t>
            </a:r>
          </a:p>
          <a:p>
            <a:r>
              <a:rPr lang="ro-RO" dirty="0">
                <a:solidFill>
                  <a:srgbClr val="000000"/>
                </a:solidFill>
              </a:rPr>
              <a:t>Pasul</a:t>
            </a:r>
            <a:r>
              <a:rPr lang="en-US" dirty="0">
                <a:solidFill>
                  <a:srgbClr val="000000"/>
                </a:solidFill>
              </a:rPr>
              <a:t> 4: </a:t>
            </a:r>
            <a:r>
              <a:rPr lang="ro-RO" dirty="0">
                <a:solidFill>
                  <a:srgbClr val="000000"/>
                </a:solidFill>
              </a:rPr>
              <a:t>Așteaptă până când </a:t>
            </a:r>
            <a:r>
              <a:rPr lang="en-US" dirty="0" err="1">
                <a:solidFill>
                  <a:srgbClr val="000000"/>
                </a:solidFill>
              </a:rPr>
              <a:t>Distan</a:t>
            </a:r>
            <a:r>
              <a:rPr lang="ro-RO" dirty="0">
                <a:solidFill>
                  <a:srgbClr val="000000"/>
                </a:solidFill>
              </a:rPr>
              <a:t>ța este mai mică de </a:t>
            </a:r>
            <a:r>
              <a:rPr lang="en-US" dirty="0">
                <a:solidFill>
                  <a:srgbClr val="000000"/>
                </a:solidFill>
              </a:rPr>
              <a:t>20cm</a:t>
            </a:r>
          </a:p>
          <a:p>
            <a:r>
              <a:rPr lang="ro-RO" dirty="0">
                <a:solidFill>
                  <a:srgbClr val="000000"/>
                </a:solidFill>
              </a:rPr>
              <a:t>Pasul</a:t>
            </a:r>
            <a:r>
              <a:rPr lang="en-US" dirty="0">
                <a:solidFill>
                  <a:srgbClr val="000000"/>
                </a:solidFill>
              </a:rPr>
              <a:t> 5: Stop </a:t>
            </a:r>
            <a:r>
              <a:rPr lang="ro-RO" dirty="0">
                <a:solidFill>
                  <a:srgbClr val="000000"/>
                </a:solidFill>
              </a:rPr>
              <a:t>Mișcare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ro-RO" dirty="0">
                <a:solidFill>
                  <a:srgbClr val="000000"/>
                </a:solidFill>
              </a:rPr>
              <a:t>Pasul</a:t>
            </a:r>
            <a:r>
              <a:rPr lang="en-US" dirty="0">
                <a:solidFill>
                  <a:srgbClr val="000000"/>
                </a:solidFill>
              </a:rPr>
              <a:t> 6: </a:t>
            </a:r>
            <a:r>
              <a:rPr lang="ro-RO" dirty="0">
                <a:solidFill>
                  <a:srgbClr val="000000"/>
                </a:solidFill>
              </a:rPr>
              <a:t>Sfârșit program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pic>
        <p:nvPicPr>
          <p:cNvPr id="6" name="Picture 5" descr="Screen Shot 2019-12-21 at 3.54.20 PM.png">
            <a:extLst>
              <a:ext uri="{FF2B5EF4-FFF2-40B4-BE49-F238E27FC236}">
                <a16:creationId xmlns:a16="http://schemas.microsoft.com/office/drawing/2014/main" id="{47D79E51-4032-B041-8138-EDE15EB12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839" y="2841300"/>
            <a:ext cx="3590859" cy="679578"/>
          </a:xfrm>
          <a:prstGeom prst="rect">
            <a:avLst/>
          </a:prstGeom>
        </p:spPr>
      </p:pic>
      <p:pic>
        <p:nvPicPr>
          <p:cNvPr id="8" name="Picture 7" descr="Screen Shot 2019-12-21 at 3.54.25 PM.png">
            <a:extLst>
              <a:ext uri="{FF2B5EF4-FFF2-40B4-BE49-F238E27FC236}">
                <a16:creationId xmlns:a16="http://schemas.microsoft.com/office/drawing/2014/main" id="{3022970E-B3E2-804D-96F7-86F54907C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839" y="4865982"/>
            <a:ext cx="1716099" cy="74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1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245475" cy="711364"/>
          </a:xfrm>
        </p:spPr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1 </a:t>
            </a:r>
            <a:r>
              <a:rPr lang="en-US" dirty="0" err="1"/>
              <a:t>solu</a:t>
            </a:r>
            <a:r>
              <a:rPr lang="ro-RO" dirty="0"/>
              <a:t>ția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46812E-A62C-6E4D-A4CA-63ABE6505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177636"/>
            <a:ext cx="60833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6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provocarea</a:t>
            </a:r>
            <a:r>
              <a:rPr lang="en-US" sz="3000" dirty="0"/>
              <a:t> 2: U</a:t>
            </a:r>
            <a:r>
              <a:rPr lang="ro-RO" sz="3000" dirty="0"/>
              <a:t>tilizează ,,forța</a:t>
            </a:r>
            <a:r>
              <a:rPr lang="en-US" sz="3000" dirty="0"/>
              <a:t>’’ </a:t>
            </a:r>
            <a:r>
              <a:rPr lang="en-US" sz="3000" dirty="0" err="1"/>
              <a:t>pentru</a:t>
            </a:r>
            <a:r>
              <a:rPr lang="en-US" sz="3000" dirty="0"/>
              <a:t> a </a:t>
            </a:r>
            <a:r>
              <a:rPr lang="en-US" sz="3000" dirty="0" err="1"/>
              <a:t>controla</a:t>
            </a:r>
            <a:r>
              <a:rPr lang="en-US" sz="3000" dirty="0"/>
              <a:t> </a:t>
            </a:r>
            <a:r>
              <a:rPr lang="en-US" sz="3000" dirty="0" err="1"/>
              <a:t>robotul</a:t>
            </a:r>
            <a:r>
              <a:rPr lang="en-US" sz="3000" dirty="0"/>
              <a:t> t</a:t>
            </a:r>
            <a:r>
              <a:rPr lang="ro-RO" sz="3000" dirty="0"/>
              <a:t>ău</a:t>
            </a:r>
            <a:r>
              <a:rPr lang="en-US" sz="3000" dirty="0"/>
              <a:t>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7563" y="2409596"/>
            <a:ext cx="3067045" cy="28946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736" y="1472326"/>
            <a:ext cx="2857745" cy="27657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6559" y="3331840"/>
            <a:ext cx="2834963" cy="2765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673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2185"/>
          </a:xfrm>
        </p:spPr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2: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10" y="1249276"/>
            <a:ext cx="8245474" cy="4876888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rgbClr val="FF0000"/>
                </a:solidFill>
              </a:rPr>
              <a:t>Dacă robotul este mai aproape de 20 de cm să dea înapoi, altfel să meargă înainte.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o-RO" dirty="0"/>
              <a:t>Pasul</a:t>
            </a:r>
            <a:r>
              <a:rPr lang="en-US" dirty="0"/>
              <a:t> 1: </a:t>
            </a:r>
            <a:r>
              <a:rPr lang="ro-RO" dirty="0"/>
              <a:t>Trage un block </a:t>
            </a:r>
            <a:r>
              <a:rPr lang="en-US" dirty="0"/>
              <a:t>Loop </a:t>
            </a:r>
            <a:r>
              <a:rPr lang="ro-RO" dirty="0"/>
              <a:t>din tab-ul C</a:t>
            </a:r>
            <a:r>
              <a:rPr lang="en-US" dirty="0" err="1"/>
              <a:t>ontrol</a:t>
            </a:r>
            <a:endParaRPr lang="en-US" dirty="0"/>
          </a:p>
          <a:p>
            <a:r>
              <a:rPr lang="ro-RO" dirty="0"/>
              <a:t>Pasul</a:t>
            </a:r>
            <a:r>
              <a:rPr lang="en-US" dirty="0"/>
              <a:t> 2: </a:t>
            </a:r>
            <a:r>
              <a:rPr lang="ro-RO" dirty="0"/>
              <a:t>Trage block-ul </a:t>
            </a:r>
            <a:r>
              <a:rPr lang="en-US" dirty="0"/>
              <a:t>If-Else </a:t>
            </a:r>
            <a:r>
              <a:rPr lang="ro-RO" dirty="0"/>
              <a:t>din tab-ul de Control</a:t>
            </a:r>
            <a:endParaRPr lang="en-US" dirty="0"/>
          </a:p>
          <a:p>
            <a:r>
              <a:rPr lang="ro-RO" dirty="0"/>
              <a:t>Pasul</a:t>
            </a:r>
            <a:r>
              <a:rPr lang="en-US" dirty="0"/>
              <a:t> 3: Ad</a:t>
            </a:r>
            <a:r>
              <a:rPr lang="ro-RO" dirty="0"/>
              <a:t>augă block-ul </a:t>
            </a:r>
            <a:r>
              <a:rPr lang="en-US" dirty="0"/>
              <a:t>Ultrasonic Compare </a:t>
            </a:r>
            <a:r>
              <a:rPr lang="ro-RO" dirty="0"/>
              <a:t>din tab-ul de Senzori, declarației.</a:t>
            </a:r>
            <a:endParaRPr lang="en-US" dirty="0"/>
          </a:p>
          <a:p>
            <a:endParaRPr lang="en-US" dirty="0"/>
          </a:p>
          <a:p>
            <a:r>
              <a:rPr lang="ro-RO" dirty="0"/>
              <a:t>Pasul</a:t>
            </a:r>
            <a:r>
              <a:rPr lang="en-US" dirty="0"/>
              <a:t> 4: Ad</a:t>
            </a:r>
            <a:r>
              <a:rPr lang="ro-RO" dirty="0"/>
              <a:t>augă block-ul ,,</a:t>
            </a:r>
            <a:r>
              <a:rPr lang="en-US" dirty="0"/>
              <a:t>Move Steering Movement’’ </a:t>
            </a:r>
            <a:r>
              <a:rPr lang="en-US" dirty="0" err="1"/>
              <a:t>pentru</a:t>
            </a:r>
            <a:r>
              <a:rPr lang="en-US" dirty="0"/>
              <a:t> a merge </a:t>
            </a:r>
            <a:r>
              <a:rPr lang="ro-RO" dirty="0"/>
              <a:t>î</a:t>
            </a:r>
            <a:r>
              <a:rPr lang="en-US" dirty="0" err="1"/>
              <a:t>ncet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na</a:t>
            </a:r>
            <a:r>
              <a:rPr lang="ro-RO" dirty="0"/>
              <a:t>i</a:t>
            </a:r>
            <a:r>
              <a:rPr lang="en-US" dirty="0" err="1"/>
              <a:t>nte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ro-RO" dirty="0"/>
              <a:t>ă declarația e TRUE.</a:t>
            </a:r>
            <a:endParaRPr lang="en-US" dirty="0"/>
          </a:p>
          <a:p>
            <a:r>
              <a:rPr lang="ro-RO" dirty="0"/>
              <a:t>Pasul</a:t>
            </a:r>
            <a:r>
              <a:rPr lang="en-US" dirty="0"/>
              <a:t> </a:t>
            </a:r>
            <a:r>
              <a:rPr lang="ro-RO" dirty="0"/>
              <a:t>5</a:t>
            </a:r>
            <a:r>
              <a:rPr lang="en-US" dirty="0"/>
              <a:t>: </a:t>
            </a:r>
            <a:r>
              <a:rPr lang="ro-RO" dirty="0"/>
              <a:t>Altfel setează block-ul al doilea ,,</a:t>
            </a:r>
            <a:r>
              <a:rPr lang="en-US" dirty="0"/>
              <a:t>Move Steering’’</a:t>
            </a:r>
            <a:r>
              <a:rPr lang="ro-RO" dirty="0"/>
              <a:t> pentru a merge încet înapoi dacă declarația e </a:t>
            </a:r>
            <a:r>
              <a:rPr lang="en-US" dirty="0"/>
              <a:t>FALSE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5751F-9C44-F248-B8E3-03EDF8145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411" y="3280980"/>
            <a:ext cx="4067395" cy="81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9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00953"/>
          </a:xfrm>
        </p:spPr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2 </a:t>
            </a:r>
            <a:r>
              <a:rPr lang="en-US" dirty="0" err="1"/>
              <a:t>solu</a:t>
            </a:r>
            <a:r>
              <a:rPr lang="ro-RO" dirty="0"/>
              <a:t>ția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B00CC6-44C0-4546-9C32-AB8BDC414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1371600"/>
            <a:ext cx="5829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44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6320</TotalTime>
  <Words>677</Words>
  <Application>Microsoft Office PowerPoint</Application>
  <PresentationFormat>On-screen Show (4:3)</PresentationFormat>
  <Paragraphs>71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PowerPoint Presentation</vt:lpstr>
      <vt:lpstr>Obiectivele lecției</vt:lpstr>
      <vt:lpstr>Ce este un senzor?</vt:lpstr>
      <vt:lpstr>ULTRASONIC</vt:lpstr>
      <vt:lpstr>Provocarea 1 Ultrasonic</vt:lpstr>
      <vt:lpstr>provocarea 1 soluția</vt:lpstr>
      <vt:lpstr>provocarea 2: Utilizează ,,forța’’ pentru a controla robotul tău!</vt:lpstr>
      <vt:lpstr>provocarea 2: PSEUDOCODE</vt:lpstr>
      <vt:lpstr>provocarea 2 soluția</vt:lpstr>
      <vt:lpstr>Învață să utilizezi ,,forța’’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Adnim</cp:lastModifiedBy>
  <cp:revision>41</cp:revision>
  <cp:lastPrinted>2016-07-05T00:39:00Z</cp:lastPrinted>
  <dcterms:created xsi:type="dcterms:W3CDTF">2014-08-07T02:19:13Z</dcterms:created>
  <dcterms:modified xsi:type="dcterms:W3CDTF">2023-09-13T19:19:58Z</dcterms:modified>
</cp:coreProperties>
</file>