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64" r:id="rId1"/>
  </p:sldMasterIdLst>
  <p:notesMasterIdLst>
    <p:notesMasterId r:id="rId12"/>
  </p:notesMasterIdLst>
  <p:sldIdLst>
    <p:sldId id="259" r:id="rId2"/>
    <p:sldId id="273" r:id="rId3"/>
    <p:sldId id="260" r:id="rId4"/>
    <p:sldId id="261" r:id="rId5"/>
    <p:sldId id="264" r:id="rId6"/>
    <p:sldId id="277" r:id="rId7"/>
    <p:sldId id="270" r:id="rId8"/>
    <p:sldId id="278" r:id="rId9"/>
    <p:sldId id="267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7"/>
    <p:restoredTop sz="91638" autoAdjust="0"/>
  </p:normalViewPr>
  <p:slideViewPr>
    <p:cSldViewPr snapToGrid="0" snapToObjects="1">
      <p:cViewPr varScale="1">
        <p:scale>
          <a:sx n="77" d="100"/>
          <a:sy n="77" d="100"/>
        </p:scale>
        <p:origin x="68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219CF-C82C-D140-AFDA-2B230CE4D65C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C0FFA-9DAC-5346-9A3A-A5D0C7D2D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70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C0FFA-9DAC-5346-9A3A-A5D0C7D2D7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38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629FF93-891A-41ED-897E-8BD1FA05E33A}" type="datetime1">
              <a:rPr lang="en-US" smtClean="0"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EV3Lessons 2016 (Last Update: 2/4/2016)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9566" y="457285"/>
            <a:ext cx="4318946" cy="14684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0130" y="4634464"/>
            <a:ext cx="1618735" cy="1618735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420130" y="468518"/>
            <a:ext cx="39794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Bonus </a:t>
            </a:r>
          </a:p>
          <a:p>
            <a:pPr algn="ctr"/>
            <a:r>
              <a:rPr lang="en-US" sz="3200" dirty="0" smtClean="0"/>
              <a:t>EV3</a:t>
            </a:r>
            <a:r>
              <a:rPr lang="en-US" sz="3200" baseline="0" dirty="0" smtClean="0"/>
              <a:t> Programming Lessons</a:t>
            </a:r>
            <a:endParaRPr lang="en-US" sz="3200" dirty="0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167623" y="2685828"/>
            <a:ext cx="7200900" cy="1485900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2038865" y="4562497"/>
            <a:ext cx="211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Droids Robotics</a:t>
            </a:r>
            <a:endParaRPr lang="en-US" dirty="0"/>
          </a:p>
        </p:txBody>
      </p:sp>
      <p:sp>
        <p:nvSpPr>
          <p:cNvPr id="24" name="L-Shape 23"/>
          <p:cNvSpPr/>
          <p:nvPr userDrawn="1"/>
        </p:nvSpPr>
        <p:spPr>
          <a:xfrm rot="5400000">
            <a:off x="402" y="0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-Shape 24"/>
          <p:cNvSpPr/>
          <p:nvPr userDrawn="1"/>
        </p:nvSpPr>
        <p:spPr>
          <a:xfrm rot="16200000">
            <a:off x="7205917" y="4919916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-Shape 25"/>
          <p:cNvSpPr/>
          <p:nvPr userDrawn="1"/>
        </p:nvSpPr>
        <p:spPr>
          <a:xfrm rot="10800000">
            <a:off x="7205472" y="-444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-Shape 26"/>
          <p:cNvSpPr/>
          <p:nvPr userDrawn="1"/>
        </p:nvSpPr>
        <p:spPr>
          <a:xfrm>
            <a:off x="-43" y="4920360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8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52FC-750A-43F6-83FF-6A27962CA5CF}" type="datetime1">
              <a:rPr lang="en-US" smtClean="0"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2/4/2016)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377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B24EA-E156-4421-A64D-98D104BB3505}" type="datetime1">
              <a:rPr lang="en-US" smtClean="0"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2/4/2016)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90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632" y="290384"/>
            <a:ext cx="8452022" cy="83408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359243"/>
            <a:ext cx="8452022" cy="48809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3499-BE56-4C42-93AF-30249D67F6AC}" type="datetime1">
              <a:rPr lang="en-US" smtClean="0"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2/4/2016)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57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BF153E-545B-45D9-B741-0C209C752706}" type="datetime1">
              <a:rPr lang="en-US" smtClean="0"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EV3Lessons 2016 (Last Update: 2/4/2016)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6731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F5BA-3C2D-42B2-A1E9-C884827F3334}" type="datetime1">
              <a:rPr lang="en-US" smtClean="0"/>
              <a:t>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2/4/2016)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24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491A-A54C-4155-BC5C-A275CA0A3FD1}" type="datetime1">
              <a:rPr lang="en-US" smtClean="0"/>
              <a:t>2/4/2016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2/4/2016)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173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C78AD-72DA-48D2-8982-BB16A891BF58}" type="datetime1">
              <a:rPr lang="en-US" smtClean="0"/>
              <a:t>2/4/2016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2/4/2016)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49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59BD-A7D5-415D-BC56-84DB53C821C3}" type="datetime1">
              <a:rPr lang="en-US" smtClean="0"/>
              <a:t>2/4/2016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2/4/2016)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3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EE399D-E7FC-4538-8386-66C3C859935D}" type="datetime1">
              <a:rPr lang="en-US" smtClean="0"/>
              <a:t>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EV3Lessons 2016 (Last Update: 2/4/2016)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315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20BCDE-4E7E-407A-BF10-17943C7F45CD}" type="datetime1">
              <a:rPr lang="en-US" smtClean="0"/>
              <a:t>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EV3Lessons 2016 (Last Update: 2/4/2016)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4696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D76F09AE-D123-4579-A3D8-25DBE1294AA7}" type="datetime1">
              <a:rPr lang="en-US" smtClean="0"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EV3Lessons 2016 (Last Update: 2/4/2016)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L-Shape 9"/>
          <p:cNvSpPr/>
          <p:nvPr userDrawn="1"/>
        </p:nvSpPr>
        <p:spPr>
          <a:xfrm rot="5400000">
            <a:off x="402" y="0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-Shape 13"/>
          <p:cNvSpPr/>
          <p:nvPr userDrawn="1"/>
        </p:nvSpPr>
        <p:spPr>
          <a:xfrm rot="16200000">
            <a:off x="7205917" y="4919916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-Shape 14"/>
          <p:cNvSpPr/>
          <p:nvPr userDrawn="1"/>
        </p:nvSpPr>
        <p:spPr>
          <a:xfrm rot="10800000">
            <a:off x="7205472" y="-444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-Shape 15"/>
          <p:cNvSpPr/>
          <p:nvPr userDrawn="1"/>
        </p:nvSpPr>
        <p:spPr>
          <a:xfrm>
            <a:off x="-43" y="4920360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52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pprojects.wordpress.com/2013/11/29/using-python-and-raspberry-pi-to-communicate-with-lego-mindstorms-ev3/" TargetMode="External"/><Relationship Id="rId2" Type="http://schemas.openxmlformats.org/officeDocument/2006/relationships/hyperlink" Target="mailto:team@droidsrobotics.or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LEGO MINDSTORMS and Raspberry </a:t>
            </a:r>
            <a:r>
              <a:rPr lang="en-US" sz="3600" dirty="0" smtClean="0"/>
              <a:t>Pi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Communicator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417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This tutorial was created by Sanjay Seshan and Arvind Seshan from Droids Robotics.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More lessons are available at www.ev3lessons.com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Author’s Email: </a:t>
            </a:r>
            <a:r>
              <a:rPr lang="en-US" sz="1800" dirty="0" smtClean="0">
                <a:hlinkClick r:id="rId2"/>
              </a:rPr>
              <a:t>team@droidsrobotics.org</a:t>
            </a:r>
            <a:endParaRPr lang="en-US" sz="1800" dirty="0" smtClean="0"/>
          </a:p>
          <a:p>
            <a:pPr marL="342900" indent="-342900">
              <a:buFont typeface="Arial"/>
              <a:buChar char="•"/>
            </a:pPr>
            <a:r>
              <a:rPr lang="en-US" sz="1800" b="0" dirty="0" smtClean="0"/>
              <a:t>Credits</a:t>
            </a:r>
            <a:r>
              <a:rPr lang="en-US" sz="1800" dirty="0"/>
              <a:t>: </a:t>
            </a:r>
            <a:r>
              <a:rPr lang="en-US" sz="1800" dirty="0" err="1" smtClean="0">
                <a:hlinkClick r:id="rId3"/>
              </a:rPr>
              <a:t>gipprojects</a:t>
            </a:r>
            <a:r>
              <a:rPr lang="en-US" sz="1800" dirty="0" smtClean="0"/>
              <a:t> </a:t>
            </a:r>
            <a:r>
              <a:rPr lang="en-US" sz="1800" dirty="0" smtClean="0"/>
              <a:t>for the code to connect a Raspberry Pi to an EV3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2/4/2016)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869113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79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</a:t>
            </a:r>
            <a:r>
              <a:rPr lang="en-US" dirty="0" smtClean="0"/>
              <a:t>how to make the EV3 communicate with a Raspberry Pi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/>
              <a:t>Prerequisites: </a:t>
            </a:r>
            <a:endParaRPr lang="en-US" b="1" dirty="0" smtClean="0"/>
          </a:p>
          <a:p>
            <a:pPr lvl="1"/>
            <a:r>
              <a:rPr lang="en-US" dirty="0" smtClean="0"/>
              <a:t>Must have basic </a:t>
            </a:r>
            <a:r>
              <a:rPr lang="en-US" dirty="0"/>
              <a:t>Python </a:t>
            </a:r>
            <a:r>
              <a:rPr lang="en-US" dirty="0" smtClean="0"/>
              <a:t>programming knowledge</a:t>
            </a:r>
          </a:p>
          <a:p>
            <a:pPr lvl="1"/>
            <a:r>
              <a:rPr lang="en-US" dirty="0" smtClean="0"/>
              <a:t>Must be comfortable using </a:t>
            </a:r>
            <a:r>
              <a:rPr lang="en-US" dirty="0"/>
              <a:t>a Raspberry Pi (Unix/Linux commands &amp; </a:t>
            </a:r>
            <a:r>
              <a:rPr lang="en-US" dirty="0" smtClean="0"/>
              <a:t>GPIO)</a:t>
            </a:r>
          </a:p>
          <a:p>
            <a:pPr lvl="1"/>
            <a:r>
              <a:rPr lang="en-US" dirty="0" smtClean="0"/>
              <a:t>Must be familiar with EV3 Bluetooth </a:t>
            </a:r>
            <a:r>
              <a:rPr lang="en-US" dirty="0"/>
              <a:t>Messaging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2/4/2016)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122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359243"/>
            <a:ext cx="5292727" cy="4880919"/>
          </a:xfrm>
        </p:spPr>
        <p:txBody>
          <a:bodyPr>
            <a:normAutofit/>
          </a:bodyPr>
          <a:lstStyle/>
          <a:p>
            <a:r>
              <a:rPr lang="en-US" dirty="0" smtClean="0"/>
              <a:t>Raspberry Pi (Tested on Model B Edition 1 using </a:t>
            </a:r>
            <a:r>
              <a:rPr lang="en-US" dirty="0" err="1" smtClean="0"/>
              <a:t>Raspbian</a:t>
            </a:r>
            <a:r>
              <a:rPr lang="en-US" dirty="0" smtClean="0"/>
              <a:t>)</a:t>
            </a:r>
          </a:p>
          <a:p>
            <a:r>
              <a:rPr lang="en-US" dirty="0" smtClean="0"/>
              <a:t>EV3 brick</a:t>
            </a:r>
          </a:p>
          <a:p>
            <a:r>
              <a:rPr lang="en-US" dirty="0" smtClean="0"/>
              <a:t>USB Bluetooth (for the Raspberry Pi)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2/4/2016)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pic>
        <p:nvPicPr>
          <p:cNvPr id="5122" name="Picture 2" descr="https://www.adafruit.com/images/1200x900/998-00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03423" y="2487141"/>
            <a:ext cx="2081084" cy="156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gorkhatimes.files.wordpress.com/2009/07/bluetooth-dong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00080" y="442866"/>
            <a:ext cx="2209438" cy="178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ache.lego.com/e/dynamic/is/image/LEGO/45500?$main$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526" y="4261178"/>
            <a:ext cx="2625193" cy="196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359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Pi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359243"/>
            <a:ext cx="8452022" cy="5094143"/>
          </a:xfrm>
        </p:spPr>
        <p:txBody>
          <a:bodyPr>
            <a:normAutofit/>
          </a:bodyPr>
          <a:lstStyle/>
          <a:p>
            <a:r>
              <a:rPr lang="en-US" dirty="0" smtClean="0"/>
              <a:t>Install software </a:t>
            </a:r>
            <a:r>
              <a:rPr lang="en-US" dirty="0" smtClean="0"/>
              <a:t>on the Raspberry Pi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apt-get update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apt-get upgrade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reboot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apt-get install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bluetooth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bluez-utils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blueman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2/4/2016)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282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</a:t>
            </a:r>
            <a:r>
              <a:rPr lang="en-US" dirty="0"/>
              <a:t>2</a:t>
            </a:r>
            <a:r>
              <a:rPr lang="en-US" dirty="0" smtClean="0"/>
              <a:t>: </a:t>
            </a:r>
            <a:r>
              <a:rPr lang="en-US" dirty="0" smtClean="0"/>
              <a:t>Bluetooth EV3 to 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572467"/>
            <a:ext cx="8452021" cy="4880919"/>
          </a:xfrm>
        </p:spPr>
        <p:txBody>
          <a:bodyPr>
            <a:normAutofit/>
          </a:bodyPr>
          <a:lstStyle/>
          <a:p>
            <a:r>
              <a:rPr lang="en-US" dirty="0" smtClean="0"/>
              <a:t>Run 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hcitool</a:t>
            </a:r>
            <a:r>
              <a:rPr lang="en-US" dirty="0" smtClean="0"/>
              <a:t> </a:t>
            </a:r>
            <a:r>
              <a:rPr lang="en-US" dirty="0"/>
              <a:t>scan </a:t>
            </a:r>
            <a:r>
              <a:rPr lang="en-US" dirty="0" smtClean="0"/>
              <a:t>to </a:t>
            </a:r>
            <a:r>
              <a:rPr lang="en-US" dirty="0"/>
              <a:t>find </a:t>
            </a:r>
            <a:r>
              <a:rPr lang="en-US" dirty="0" smtClean="0"/>
              <a:t>the mac </a:t>
            </a:r>
            <a:r>
              <a:rPr lang="en-US" dirty="0"/>
              <a:t>address of </a:t>
            </a:r>
            <a:r>
              <a:rPr lang="en-US" dirty="0" smtClean="0"/>
              <a:t>EV3 </a:t>
            </a:r>
            <a:r>
              <a:rPr lang="en-US" dirty="0"/>
              <a:t>(will look something like this: 00:16:53:3F:2F:C3</a:t>
            </a:r>
            <a:r>
              <a:rPr lang="en-US" dirty="0" smtClean="0"/>
              <a:t>)</a:t>
            </a:r>
          </a:p>
          <a:p>
            <a:r>
              <a:rPr lang="en-US" dirty="0" smtClean="0"/>
              <a:t>Run 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bluetooth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-agent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1234 &amp;</a:t>
            </a:r>
            <a:r>
              <a:rPr lang="en-US" dirty="0"/>
              <a:t> :</a:t>
            </a:r>
            <a:r>
              <a:rPr lang="en-US" dirty="0" smtClean="0"/>
              <a:t>proxy </a:t>
            </a:r>
            <a:r>
              <a:rPr lang="en-US" dirty="0"/>
              <a:t>for entering passcode for ev3</a:t>
            </a:r>
          </a:p>
          <a:p>
            <a:r>
              <a:rPr lang="en-US" dirty="0" smtClean="0"/>
              <a:t>Run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rfcomm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connect /dev/rfcomm0 MAC_ADDRESS &amp;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:</a:t>
            </a:r>
            <a:r>
              <a:rPr lang="en-US" dirty="0" smtClean="0"/>
              <a:t>to connect </a:t>
            </a:r>
            <a:r>
              <a:rPr lang="en-US" dirty="0"/>
              <a:t>the ev3 (press enter if </a:t>
            </a:r>
            <a:r>
              <a:rPr lang="en-US" dirty="0" smtClean="0"/>
              <a:t>any message(s) </a:t>
            </a:r>
            <a:r>
              <a:rPr lang="en-US" dirty="0"/>
              <a:t>appears on the screen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Replace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MAC_ADDRESS</a:t>
            </a:r>
            <a:r>
              <a:rPr lang="en-US" dirty="0" smtClean="0"/>
              <a:t> with the Mac Address</a:t>
            </a:r>
            <a:endParaRPr lang="en-US" dirty="0" smtClean="0"/>
          </a:p>
          <a:p>
            <a:r>
              <a:rPr lang="en-US" dirty="0" smtClean="0"/>
              <a:t>If you are not returned to a terminal, try pressing “Return/Enter”. If that did not work you probably forgot the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dirty="0" smtClean="0">
                <a:cs typeface="Courier New" panose="02070309020205020404" pitchFamily="49" charset="0"/>
              </a:rPr>
              <a:t>symbol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2/4/2016)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673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/>
              <a:t>3</a:t>
            </a:r>
            <a:r>
              <a:rPr lang="en-US" dirty="0" smtClean="0"/>
              <a:t>: </a:t>
            </a:r>
            <a:r>
              <a:rPr lang="en-US" dirty="0" smtClean="0"/>
              <a:t>Base Code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Pi Base Code </a:t>
            </a:r>
          </a:p>
          <a:p>
            <a:pPr lvl="1"/>
            <a:r>
              <a:rPr lang="en-US" dirty="0" smtClean="0"/>
              <a:t>This code will decipher EV3 Bluetooth messages on the Pi</a:t>
            </a:r>
          </a:p>
          <a:p>
            <a:pPr lvl="1"/>
            <a:r>
              <a:rPr lang="en-US" dirty="0" smtClean="0"/>
              <a:t>The code only deciphers text messages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2/4/2016)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68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Challenge 1: Send a Message </a:t>
            </a:r>
            <a:r>
              <a:rPr lang="en-US" dirty="0"/>
              <a:t>F</a:t>
            </a:r>
            <a:r>
              <a:rPr lang="en-US" dirty="0" smtClean="0"/>
              <a:t>rom the EV3 to the 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572467"/>
            <a:ext cx="8174263" cy="476737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Create EV3 test program to send “hello” to the name of your Pi</a:t>
            </a:r>
            <a:endParaRPr lang="en-US" sz="1800" dirty="0"/>
          </a:p>
          <a:p>
            <a:r>
              <a:rPr lang="en-US" sz="1800" dirty="0" smtClean="0"/>
              <a:t>Play the base code on the Pi and the code you made on the EV3. </a:t>
            </a:r>
          </a:p>
          <a:p>
            <a:pPr lvl="1"/>
            <a:r>
              <a:rPr lang="en-US" sz="1800" dirty="0" smtClean="0"/>
              <a:t>You should then see the message you sent on the Pi.</a:t>
            </a:r>
            <a:endParaRPr lang="en-US" sz="1800" dirty="0"/>
          </a:p>
          <a:p>
            <a:r>
              <a:rPr lang="en-US" sz="1800" dirty="0" smtClean="0"/>
              <a:t>If there are errors that probably means that the Bluetooth is not connected properly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2/4/2016)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347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1: Solution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2/4/2016)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097" y="2042161"/>
            <a:ext cx="6004455" cy="313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99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Challenge 2: Run Actions </a:t>
            </a:r>
            <a:r>
              <a:rPr lang="en-US" sz="3600" dirty="0"/>
              <a:t>B</a:t>
            </a:r>
            <a:r>
              <a:rPr lang="en-US" sz="3600" dirty="0" smtClean="0"/>
              <a:t>ased on the EV3 Message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1" y="1570049"/>
            <a:ext cx="8114629" cy="4880919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/>
              <a:t>P</a:t>
            </a:r>
            <a:r>
              <a:rPr lang="en-US" dirty="0" smtClean="0"/>
              <a:t>ython to print “Hello EV3” if the EV3 message is “hi”</a:t>
            </a:r>
          </a:p>
          <a:p>
            <a:r>
              <a:rPr lang="en-US" dirty="0" smtClean="0"/>
              <a:t>Hint: to make the if statement work in this scenario you will need to use</a:t>
            </a:r>
          </a:p>
          <a:p>
            <a:pPr lvl="1"/>
            <a:r>
              <a:rPr lang="en-US" dirty="0" smtClean="0"/>
              <a:t>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‘hi’ in message:</a:t>
            </a:r>
            <a:r>
              <a:rPr lang="en-US" dirty="0" smtClean="0"/>
              <a:t> instead of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message == ‘hi’:</a:t>
            </a:r>
          </a:p>
          <a:p>
            <a:endParaRPr lang="en-US" dirty="0"/>
          </a:p>
          <a:p>
            <a:r>
              <a:rPr lang="en-US" dirty="0" smtClean="0"/>
              <a:t>You can use the base code to collect EV3 messages provided by EV3Lessons.com (See Slide 10)</a:t>
            </a:r>
          </a:p>
          <a:p>
            <a:pPr lvl="1"/>
            <a:r>
              <a:rPr lang="en-US" dirty="0" smtClean="0"/>
              <a:t>Be sure to read the comments to understand how the code works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Download solution code from EV3Lessons.com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2/4/2016)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79619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3022</TotalTime>
  <Words>508</Words>
  <Application>Microsoft Office PowerPoint</Application>
  <PresentationFormat>On-screen Show (4:3)</PresentationFormat>
  <Paragraphs>72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 New</vt:lpstr>
      <vt:lpstr>Franklin Gothic Book</vt:lpstr>
      <vt:lpstr>Helvetica neue</vt:lpstr>
      <vt:lpstr>Crop</vt:lpstr>
      <vt:lpstr>LEGO MINDSTORMS and Raspberry Pi  Communicator</vt:lpstr>
      <vt:lpstr>Objectives</vt:lpstr>
      <vt:lpstr>Materials</vt:lpstr>
      <vt:lpstr>Step 1: Pi Setup</vt:lpstr>
      <vt:lpstr>Step 2: Bluetooth EV3 to Pi</vt:lpstr>
      <vt:lpstr>Step 3: Base Code </vt:lpstr>
      <vt:lpstr>Challenge 1: Send a Message From the EV3 to the Pi</vt:lpstr>
      <vt:lpstr>Challenge 1: Solution</vt:lpstr>
      <vt:lpstr>Challenge 2: Run Actions Based on the EV3 Message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Srinivasan Seshan</dc:creator>
  <cp:lastModifiedBy>Sanjay Seshan</cp:lastModifiedBy>
  <cp:revision>71</cp:revision>
  <cp:lastPrinted>2016-01-20T22:55:27Z</cp:lastPrinted>
  <dcterms:created xsi:type="dcterms:W3CDTF">2016-01-20T18:24:43Z</dcterms:created>
  <dcterms:modified xsi:type="dcterms:W3CDTF">2016-02-04T16:41:17Z</dcterms:modified>
</cp:coreProperties>
</file>