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4" r:id="rId1"/>
  </p:sldMasterIdLst>
  <p:notesMasterIdLst>
    <p:notesMasterId r:id="rId9"/>
  </p:notesMasterIdLst>
  <p:sldIdLst>
    <p:sldId id="259" r:id="rId2"/>
    <p:sldId id="273" r:id="rId3"/>
    <p:sldId id="260" r:id="rId4"/>
    <p:sldId id="261" r:id="rId5"/>
    <p:sldId id="277" r:id="rId6"/>
    <p:sldId id="278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7" autoAdjust="0"/>
    <p:restoredTop sz="91638" autoAdjust="0"/>
  </p:normalViewPr>
  <p:slideViewPr>
    <p:cSldViewPr snapToGrid="0" snapToObjects="1">
      <p:cViewPr>
        <p:scale>
          <a:sx n="66" d="100"/>
          <a:sy n="66" d="100"/>
        </p:scale>
        <p:origin x="82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219CF-C82C-D140-AFDA-2B230CE4D65C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C0FFA-9DAC-5346-9A3A-A5D0C7D2D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7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C0FFA-9DAC-5346-9A3A-A5D0C7D2D7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38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404C3E0-8910-4031-B615-4FE8B6C8CD85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9566" y="457285"/>
            <a:ext cx="4318946" cy="1468442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420130" y="468518"/>
            <a:ext cx="3979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Bonus </a:t>
            </a:r>
          </a:p>
          <a:p>
            <a:pPr algn="ctr"/>
            <a:r>
              <a:rPr lang="en-US" sz="3200" dirty="0" smtClean="0"/>
              <a:t>EV3</a:t>
            </a:r>
            <a:r>
              <a:rPr lang="en-US" sz="3200" baseline="0" dirty="0" smtClean="0"/>
              <a:t> Programming Lessons</a:t>
            </a:r>
            <a:endParaRPr lang="en-US" sz="3200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167623" y="2685828"/>
            <a:ext cx="7200900" cy="1485900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L-Shape 23"/>
          <p:cNvSpPr/>
          <p:nvPr userDrawn="1"/>
        </p:nvSpPr>
        <p:spPr>
          <a:xfrm rot="5400000">
            <a:off x="402" y="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-Shape 24"/>
          <p:cNvSpPr/>
          <p:nvPr userDrawn="1"/>
        </p:nvSpPr>
        <p:spPr>
          <a:xfrm rot="16200000">
            <a:off x="7205917" y="4919916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-Shape 25"/>
          <p:cNvSpPr/>
          <p:nvPr userDrawn="1"/>
        </p:nvSpPr>
        <p:spPr>
          <a:xfrm rot="10800000">
            <a:off x="7205472" y="-444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-Shape 26"/>
          <p:cNvSpPr/>
          <p:nvPr userDrawn="1"/>
        </p:nvSpPr>
        <p:spPr>
          <a:xfrm>
            <a:off x="-43" y="492036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https://scontent-ord1-1.xx.fbcdn.net/hphotos-xpt1/v/t1.0-9/12651076_941338815954145_5409348962164193173_n.png?oh=030f8d39265122be5526bc60cc54dd44&amp;oe=576EA3E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26" y="4522936"/>
            <a:ext cx="2021890" cy="202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88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4B38-6EB4-40F7-AE48-F2122068A333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7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4E61-077F-40F5-AF5B-F8B88C9E9981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9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32" y="290384"/>
            <a:ext cx="8452022" cy="8340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8452022" cy="48809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04C8-0BE1-4A5C-B1A1-43204740A5D9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7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98B51E-DD59-45E4-BD73-C9DF6667AAAE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6731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A3F8-904F-42D5-9348-3A0BF6F1D612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E101-7639-47DD-BFF9-F96C94B85C6E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7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BE10-7AFC-4E55-8F49-3EA8934CB518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7F9B-1A8E-4CD2-B553-0E90C3FB52F0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9BD66D-29F6-421E-904D-322C69C022C2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1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5B5C23-8CE6-496E-B74E-068BAD27165F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469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359F6105-024C-43CF-9FBC-DF2301C9D90B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-Shape 9"/>
          <p:cNvSpPr/>
          <p:nvPr userDrawn="1"/>
        </p:nvSpPr>
        <p:spPr>
          <a:xfrm rot="5400000">
            <a:off x="402" y="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-Shape 13"/>
          <p:cNvSpPr/>
          <p:nvPr userDrawn="1"/>
        </p:nvSpPr>
        <p:spPr>
          <a:xfrm rot="16200000">
            <a:off x="7205917" y="4919916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-Shape 14"/>
          <p:cNvSpPr/>
          <p:nvPr userDrawn="1"/>
        </p:nvSpPr>
        <p:spPr>
          <a:xfrm rot="10800000">
            <a:off x="7205472" y="-444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-Shape 15"/>
          <p:cNvSpPr/>
          <p:nvPr userDrawn="1"/>
        </p:nvSpPr>
        <p:spPr>
          <a:xfrm>
            <a:off x="-43" y="492036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5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LEGO MINDSTORMS EV3Dev </a:t>
            </a:r>
            <a:br>
              <a:rPr lang="en-US" sz="3600" dirty="0" smtClean="0"/>
            </a:br>
            <a:r>
              <a:rPr lang="en-US" sz="3600" dirty="0" smtClean="0"/>
              <a:t>and Raspberry Pi</a:t>
            </a:r>
            <a:r>
              <a:rPr lang="en-US" dirty="0"/>
              <a:t> </a:t>
            </a:r>
            <a:r>
              <a:rPr lang="en-US" dirty="0" smtClean="0"/>
              <a:t>Communicator</a:t>
            </a:r>
            <a:endParaRPr lang="en-US" dirty="0"/>
          </a:p>
        </p:txBody>
      </p:sp>
      <p:pic>
        <p:nvPicPr>
          <p:cNvPr id="3" name="Picture 2" descr="https://avatars0.githubusercontent.com/u/6878323?v=3&amp;s=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628" y="4760843"/>
            <a:ext cx="1669772" cy="166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41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how to </a:t>
            </a:r>
            <a:r>
              <a:rPr lang="en-US" dirty="0" smtClean="0"/>
              <a:t>make </a:t>
            </a:r>
            <a:r>
              <a:rPr lang="en-US" dirty="0" smtClean="0"/>
              <a:t>send commands from an EV3 to</a:t>
            </a:r>
            <a:r>
              <a:rPr lang="en-US" dirty="0" smtClean="0"/>
              <a:t> a Raspberry Pi using ev3dev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b="1" dirty="0"/>
              <a:t>Prerequisites: </a:t>
            </a:r>
            <a:endParaRPr lang="en-US" b="1" dirty="0" smtClean="0"/>
          </a:p>
          <a:p>
            <a:pPr lvl="1"/>
            <a:r>
              <a:rPr lang="en-US" dirty="0" smtClean="0"/>
              <a:t>Must be comfortable using </a:t>
            </a:r>
            <a:r>
              <a:rPr lang="en-US" dirty="0"/>
              <a:t>a Raspberry Pi (Unix/Linux </a:t>
            </a:r>
            <a:r>
              <a:rPr lang="en-US" dirty="0" smtClean="0"/>
              <a:t>commands</a:t>
            </a:r>
            <a:r>
              <a:rPr lang="en-US" dirty="0" smtClean="0"/>
              <a:t>) and some basic Python</a:t>
            </a:r>
            <a:endParaRPr lang="en-US" dirty="0" smtClean="0"/>
          </a:p>
          <a:p>
            <a:pPr lvl="1"/>
            <a:r>
              <a:rPr lang="en-US" dirty="0" smtClean="0"/>
              <a:t>Must be familiar with ev3dev</a:t>
            </a:r>
          </a:p>
          <a:p>
            <a:pPr lvl="1"/>
            <a:r>
              <a:rPr lang="en-US" dirty="0" smtClean="0"/>
              <a:t>Complete the EV3Lessons Introduction of ev3dev Lesson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2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5292727" cy="4880919"/>
          </a:xfrm>
        </p:spPr>
        <p:txBody>
          <a:bodyPr>
            <a:normAutofit/>
          </a:bodyPr>
          <a:lstStyle/>
          <a:p>
            <a:r>
              <a:rPr lang="en-US" dirty="0" smtClean="0"/>
              <a:t>Raspberry Pi (Tested on Model B Edition 1 using </a:t>
            </a:r>
            <a:r>
              <a:rPr lang="en-US" dirty="0" err="1" smtClean="0"/>
              <a:t>Raspbian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EV3 brick</a:t>
            </a:r>
          </a:p>
          <a:p>
            <a:r>
              <a:rPr lang="en-US" dirty="0" smtClean="0"/>
              <a:t>USB WIFI for EV3 (or another way of connecting to the internet)</a:t>
            </a:r>
          </a:p>
          <a:p>
            <a:r>
              <a:rPr lang="en-US" dirty="0" smtClean="0"/>
              <a:t>Ethernet/WIFI for Raspberry Pi</a:t>
            </a:r>
          </a:p>
          <a:p>
            <a:r>
              <a:rPr lang="en-US" dirty="0" smtClean="0"/>
              <a:t>Micro SD card with ev3dev on it (Insert into EV3’s microSD slot)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pic>
        <p:nvPicPr>
          <p:cNvPr id="5122" name="Picture 2" descr="https://www.adafruit.com/images/1200x900/998-0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3423" y="2487141"/>
            <a:ext cx="2081084" cy="156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ache.lego.com/e/dynamic/is/image/LEGO/45500?$main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526" y="4261178"/>
            <a:ext cx="2625193" cy="196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35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8452022" cy="5094143"/>
          </a:xfrm>
        </p:spPr>
        <p:txBody>
          <a:bodyPr>
            <a:normAutofit/>
          </a:bodyPr>
          <a:lstStyle/>
          <a:p>
            <a:r>
              <a:rPr lang="en-US" dirty="0" smtClean="0"/>
              <a:t>You will need to be a root/admin user on both devices</a:t>
            </a:r>
          </a:p>
          <a:p>
            <a:r>
              <a:rPr lang="en-US" dirty="0" smtClean="0"/>
              <a:t>Install software on the Raspberry Pi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raspi-config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Enable SSH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Yes</a:t>
            </a:r>
          </a:p>
          <a:p>
            <a:r>
              <a:rPr lang="en-US" dirty="0" smtClean="0">
                <a:cs typeface="Courier New" panose="02070309020205020404" pitchFamily="49" charset="0"/>
                <a:sym typeface="Wingdings" panose="05000000000000000000" pitchFamily="2" charset="2"/>
              </a:rPr>
              <a:t>Install software on the EV3 (you will need to </a:t>
            </a:r>
            <a:r>
              <a:rPr lang="en-US" dirty="0" err="1" smtClean="0">
                <a:cs typeface="Courier New" panose="02070309020205020404" pitchFamily="49" charset="0"/>
                <a:sym typeface="Wingdings" panose="05000000000000000000" pitchFamily="2" charset="2"/>
              </a:rPr>
              <a:t>ssh</a:t>
            </a:r>
            <a:r>
              <a:rPr lang="en-US" dirty="0" smtClean="0">
                <a:cs typeface="Courier New" panose="02070309020205020404" pitchFamily="49" charset="0"/>
                <a:sym typeface="Wingdings" panose="05000000000000000000" pitchFamily="2" charset="2"/>
              </a:rPr>
              <a:t> the EV3</a:t>
            </a:r>
            <a:r>
              <a:rPr lang="en-US" dirty="0" smtClean="0"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br>
              <a:rPr lang="en-US" dirty="0" smtClean="0"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dirty="0" smtClean="0">
                <a:cs typeface="Courier New" panose="02070309020205020404" pitchFamily="49" charset="0"/>
                <a:sym typeface="Wingdings" panose="05000000000000000000" pitchFamily="2" charset="2"/>
              </a:rPr>
              <a:t>The </a:t>
            </a:r>
            <a:r>
              <a:rPr lang="en-US" dirty="0" err="1" smtClean="0">
                <a:cs typeface="Courier New" panose="02070309020205020404" pitchFamily="49" charset="0"/>
                <a:sym typeface="Wingdings" panose="05000000000000000000" pitchFamily="2" charset="2"/>
              </a:rPr>
              <a:t>paramiko</a:t>
            </a:r>
            <a:r>
              <a:rPr lang="en-US" dirty="0" smtClean="0">
                <a:cs typeface="Courier New" panose="02070309020205020404" pitchFamily="49" charset="0"/>
                <a:sym typeface="Wingdings" panose="05000000000000000000" pitchFamily="2" charset="2"/>
              </a:rPr>
              <a:t> software will allow you to use </a:t>
            </a:r>
            <a:r>
              <a:rPr lang="en-US" dirty="0" err="1" smtClean="0">
                <a:cs typeface="Courier New" panose="02070309020205020404" pitchFamily="49" charset="0"/>
                <a:sym typeface="Wingdings" panose="05000000000000000000" pitchFamily="2" charset="2"/>
              </a:rPr>
              <a:t>ssh</a:t>
            </a:r>
            <a:r>
              <a:rPr lang="en-US" dirty="0" smtClean="0">
                <a:cs typeface="Courier New" panose="02070309020205020404" pitchFamily="49" charset="0"/>
                <a:sym typeface="Wingdings" panose="05000000000000000000" pitchFamily="2" charset="2"/>
              </a:rPr>
              <a:t> from inside python on the EV3.</a:t>
            </a:r>
            <a:endParaRPr lang="en-US" dirty="0" smtClean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apt-get install python-pip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dirty="0">
                <a:solidFill>
                  <a:srgbClr val="3E43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altLang="en-US" dirty="0" err="1">
                <a:solidFill>
                  <a:srgbClr val="3E43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paramiko</a:t>
            </a:r>
            <a:r>
              <a:rPr lang="en-US" altLang="en-US" sz="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6049"/>
            <a:ext cx="65" cy="4692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28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3</a:t>
            </a:r>
            <a:r>
              <a:rPr lang="en-US" dirty="0" smtClean="0"/>
              <a:t>: Base Code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33632" y="1359244"/>
            <a:ext cx="8452022" cy="5094142"/>
          </a:xfrm>
        </p:spPr>
        <p:txBody>
          <a:bodyPr>
            <a:normAutofit/>
          </a:bodyPr>
          <a:lstStyle/>
          <a:p>
            <a:r>
              <a:rPr lang="en-US" dirty="0" smtClean="0"/>
              <a:t>The code below is </a:t>
            </a:r>
            <a:r>
              <a:rPr lang="en-US" dirty="0" smtClean="0"/>
              <a:t>run </a:t>
            </a:r>
            <a:r>
              <a:rPr lang="en-US" dirty="0" smtClean="0"/>
              <a:t>on the EV3</a:t>
            </a:r>
          </a:p>
          <a:p>
            <a:pPr lvl="1"/>
            <a:r>
              <a:rPr lang="en-US" dirty="0" smtClean="0"/>
              <a:t>This will send a command to the Raspberry Pi</a:t>
            </a:r>
          </a:p>
          <a:p>
            <a:pPr lvl="1"/>
            <a:r>
              <a:rPr lang="en-US" dirty="0" smtClean="0"/>
              <a:t>This assumes that you </a:t>
            </a:r>
            <a:r>
              <a:rPr lang="en-US" dirty="0" smtClean="0"/>
              <a:t>Pi’s full hostname </a:t>
            </a:r>
            <a:r>
              <a:rPr lang="en-US" dirty="0" smtClean="0"/>
              <a:t>is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raspberrypi.home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This assumes that your username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en-US" dirty="0" smtClean="0"/>
              <a:t> and password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raspberry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Replace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COMMAND_HERE </a:t>
            </a:r>
            <a:r>
              <a:rPr lang="en-US" dirty="0" smtClean="0">
                <a:cs typeface="Courier New" panose="02070309020205020404" pitchFamily="49" charset="0"/>
              </a:rPr>
              <a:t>below w</a:t>
            </a:r>
            <a:r>
              <a:rPr lang="en-US" dirty="0" smtClean="0">
                <a:cs typeface="Courier New" panose="02070309020205020404" pitchFamily="49" charset="0"/>
              </a:rPr>
              <a:t>ith </a:t>
            </a:r>
            <a:r>
              <a:rPr lang="en-US" dirty="0" smtClean="0">
                <a:cs typeface="Courier New" panose="02070309020205020404" pitchFamily="49" charset="0"/>
              </a:rPr>
              <a:t>the</a:t>
            </a:r>
            <a:r>
              <a:rPr lang="en-US" dirty="0" smtClean="0">
                <a:cs typeface="Courier New" panose="02070309020205020404" pitchFamily="49" charset="0"/>
              </a:rPr>
              <a:t> command you want to execute on the Pi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paramiko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#import 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software</a:t>
            </a: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 =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paramiko.SSHClient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#start </a:t>
            </a:r>
            <a:r>
              <a:rPr 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client.set_missing_host_key_policy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paramiko.AutoAddPolicy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#do not give 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warnings</a:t>
            </a:r>
            <a:b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client.connect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raspberrypi.home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username='pi', password='raspberry') #connect to 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b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client.exec_command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(‘COMMAND_HERE') #send a 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b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in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      #collect command output 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b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('\n')   #print output </a:t>
            </a:r>
          </a:p>
          <a:p>
            <a:pPr marL="0" indent="0">
              <a:buNone/>
            </a:pPr>
            <a:r>
              <a:rPr 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client.close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 #disconnect from 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CHALLENGE: write a program to list files on the Pi using the EV3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6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3632" y="1147127"/>
            <a:ext cx="86712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500" i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paramiko</a:t>
            </a:r>
            <a:r>
              <a:rPr lang="en-US" sz="1500" i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#import software</a:t>
            </a:r>
            <a:endParaRPr lang="en-US" sz="1500" i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500" i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#start </a:t>
            </a:r>
            <a:r>
              <a:rPr lang="en-US" sz="1500" i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endParaRPr lang="en-US" sz="1500" i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i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 </a:t>
            </a:r>
            <a:r>
              <a:rPr lang="en-US" sz="15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500" i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paramiko.SSHClient</a:t>
            </a:r>
            <a:r>
              <a:rPr lang="en-US" sz="1500" i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500" i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500" i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i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5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not give warnings</a:t>
            </a:r>
          </a:p>
          <a:p>
            <a:r>
              <a:rPr lang="en-US" sz="1500" i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client.set_missing_host_key_policy</a:t>
            </a:r>
            <a:r>
              <a:rPr lang="en-US" sz="1500" i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i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paramiko.AutoAddPolicy</a:t>
            </a:r>
            <a:r>
              <a:rPr lang="en-US" sz="1500" i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endParaRPr lang="en-US" sz="1500" i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500" i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#connect to pi</a:t>
            </a:r>
          </a:p>
          <a:p>
            <a:r>
              <a:rPr lang="en-US" sz="1500" i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client.connect</a:t>
            </a:r>
            <a:r>
              <a:rPr lang="en-US" sz="15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500" i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raspberrypi.home</a:t>
            </a:r>
            <a:r>
              <a:rPr lang="en-US" sz="15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username='pi', password='raspberry</a:t>
            </a:r>
            <a:r>
              <a:rPr lang="en-US" sz="1500" i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sz="1500" i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500" i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i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5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 a </a:t>
            </a:r>
            <a:r>
              <a:rPr lang="en-US" sz="1500" i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endParaRPr lang="en-US" sz="1500" i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i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15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i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15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i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15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i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client.exec_command</a:t>
            </a:r>
            <a:r>
              <a:rPr lang="en-US" sz="1500" i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‘ls</a:t>
            </a:r>
            <a:r>
              <a:rPr lang="en-US" sz="15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500" i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500" i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500" i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i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5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in </a:t>
            </a:r>
            <a:r>
              <a:rPr lang="en-US" sz="1500" i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1500" i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      #collect command output lines</a:t>
            </a:r>
            <a:endParaRPr lang="en-US" sz="1500" i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sz="1500" i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5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('\n</a:t>
            </a:r>
            <a:r>
              <a:rPr lang="en-US" sz="1500" i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   #print output </a:t>
            </a:r>
            <a:endParaRPr lang="en-US" sz="1500" i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500" i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i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client.close</a:t>
            </a:r>
            <a:r>
              <a:rPr lang="en-US" sz="1500" i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 #disconnect from pi</a:t>
            </a:r>
            <a:endParaRPr lang="en-US" sz="1500" i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099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Credits: ev3dev.org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869113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87955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3190</TotalTime>
  <Words>362</Words>
  <Application>Microsoft Office PowerPoint</Application>
  <PresentationFormat>On-screen Show (4:3)</PresentationFormat>
  <Paragraphs>67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Franklin Gothic Book</vt:lpstr>
      <vt:lpstr>Helvetica neue</vt:lpstr>
      <vt:lpstr>Wingdings</vt:lpstr>
      <vt:lpstr>Crop</vt:lpstr>
      <vt:lpstr>LEGO MINDSTORMS EV3Dev  and Raspberry Pi Communicator</vt:lpstr>
      <vt:lpstr>Objectives</vt:lpstr>
      <vt:lpstr>Materials</vt:lpstr>
      <vt:lpstr>Step 1: Setup</vt:lpstr>
      <vt:lpstr>Step 3: Base Code </vt:lpstr>
      <vt:lpstr>Challenge: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Sanjay Seshan</cp:lastModifiedBy>
  <cp:revision>83</cp:revision>
  <cp:lastPrinted>2016-01-20T22:55:27Z</cp:lastPrinted>
  <dcterms:created xsi:type="dcterms:W3CDTF">2016-01-20T18:24:43Z</dcterms:created>
  <dcterms:modified xsi:type="dcterms:W3CDTF">2016-02-06T20:45:23Z</dcterms:modified>
</cp:coreProperties>
</file>