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39" r:id="rId1"/>
  </p:sldMasterIdLst>
  <p:notesMasterIdLst>
    <p:notesMasterId r:id="rId13"/>
  </p:notesMasterIdLst>
  <p:sldIdLst>
    <p:sldId id="256" r:id="rId2"/>
    <p:sldId id="274" r:id="rId3"/>
    <p:sldId id="278" r:id="rId4"/>
    <p:sldId id="277" r:id="rId5"/>
    <p:sldId id="262" r:id="rId6"/>
    <p:sldId id="280" r:id="rId7"/>
    <p:sldId id="281" r:id="rId8"/>
    <p:sldId id="282" r:id="rId9"/>
    <p:sldId id="279" r:id="rId10"/>
    <p:sldId id="283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01"/>
    <p:restoredTop sz="96213"/>
  </p:normalViewPr>
  <p:slideViewPr>
    <p:cSldViewPr snapToGrid="0" snapToObjects="1">
      <p:cViewPr varScale="1">
        <p:scale>
          <a:sx n="117" d="100"/>
          <a:sy n="117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F15FD-4F36-0441-B946-6AC2C78AEEE7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E9DFA-B363-DF4F-9103-6D854C310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84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E9DFA-B363-DF4F-9103-6D854C3104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37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E9DFA-B363-DF4F-9103-6D854C3104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70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E9DFA-B363-DF4F-9103-6D854C3104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966E19B-2C99-2C49-BBF9-A2CF68BCC5D9}" type="datetime1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Lesson created by Sanjay and Arvind Seshan (EV3Lessons.com)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64870FE-FCD3-994E-A5E3-DA3346D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8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EDB9-0402-0F46-9A90-D16497B3440A}" type="datetime1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created by Sanjay and Arvind Seshan (EV3Lessons.com)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5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AF56968-C6C0-0E4B-AF0C-C17ACB2374D8}" type="datetime1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Lesson created by Sanjay and Arvind Seshan (EV3Lessons.com)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64870FE-FCD3-994E-A5E3-DA3346D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1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C542-D680-4746-AC0F-8072079DFC8E}" type="datetime1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created by Sanjay and Arvind Seshan (EV3Lessons.com)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64870FE-FCD3-994E-A5E3-DA3346D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7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FD2F01F-B067-D645-996B-41BA26E75F6E}" type="datetime1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Lesson created by Sanjay and Arvind Seshan (EV3Lessons.com)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64870FE-FCD3-994E-A5E3-DA3346D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3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651E-6DEA-244A-9666-93108E1EC11C}" type="datetime1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created by Sanjay and Arvind Seshan (EV3Lessons.com)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4205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2DD1-F742-B747-B4F1-B5B506545612}" type="datetime1">
              <a:rPr lang="en-US" smtClean="0"/>
              <a:t>6/4/19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created by Sanjay and Arvind Seshan (EV3Lessons.com)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8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AFAD-0035-094B-A60A-E24471F62492}" type="datetime1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created by Sanjay and Arvind Seshan (EV3Lessons.com)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3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7B33-0552-E749-B7B2-2D96A80D1182}" type="datetime1">
              <a:rPr lang="en-US" smtClean="0"/>
              <a:t>6/4/19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created by Sanjay and Arvind Seshan (EV3Lessons.com)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4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A5EB465-FE2D-5341-A8A2-0644BA22BAE0}" type="datetime1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Lesson created by Sanjay and Arvind Seshan (EV3Lessons.com)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64870FE-FCD3-994E-A5E3-DA3346D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705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701F-AEE8-C046-8E45-08FD485ED119}" type="datetime1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created by Sanjay and Arvind Seshan (EV3Lessons.com)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9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3C48177-D931-8246-BAC9-967D1D899D31}" type="datetime1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Lesson created by Sanjay and Arvind Seshan (EV3Lessons.com)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64870FE-FCD3-994E-A5E3-DA3346DAA8A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581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1A42-24B6-0A4A-81C9-793F28671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5895809" cy="1475013"/>
          </a:xfrm>
        </p:spPr>
        <p:txBody>
          <a:bodyPr/>
          <a:lstStyle/>
          <a:p>
            <a:r>
              <a:rPr lang="en-US" dirty="0"/>
              <a:t>How does a Quadcopter work?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7A3BF-821A-9046-9641-D81DB2C319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4FD82-85FE-AC4A-BEDD-7362EE3EBA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6" t="17185" r="10258"/>
          <a:stretch/>
        </p:blipFill>
        <p:spPr>
          <a:xfrm>
            <a:off x="4920343" y="869044"/>
            <a:ext cx="6738257" cy="479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84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EF67-2C6C-734C-8C4D-F6DEB8FB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Forces Code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529C2-D068-7B4C-AA4E-7F66D9936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9879979" cy="2010503"/>
          </a:xfrm>
        </p:spPr>
        <p:txBody>
          <a:bodyPr anchor="t">
            <a:normAutofit/>
          </a:bodyPr>
          <a:lstStyle/>
          <a:p>
            <a:r>
              <a:rPr lang="en-US" dirty="0"/>
              <a:t>Because the forces balance out, the quadcopter stays still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C72D0-E7EB-B342-9948-CAAAA5C13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86DCA-4A56-154D-9C56-98D71D8E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created by Sanjay and Arvind Seshan (EV3Lessons.com)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F0BD89-044E-284C-A491-361639930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415080"/>
            <a:ext cx="91440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01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1340E-27FD-F641-AC9C-8CA358654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2B6CE-6E2F-BE4C-ABF3-BFC6FD9AA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6541503" cy="3678303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/>
              <a:t>In this real quadcopter… </a:t>
            </a:r>
          </a:p>
          <a:p>
            <a:pPr marL="0" indent="0">
              <a:buNone/>
            </a:pPr>
            <a:r>
              <a:rPr lang="en-US" dirty="0"/>
              <a:t>B and D motors are rotating counterclockwise</a:t>
            </a:r>
          </a:p>
          <a:p>
            <a:pPr marL="0" indent="0">
              <a:buNone/>
            </a:pPr>
            <a:r>
              <a:rPr lang="en-US" dirty="0"/>
              <a:t>A and C motors are rotating clockwise </a:t>
            </a:r>
          </a:p>
          <a:p>
            <a:pPr marL="0" indent="0">
              <a:buNone/>
            </a:pPr>
            <a:r>
              <a:rPr lang="en-US" dirty="0"/>
              <a:t>With the two sets of quadcopter motors configured to rotate in opposite directions, the total angular momentum is zero. This prevents the quadcopter from spinning in an uncontrolled fashion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D5F696-D5E3-414A-9818-027B6519C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407" y="2000250"/>
            <a:ext cx="3765400" cy="36718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586748-59E2-DD49-8D07-186451396949}"/>
              </a:ext>
            </a:extLst>
          </p:cNvPr>
          <p:cNvSpPr txBox="1"/>
          <p:nvPr/>
        </p:nvSpPr>
        <p:spPr>
          <a:xfrm>
            <a:off x="7988968" y="2093495"/>
            <a:ext cx="3385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4203AE-D4CF-C449-B1B1-75EE789207B6}"/>
              </a:ext>
            </a:extLst>
          </p:cNvPr>
          <p:cNvSpPr txBox="1"/>
          <p:nvPr/>
        </p:nvSpPr>
        <p:spPr>
          <a:xfrm>
            <a:off x="11185357" y="2180496"/>
            <a:ext cx="31451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6703B7-524B-B143-A106-00D471D1ACE8}"/>
              </a:ext>
            </a:extLst>
          </p:cNvPr>
          <p:cNvSpPr txBox="1"/>
          <p:nvPr/>
        </p:nvSpPr>
        <p:spPr>
          <a:xfrm>
            <a:off x="11320693" y="5064064"/>
            <a:ext cx="3481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5B0D84-BFBE-5146-9AAF-635939670917}"/>
              </a:ext>
            </a:extLst>
          </p:cNvPr>
          <p:cNvSpPr txBox="1"/>
          <p:nvPr/>
        </p:nvSpPr>
        <p:spPr>
          <a:xfrm>
            <a:off x="7845407" y="5064064"/>
            <a:ext cx="3577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418F0-69C1-DF45-B15C-0A290D9C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BCA3C-FFD6-5E48-AAB8-A54718534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Lesson created by Sanjay and Arvind Seshan (EV3Lessons.com)</a:t>
            </a:r>
          </a:p>
        </p:txBody>
      </p:sp>
    </p:spTree>
    <p:extLst>
      <p:ext uri="{BB962C8B-B14F-4D97-AF65-F5344CB8AC3E}">
        <p14:creationId xmlns:p14="http://schemas.microsoft.com/office/powerpoint/2010/main" val="266097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B4DA3-EB70-8444-ADB5-158A181B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625E5-EACE-EF45-A0DA-62B503F64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In this lesson you will learn the basic physics associated with a quadcopter</a:t>
            </a:r>
          </a:p>
          <a:p>
            <a:r>
              <a:rPr lang="en-US" dirty="0"/>
              <a:t>You will build your own MINDSTORMS “Quadcopter” to see these physics principles in action</a:t>
            </a:r>
          </a:p>
          <a:p>
            <a:pPr lvl="1"/>
            <a:r>
              <a:rPr lang="en-US" dirty="0"/>
              <a:t>Note:  You will not be creating a flying MINDSTORMS model – it is just meant to show the physics involved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969E4-0191-D347-971B-72F87957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5FF80-23F5-2E49-B1F6-82C21AA72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created by Sanjay and Arvind Seshan (EV3Lessons.com)</a:t>
            </a:r>
          </a:p>
        </p:txBody>
      </p:sp>
    </p:spTree>
    <p:extLst>
      <p:ext uri="{BB962C8B-B14F-4D97-AF65-F5344CB8AC3E}">
        <p14:creationId xmlns:p14="http://schemas.microsoft.com/office/powerpoint/2010/main" val="429236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C0A7-140D-D94B-87BD-3E48414C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quadcopter?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238DB-FDF6-7F4A-A115-2BFE8DD7E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041842" cy="3678303"/>
          </a:xfrm>
        </p:spPr>
        <p:txBody>
          <a:bodyPr anchor="t"/>
          <a:lstStyle/>
          <a:p>
            <a:r>
              <a:rPr lang="en-US" dirty="0"/>
              <a:t>Quadcopters use four propellers and four motors with propellers</a:t>
            </a:r>
          </a:p>
          <a:p>
            <a:r>
              <a:rPr lang="en-US" dirty="0"/>
              <a:t>The use of four propellers allows the quadcopter to balance the different forces involved and maintain stable flight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6A7C503-A9ED-844A-84B9-B9F9E28F3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836460" y="2176116"/>
            <a:ext cx="4292681" cy="430144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09B8E-8E4C-7444-B767-8E5F5E5E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870D4-0AC3-C148-9478-87E3ECDA5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created by Sanjay and Arvind Seshan (EV3Lessons.com)</a:t>
            </a:r>
          </a:p>
        </p:txBody>
      </p:sp>
    </p:spTree>
    <p:extLst>
      <p:ext uri="{BB962C8B-B14F-4D97-AF65-F5344CB8AC3E}">
        <p14:creationId xmlns:p14="http://schemas.microsoft.com/office/powerpoint/2010/main" val="86966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9439-5DC1-2643-93B7-F63B09B90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your MINDSTORMS </a:t>
            </a:r>
            <a:r>
              <a:rPr lang="en-US" dirty="0" err="1"/>
              <a:t>QuADCOPTER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51AC1-7A47-6445-8678-DF514DB03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061619" cy="3678303"/>
          </a:xfrm>
        </p:spPr>
        <p:txBody>
          <a:bodyPr anchor="t"/>
          <a:lstStyle/>
          <a:p>
            <a:r>
              <a:rPr lang="en-US" dirty="0"/>
              <a:t>Use the Build Instructions provided</a:t>
            </a:r>
          </a:p>
          <a:p>
            <a:r>
              <a:rPr lang="en-US" dirty="0"/>
              <a:t>As you build, connect the wires from the motors and gyro sensor to the ports as indicated in the image on the right</a:t>
            </a:r>
          </a:p>
          <a:p>
            <a:r>
              <a:rPr lang="en-US" dirty="0"/>
              <a:t>Tie a long string through the middle of the frames at the center so that you can hang your quadcopter.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A004D9-9526-7945-B4B6-CB40A8805A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6" t="17185" r="10258"/>
          <a:stretch/>
        </p:blipFill>
        <p:spPr>
          <a:xfrm>
            <a:off x="5127172" y="1946730"/>
            <a:ext cx="6738257" cy="479538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27259-1CB9-CF48-A53B-4A4A0A8F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6401B09-11C5-334B-A4F8-D55E6C91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Lesson created by Sanjay and Arvind Seshan (EV3Lessons.com)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2ED4A3-C899-4E42-BC5C-A54723C5DF1F}"/>
              </a:ext>
            </a:extLst>
          </p:cNvPr>
          <p:cNvSpPr txBox="1"/>
          <p:nvPr/>
        </p:nvSpPr>
        <p:spPr>
          <a:xfrm>
            <a:off x="8645265" y="2774580"/>
            <a:ext cx="391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50441-EFCB-6D40-A4AB-E91752AA27F3}"/>
              </a:ext>
            </a:extLst>
          </p:cNvPr>
          <p:cNvSpPr txBox="1"/>
          <p:nvPr/>
        </p:nvSpPr>
        <p:spPr>
          <a:xfrm>
            <a:off x="7084743" y="2883440"/>
            <a:ext cx="391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E31743-AA65-2E49-898A-28D5D9E527A4}"/>
              </a:ext>
            </a:extLst>
          </p:cNvPr>
          <p:cNvSpPr txBox="1"/>
          <p:nvPr/>
        </p:nvSpPr>
        <p:spPr>
          <a:xfrm>
            <a:off x="9911793" y="6225855"/>
            <a:ext cx="391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E70C4E-0BF7-B940-ACCB-4B472F5E070D}"/>
              </a:ext>
            </a:extLst>
          </p:cNvPr>
          <p:cNvSpPr txBox="1"/>
          <p:nvPr/>
        </p:nvSpPr>
        <p:spPr>
          <a:xfrm>
            <a:off x="5704114" y="5263876"/>
            <a:ext cx="391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1F781-4CED-964F-BC29-F7F6EF4EF186}"/>
              </a:ext>
            </a:extLst>
          </p:cNvPr>
          <p:cNvSpPr txBox="1"/>
          <p:nvPr/>
        </p:nvSpPr>
        <p:spPr>
          <a:xfrm>
            <a:off x="11425988" y="3505900"/>
            <a:ext cx="391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45381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C0A7-140D-D94B-87BD-3E48414C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Propeller Forces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238DB-FDF6-7F4A-A115-2BFE8DD7E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041842" cy="3678303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What would happen if you turned on a single motor?</a:t>
            </a:r>
          </a:p>
          <a:p>
            <a:r>
              <a:rPr lang="en-US" dirty="0"/>
              <a:t>Newton’s Third states “For every action, there is an equal and opposite reaction.”</a:t>
            </a:r>
          </a:p>
          <a:p>
            <a:r>
              <a:rPr lang="en-US" dirty="0"/>
              <a:t>To make the propeller turn, the quadcopter body must apply a force </a:t>
            </a:r>
          </a:p>
          <a:p>
            <a:r>
              <a:rPr lang="en-US" dirty="0"/>
              <a:t>There must be an equal and opposite force applied by the propeller on the quadcopter body </a:t>
            </a:r>
          </a:p>
          <a:p>
            <a:r>
              <a:rPr lang="en-US" dirty="0"/>
              <a:t>This will make the propeller spin in one direction around point “A” and the quadcopter body spin the opposite direction around point  “A”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9E2C61-C153-3046-AB2B-D362E4E9F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039324" y="4082072"/>
            <a:ext cx="2589958" cy="2595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E525DA-1C48-FD43-A07F-8375F52BD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181638" y="2001502"/>
            <a:ext cx="2589958" cy="2595244"/>
          </a:xfrm>
          <a:prstGeom prst="rect">
            <a:avLst/>
          </a:prstGeom>
        </p:spPr>
      </p:pic>
      <p:sp>
        <p:nvSpPr>
          <p:cNvPr id="8" name="Arc 7">
            <a:extLst>
              <a:ext uri="{FF2B5EF4-FFF2-40B4-BE49-F238E27FC236}">
                <a16:creationId xmlns:a16="http://schemas.microsoft.com/office/drawing/2014/main" id="{A8095F34-2087-7A46-ACF7-51A502369449}"/>
              </a:ext>
            </a:extLst>
          </p:cNvPr>
          <p:cNvSpPr/>
          <p:nvPr/>
        </p:nvSpPr>
        <p:spPr>
          <a:xfrm>
            <a:off x="7214600" y="2336687"/>
            <a:ext cx="482068" cy="482068"/>
          </a:xfrm>
          <a:prstGeom prst="arc">
            <a:avLst>
              <a:gd name="adj1" fmla="val 16200000"/>
              <a:gd name="adj2" fmla="val 133351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39F692-B7F6-1142-81CE-80C5A55F45C5}"/>
              </a:ext>
            </a:extLst>
          </p:cNvPr>
          <p:cNvSpPr txBox="1"/>
          <p:nvPr/>
        </p:nvSpPr>
        <p:spPr>
          <a:xfrm>
            <a:off x="8162282" y="2004145"/>
            <a:ext cx="211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Force on propeller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9366AE9-47BF-694E-BF79-02CD68CD4FAD}"/>
              </a:ext>
            </a:extLst>
          </p:cNvPr>
          <p:cNvSpPr/>
          <p:nvPr/>
        </p:nvSpPr>
        <p:spPr>
          <a:xfrm flipH="1">
            <a:off x="10141320" y="4390454"/>
            <a:ext cx="490085" cy="490085"/>
          </a:xfrm>
          <a:prstGeom prst="arc">
            <a:avLst>
              <a:gd name="adj1" fmla="val 16200000"/>
              <a:gd name="adj2" fmla="val 2935744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29D16E-2FA0-F541-A8AA-38526EC18C06}"/>
              </a:ext>
            </a:extLst>
          </p:cNvPr>
          <p:cNvSpPr txBox="1"/>
          <p:nvPr/>
        </p:nvSpPr>
        <p:spPr>
          <a:xfrm>
            <a:off x="9517024" y="3481452"/>
            <a:ext cx="2114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Force on quadcopter body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953528-60D5-AF49-9859-33539E6889A4}"/>
              </a:ext>
            </a:extLst>
          </p:cNvPr>
          <p:cNvSpPr/>
          <p:nvPr/>
        </p:nvSpPr>
        <p:spPr>
          <a:xfrm>
            <a:off x="7403689" y="2426255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F291C7-B4EE-1F45-8FD9-E1D31C78C56C}"/>
              </a:ext>
            </a:extLst>
          </p:cNvPr>
          <p:cNvSpPr txBox="1"/>
          <p:nvPr/>
        </p:nvSpPr>
        <p:spPr>
          <a:xfrm>
            <a:off x="7141247" y="2241589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C2AD826-56D5-6147-8144-23B97390D392}"/>
              </a:ext>
            </a:extLst>
          </p:cNvPr>
          <p:cNvSpPr/>
          <p:nvPr/>
        </p:nvSpPr>
        <p:spPr>
          <a:xfrm>
            <a:off x="10264083" y="4508432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1939D-8569-1348-B1AB-8CA992A0B24E}"/>
              </a:ext>
            </a:extLst>
          </p:cNvPr>
          <p:cNvSpPr txBox="1"/>
          <p:nvPr/>
        </p:nvSpPr>
        <p:spPr>
          <a:xfrm>
            <a:off x="10360496" y="4475516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4FD25-1500-B04B-BCDC-22E4CEB8D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5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811FCB4-C268-6846-9EFD-B5C53643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created by Sanjay and Arvind Seshan (EV3Lessons.com)</a:t>
            </a:r>
          </a:p>
        </p:txBody>
      </p:sp>
    </p:spTree>
    <p:extLst>
      <p:ext uri="{BB962C8B-B14F-4D97-AF65-F5344CB8AC3E}">
        <p14:creationId xmlns:p14="http://schemas.microsoft.com/office/powerpoint/2010/main" val="2306944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C0A7-140D-D94B-87BD-3E48414C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Propeller Forces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238DB-FDF6-7F4A-A115-2BFE8DD7E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041842" cy="3678303"/>
          </a:xfrm>
        </p:spPr>
        <p:txBody>
          <a:bodyPr anchor="t">
            <a:normAutofit/>
          </a:bodyPr>
          <a:lstStyle/>
          <a:p>
            <a:r>
              <a:rPr lang="en-US" dirty="0"/>
              <a:t>What would happen if you turned on four motors?</a:t>
            </a:r>
          </a:p>
          <a:p>
            <a:r>
              <a:rPr lang="en-US" dirty="0"/>
              <a:t>Each propeller spins in one direction around its attachment point</a:t>
            </a:r>
          </a:p>
          <a:p>
            <a:r>
              <a:rPr lang="en-US" dirty="0"/>
              <a:t>This applies an equal and opposite force at each of A, B, C and D</a:t>
            </a:r>
          </a:p>
          <a:p>
            <a:r>
              <a:rPr lang="en-US" dirty="0"/>
              <a:t>The end result is that the body will spin around the center of the forces – it will spin counter-clockwise around point 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9E2C61-C153-3046-AB2B-D362E4E9F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039324" y="4082072"/>
            <a:ext cx="2589958" cy="2595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E525DA-1C48-FD43-A07F-8375F52BD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181638" y="2001502"/>
            <a:ext cx="2589958" cy="2595244"/>
          </a:xfrm>
          <a:prstGeom prst="rect">
            <a:avLst/>
          </a:prstGeom>
        </p:spPr>
      </p:pic>
      <p:sp>
        <p:nvSpPr>
          <p:cNvPr id="8" name="Arc 7">
            <a:extLst>
              <a:ext uri="{FF2B5EF4-FFF2-40B4-BE49-F238E27FC236}">
                <a16:creationId xmlns:a16="http://schemas.microsoft.com/office/drawing/2014/main" id="{A8095F34-2087-7A46-ACF7-51A502369449}"/>
              </a:ext>
            </a:extLst>
          </p:cNvPr>
          <p:cNvSpPr/>
          <p:nvPr/>
        </p:nvSpPr>
        <p:spPr>
          <a:xfrm>
            <a:off x="7214600" y="2336687"/>
            <a:ext cx="482068" cy="482068"/>
          </a:xfrm>
          <a:prstGeom prst="arc">
            <a:avLst>
              <a:gd name="adj1" fmla="val 16200000"/>
              <a:gd name="adj2" fmla="val 133351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39F692-B7F6-1142-81CE-80C5A55F45C5}"/>
              </a:ext>
            </a:extLst>
          </p:cNvPr>
          <p:cNvSpPr txBox="1"/>
          <p:nvPr/>
        </p:nvSpPr>
        <p:spPr>
          <a:xfrm>
            <a:off x="8162282" y="2004145"/>
            <a:ext cx="211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Force on propeller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29D16E-2FA0-F541-A8AA-38526EC18C06}"/>
              </a:ext>
            </a:extLst>
          </p:cNvPr>
          <p:cNvSpPr txBox="1"/>
          <p:nvPr/>
        </p:nvSpPr>
        <p:spPr>
          <a:xfrm>
            <a:off x="9517024" y="3481452"/>
            <a:ext cx="2114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Force on quadcopter body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953528-60D5-AF49-9859-33539E6889A4}"/>
              </a:ext>
            </a:extLst>
          </p:cNvPr>
          <p:cNvSpPr/>
          <p:nvPr/>
        </p:nvSpPr>
        <p:spPr>
          <a:xfrm>
            <a:off x="7403689" y="2426255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F291C7-B4EE-1F45-8FD9-E1D31C78C56C}"/>
              </a:ext>
            </a:extLst>
          </p:cNvPr>
          <p:cNvSpPr txBox="1"/>
          <p:nvPr/>
        </p:nvSpPr>
        <p:spPr>
          <a:xfrm>
            <a:off x="7141247" y="2241589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BC8E66D3-8626-9646-8485-FBD25281C9C2}"/>
              </a:ext>
            </a:extLst>
          </p:cNvPr>
          <p:cNvSpPr/>
          <p:nvPr/>
        </p:nvSpPr>
        <p:spPr>
          <a:xfrm>
            <a:off x="8012128" y="3106167"/>
            <a:ext cx="482068" cy="482068"/>
          </a:xfrm>
          <a:prstGeom prst="arc">
            <a:avLst>
              <a:gd name="adj1" fmla="val 16200000"/>
              <a:gd name="adj2" fmla="val 133351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83C50D6D-1B1F-C844-9F18-22C3BA4C68BA}"/>
              </a:ext>
            </a:extLst>
          </p:cNvPr>
          <p:cNvSpPr/>
          <p:nvPr/>
        </p:nvSpPr>
        <p:spPr>
          <a:xfrm>
            <a:off x="7214600" y="3933452"/>
            <a:ext cx="482068" cy="482068"/>
          </a:xfrm>
          <a:prstGeom prst="arc">
            <a:avLst>
              <a:gd name="adj1" fmla="val 16200000"/>
              <a:gd name="adj2" fmla="val 133351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C1F8EC4-C3E5-9743-AAEB-0075BF9EC4AB}"/>
              </a:ext>
            </a:extLst>
          </p:cNvPr>
          <p:cNvSpPr/>
          <p:nvPr/>
        </p:nvSpPr>
        <p:spPr>
          <a:xfrm>
            <a:off x="6430160" y="3106167"/>
            <a:ext cx="482068" cy="482068"/>
          </a:xfrm>
          <a:prstGeom prst="arc">
            <a:avLst>
              <a:gd name="adj1" fmla="val 16200000"/>
              <a:gd name="adj2" fmla="val 133351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5F52010-D18C-9348-AAEB-F747DC7781CC}"/>
              </a:ext>
            </a:extLst>
          </p:cNvPr>
          <p:cNvSpPr/>
          <p:nvPr/>
        </p:nvSpPr>
        <p:spPr>
          <a:xfrm>
            <a:off x="8196315" y="3229096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767CD0-35BA-A64C-9824-09E777ACD3D8}"/>
              </a:ext>
            </a:extLst>
          </p:cNvPr>
          <p:cNvSpPr txBox="1"/>
          <p:nvPr/>
        </p:nvSpPr>
        <p:spPr>
          <a:xfrm>
            <a:off x="8012128" y="3317481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B97EF7C-97A8-554C-B7C0-1E348AEFDB23}"/>
              </a:ext>
            </a:extLst>
          </p:cNvPr>
          <p:cNvSpPr/>
          <p:nvPr/>
        </p:nvSpPr>
        <p:spPr>
          <a:xfrm>
            <a:off x="7398787" y="4020378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18B415-C79B-4741-891E-E5CEEBACDC89}"/>
              </a:ext>
            </a:extLst>
          </p:cNvPr>
          <p:cNvSpPr txBox="1"/>
          <p:nvPr/>
        </p:nvSpPr>
        <p:spPr>
          <a:xfrm>
            <a:off x="7136345" y="3835712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D3EA8A9-63EF-0140-A51C-F9BEC4C13A91}"/>
              </a:ext>
            </a:extLst>
          </p:cNvPr>
          <p:cNvSpPr/>
          <p:nvPr/>
        </p:nvSpPr>
        <p:spPr>
          <a:xfrm>
            <a:off x="6603592" y="3223470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C886F2-DB2D-FC45-8304-4F95EC9DEDCE}"/>
              </a:ext>
            </a:extLst>
          </p:cNvPr>
          <p:cNvSpPr txBox="1"/>
          <p:nvPr/>
        </p:nvSpPr>
        <p:spPr>
          <a:xfrm>
            <a:off x="6323549" y="3184660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B3F0712-7B75-5E46-85CA-012D5977310B}"/>
              </a:ext>
            </a:extLst>
          </p:cNvPr>
          <p:cNvSpPr/>
          <p:nvPr/>
        </p:nvSpPr>
        <p:spPr>
          <a:xfrm>
            <a:off x="7396370" y="3241382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54662B-3C33-6E47-AF6E-F61F75F3F903}"/>
              </a:ext>
            </a:extLst>
          </p:cNvPr>
          <p:cNvSpPr txBox="1"/>
          <p:nvPr/>
        </p:nvSpPr>
        <p:spPr>
          <a:xfrm>
            <a:off x="7151536" y="3154660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9F500146-F2B3-904C-98D5-F2B0D27293C7}"/>
              </a:ext>
            </a:extLst>
          </p:cNvPr>
          <p:cNvSpPr/>
          <p:nvPr/>
        </p:nvSpPr>
        <p:spPr>
          <a:xfrm>
            <a:off x="10084166" y="4414114"/>
            <a:ext cx="482068" cy="482068"/>
          </a:xfrm>
          <a:prstGeom prst="arc">
            <a:avLst>
              <a:gd name="adj1" fmla="val 16200000"/>
              <a:gd name="adj2" fmla="val 133351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9D0505A-1FF9-6E4C-AC76-1F0283CF1A30}"/>
              </a:ext>
            </a:extLst>
          </p:cNvPr>
          <p:cNvSpPr/>
          <p:nvPr/>
        </p:nvSpPr>
        <p:spPr>
          <a:xfrm>
            <a:off x="10273255" y="4503682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98E127-1D85-1445-8611-B11A1A55F88E}"/>
              </a:ext>
            </a:extLst>
          </p:cNvPr>
          <p:cNvSpPr txBox="1"/>
          <p:nvPr/>
        </p:nvSpPr>
        <p:spPr>
          <a:xfrm>
            <a:off x="10010813" y="4319016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96F7AE15-FA5B-4F43-A2D1-FDDEE7843A79}"/>
              </a:ext>
            </a:extLst>
          </p:cNvPr>
          <p:cNvSpPr/>
          <p:nvPr/>
        </p:nvSpPr>
        <p:spPr>
          <a:xfrm>
            <a:off x="10881694" y="5183594"/>
            <a:ext cx="482068" cy="482068"/>
          </a:xfrm>
          <a:prstGeom prst="arc">
            <a:avLst>
              <a:gd name="adj1" fmla="val 16200000"/>
              <a:gd name="adj2" fmla="val 133351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7C5D419C-8A9B-564D-8872-139DFE68FFA7}"/>
              </a:ext>
            </a:extLst>
          </p:cNvPr>
          <p:cNvSpPr/>
          <p:nvPr/>
        </p:nvSpPr>
        <p:spPr>
          <a:xfrm>
            <a:off x="10084166" y="6010879"/>
            <a:ext cx="482068" cy="482068"/>
          </a:xfrm>
          <a:prstGeom prst="arc">
            <a:avLst>
              <a:gd name="adj1" fmla="val 16200000"/>
              <a:gd name="adj2" fmla="val 133351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84F20748-F5E9-7243-BB70-E8C38B43887E}"/>
              </a:ext>
            </a:extLst>
          </p:cNvPr>
          <p:cNvSpPr/>
          <p:nvPr/>
        </p:nvSpPr>
        <p:spPr>
          <a:xfrm>
            <a:off x="9299726" y="5183594"/>
            <a:ext cx="482068" cy="482068"/>
          </a:xfrm>
          <a:prstGeom prst="arc">
            <a:avLst>
              <a:gd name="adj1" fmla="val 16200000"/>
              <a:gd name="adj2" fmla="val 133351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B1CBD6A-0FB9-9749-BA1A-10281B977487}"/>
              </a:ext>
            </a:extLst>
          </p:cNvPr>
          <p:cNvSpPr/>
          <p:nvPr/>
        </p:nvSpPr>
        <p:spPr>
          <a:xfrm>
            <a:off x="11065881" y="5306523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953C283-56DE-7A48-BF78-58B121AAB886}"/>
              </a:ext>
            </a:extLst>
          </p:cNvPr>
          <p:cNvSpPr txBox="1"/>
          <p:nvPr/>
        </p:nvSpPr>
        <p:spPr>
          <a:xfrm>
            <a:off x="10881694" y="5394908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23B1728-124C-8F43-9F91-C79C3528B3BE}"/>
              </a:ext>
            </a:extLst>
          </p:cNvPr>
          <p:cNvSpPr/>
          <p:nvPr/>
        </p:nvSpPr>
        <p:spPr>
          <a:xfrm>
            <a:off x="10268353" y="6097805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DFB59F-B895-4D48-91BB-86C3E45C429E}"/>
              </a:ext>
            </a:extLst>
          </p:cNvPr>
          <p:cNvSpPr txBox="1"/>
          <p:nvPr/>
        </p:nvSpPr>
        <p:spPr>
          <a:xfrm>
            <a:off x="10005911" y="5913139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9164A5-1E02-E74A-B3FB-6957E8268EF7}"/>
              </a:ext>
            </a:extLst>
          </p:cNvPr>
          <p:cNvSpPr/>
          <p:nvPr/>
        </p:nvSpPr>
        <p:spPr>
          <a:xfrm>
            <a:off x="9473158" y="5300897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0DBF2E-9845-A54B-94CA-D29CCDBCECDE}"/>
              </a:ext>
            </a:extLst>
          </p:cNvPr>
          <p:cNvSpPr txBox="1"/>
          <p:nvPr/>
        </p:nvSpPr>
        <p:spPr>
          <a:xfrm>
            <a:off x="9193115" y="5262087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E2BE402-725C-1E4E-A678-03DAF7F323F0}"/>
              </a:ext>
            </a:extLst>
          </p:cNvPr>
          <p:cNvSpPr/>
          <p:nvPr/>
        </p:nvSpPr>
        <p:spPr>
          <a:xfrm>
            <a:off x="10265936" y="5318809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03F7E6-1B1C-254A-B034-9920E1B61B72}"/>
              </a:ext>
            </a:extLst>
          </p:cNvPr>
          <p:cNvSpPr txBox="1"/>
          <p:nvPr/>
        </p:nvSpPr>
        <p:spPr>
          <a:xfrm>
            <a:off x="10021102" y="5232087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036EC-30FB-D045-B7A5-A6F98B63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6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F235DFC-288E-1448-826C-F40DEA26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created by Sanjay and Arvind Seshan (EV3Lessons.com)</a:t>
            </a:r>
          </a:p>
        </p:txBody>
      </p:sp>
    </p:spTree>
    <p:extLst>
      <p:ext uri="{BB962C8B-B14F-4D97-AF65-F5344CB8AC3E}">
        <p14:creationId xmlns:p14="http://schemas.microsoft.com/office/powerpoint/2010/main" val="3826555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EF67-2C6C-734C-8C4D-F6DEB8FB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Unbalanced Forces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529C2-D068-7B4C-AA4E-7F66D9936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329640" cy="3678303"/>
          </a:xfrm>
        </p:spPr>
        <p:txBody>
          <a:bodyPr anchor="t"/>
          <a:lstStyle/>
          <a:p>
            <a:r>
              <a:rPr lang="en-US" dirty="0"/>
              <a:t>Let’s try this out..</a:t>
            </a:r>
          </a:p>
          <a:p>
            <a:r>
              <a:rPr lang="en-US" dirty="0"/>
              <a:t>Write a program where all four motors are turning clockwise for 10 seconds</a:t>
            </a:r>
          </a:p>
          <a:p>
            <a:r>
              <a:rPr lang="en-US" dirty="0"/>
              <a:t>You will begin by hanging your quadcopter</a:t>
            </a:r>
          </a:p>
          <a:p>
            <a:r>
              <a:rPr lang="en-US" dirty="0"/>
              <a:t>Wait till the EV3 Quadcopter is still before running your program</a:t>
            </a:r>
          </a:p>
          <a:p>
            <a:r>
              <a:rPr lang="en-US" dirty="0"/>
              <a:t>Observe what happens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095101-A32F-1D40-890C-D4F5D8F89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039324" y="4082072"/>
            <a:ext cx="2589958" cy="25952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CA925E-C5C9-B649-9068-0CF06EF01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181638" y="2001502"/>
            <a:ext cx="2589958" cy="2595244"/>
          </a:xfrm>
          <a:prstGeom prst="rect">
            <a:avLst/>
          </a:prstGeom>
        </p:spPr>
      </p:pic>
      <p:sp>
        <p:nvSpPr>
          <p:cNvPr id="8" name="Arc 7">
            <a:extLst>
              <a:ext uri="{FF2B5EF4-FFF2-40B4-BE49-F238E27FC236}">
                <a16:creationId xmlns:a16="http://schemas.microsoft.com/office/drawing/2014/main" id="{FABA7F37-FDF8-C74A-B673-3179C7EE3A3A}"/>
              </a:ext>
            </a:extLst>
          </p:cNvPr>
          <p:cNvSpPr/>
          <p:nvPr/>
        </p:nvSpPr>
        <p:spPr>
          <a:xfrm>
            <a:off x="7214600" y="2336687"/>
            <a:ext cx="482068" cy="482068"/>
          </a:xfrm>
          <a:prstGeom prst="arc">
            <a:avLst>
              <a:gd name="adj1" fmla="val 16200000"/>
              <a:gd name="adj2" fmla="val 133351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1741D1-E92F-504D-9308-F7578E63C11B}"/>
              </a:ext>
            </a:extLst>
          </p:cNvPr>
          <p:cNvSpPr txBox="1"/>
          <p:nvPr/>
        </p:nvSpPr>
        <p:spPr>
          <a:xfrm>
            <a:off x="8162282" y="2004145"/>
            <a:ext cx="211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Force on propeller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AEA169-2821-824F-85F7-64016D1F2673}"/>
              </a:ext>
            </a:extLst>
          </p:cNvPr>
          <p:cNvSpPr txBox="1"/>
          <p:nvPr/>
        </p:nvSpPr>
        <p:spPr>
          <a:xfrm>
            <a:off x="9517024" y="3481452"/>
            <a:ext cx="2114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Force on quadcopter body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35AFD6B-B958-4F4E-9D69-FECE9489B61F}"/>
              </a:ext>
            </a:extLst>
          </p:cNvPr>
          <p:cNvSpPr/>
          <p:nvPr/>
        </p:nvSpPr>
        <p:spPr>
          <a:xfrm>
            <a:off x="7403689" y="2426255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1AE861-3414-7C44-B15E-596CB54622E0}"/>
              </a:ext>
            </a:extLst>
          </p:cNvPr>
          <p:cNvSpPr txBox="1"/>
          <p:nvPr/>
        </p:nvSpPr>
        <p:spPr>
          <a:xfrm>
            <a:off x="7141247" y="2241589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A1681523-EBD3-034A-A0A4-CD9A2226B419}"/>
              </a:ext>
            </a:extLst>
          </p:cNvPr>
          <p:cNvSpPr/>
          <p:nvPr/>
        </p:nvSpPr>
        <p:spPr>
          <a:xfrm>
            <a:off x="8012128" y="3106167"/>
            <a:ext cx="482068" cy="482068"/>
          </a:xfrm>
          <a:prstGeom prst="arc">
            <a:avLst>
              <a:gd name="adj1" fmla="val 16200000"/>
              <a:gd name="adj2" fmla="val 133351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F4F1466A-89E4-6F43-9CEA-86897C9AF400}"/>
              </a:ext>
            </a:extLst>
          </p:cNvPr>
          <p:cNvSpPr/>
          <p:nvPr/>
        </p:nvSpPr>
        <p:spPr>
          <a:xfrm>
            <a:off x="7214600" y="3933452"/>
            <a:ext cx="482068" cy="482068"/>
          </a:xfrm>
          <a:prstGeom prst="arc">
            <a:avLst>
              <a:gd name="adj1" fmla="val 16200000"/>
              <a:gd name="adj2" fmla="val 133351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79DB3A12-4607-E642-9878-180E6FE98767}"/>
              </a:ext>
            </a:extLst>
          </p:cNvPr>
          <p:cNvSpPr/>
          <p:nvPr/>
        </p:nvSpPr>
        <p:spPr>
          <a:xfrm>
            <a:off x="6430160" y="3106167"/>
            <a:ext cx="482068" cy="482068"/>
          </a:xfrm>
          <a:prstGeom prst="arc">
            <a:avLst>
              <a:gd name="adj1" fmla="val 16200000"/>
              <a:gd name="adj2" fmla="val 133351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DD72AEF-D099-9E4C-BFBE-8A1C65BF45DD}"/>
              </a:ext>
            </a:extLst>
          </p:cNvPr>
          <p:cNvSpPr/>
          <p:nvPr/>
        </p:nvSpPr>
        <p:spPr>
          <a:xfrm>
            <a:off x="8196315" y="3229096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DBF076-A1B1-BC48-95D7-EAA810D12857}"/>
              </a:ext>
            </a:extLst>
          </p:cNvPr>
          <p:cNvSpPr txBox="1"/>
          <p:nvPr/>
        </p:nvSpPr>
        <p:spPr>
          <a:xfrm>
            <a:off x="8012128" y="3317481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C04B3A7-A863-364A-9D43-A99B9C06D044}"/>
              </a:ext>
            </a:extLst>
          </p:cNvPr>
          <p:cNvSpPr/>
          <p:nvPr/>
        </p:nvSpPr>
        <p:spPr>
          <a:xfrm>
            <a:off x="7398787" y="4020378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4109EE-8D95-0649-BE48-2937A7B3362C}"/>
              </a:ext>
            </a:extLst>
          </p:cNvPr>
          <p:cNvSpPr txBox="1"/>
          <p:nvPr/>
        </p:nvSpPr>
        <p:spPr>
          <a:xfrm>
            <a:off x="7136345" y="3835712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8E8C29C-B8EE-1A44-BCC9-C54373BF6852}"/>
              </a:ext>
            </a:extLst>
          </p:cNvPr>
          <p:cNvSpPr/>
          <p:nvPr/>
        </p:nvSpPr>
        <p:spPr>
          <a:xfrm>
            <a:off x="6603592" y="3223470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184942-C0A5-9D4A-9E89-AF5B9636993B}"/>
              </a:ext>
            </a:extLst>
          </p:cNvPr>
          <p:cNvSpPr txBox="1"/>
          <p:nvPr/>
        </p:nvSpPr>
        <p:spPr>
          <a:xfrm>
            <a:off x="6323549" y="3184660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214AA7-27C9-144E-8906-09F668D41CDC}"/>
              </a:ext>
            </a:extLst>
          </p:cNvPr>
          <p:cNvSpPr/>
          <p:nvPr/>
        </p:nvSpPr>
        <p:spPr>
          <a:xfrm>
            <a:off x="7396370" y="3241382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BA5CCF-3991-5E43-ADD4-C9424984397A}"/>
              </a:ext>
            </a:extLst>
          </p:cNvPr>
          <p:cNvSpPr txBox="1"/>
          <p:nvPr/>
        </p:nvSpPr>
        <p:spPr>
          <a:xfrm>
            <a:off x="7151536" y="3154660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4B812AA2-6035-8C44-A123-90D873CED685}"/>
              </a:ext>
            </a:extLst>
          </p:cNvPr>
          <p:cNvSpPr/>
          <p:nvPr/>
        </p:nvSpPr>
        <p:spPr>
          <a:xfrm>
            <a:off x="10084166" y="4414114"/>
            <a:ext cx="482068" cy="482068"/>
          </a:xfrm>
          <a:prstGeom prst="arc">
            <a:avLst>
              <a:gd name="adj1" fmla="val 16200000"/>
              <a:gd name="adj2" fmla="val 133351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18D53FD-FF74-E94B-A16B-B9B9530805BE}"/>
              </a:ext>
            </a:extLst>
          </p:cNvPr>
          <p:cNvSpPr/>
          <p:nvPr/>
        </p:nvSpPr>
        <p:spPr>
          <a:xfrm>
            <a:off x="10273255" y="4503682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7B955D-6EF5-4946-BE3C-82B1CCF487C8}"/>
              </a:ext>
            </a:extLst>
          </p:cNvPr>
          <p:cNvSpPr txBox="1"/>
          <p:nvPr/>
        </p:nvSpPr>
        <p:spPr>
          <a:xfrm>
            <a:off x="10010813" y="4319016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2151CBAD-7F08-0949-902F-904B96A7E0F9}"/>
              </a:ext>
            </a:extLst>
          </p:cNvPr>
          <p:cNvSpPr/>
          <p:nvPr/>
        </p:nvSpPr>
        <p:spPr>
          <a:xfrm>
            <a:off x="10881694" y="5183594"/>
            <a:ext cx="482068" cy="482068"/>
          </a:xfrm>
          <a:prstGeom prst="arc">
            <a:avLst>
              <a:gd name="adj1" fmla="val 16200000"/>
              <a:gd name="adj2" fmla="val 133351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D9A117AE-CD7F-0245-9909-6342A4028980}"/>
              </a:ext>
            </a:extLst>
          </p:cNvPr>
          <p:cNvSpPr/>
          <p:nvPr/>
        </p:nvSpPr>
        <p:spPr>
          <a:xfrm>
            <a:off x="10084166" y="6010879"/>
            <a:ext cx="482068" cy="482068"/>
          </a:xfrm>
          <a:prstGeom prst="arc">
            <a:avLst>
              <a:gd name="adj1" fmla="val 16200000"/>
              <a:gd name="adj2" fmla="val 133351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7EF41A5E-9077-3042-8993-02664F22A674}"/>
              </a:ext>
            </a:extLst>
          </p:cNvPr>
          <p:cNvSpPr/>
          <p:nvPr/>
        </p:nvSpPr>
        <p:spPr>
          <a:xfrm>
            <a:off x="9299726" y="5183594"/>
            <a:ext cx="482068" cy="482068"/>
          </a:xfrm>
          <a:prstGeom prst="arc">
            <a:avLst>
              <a:gd name="adj1" fmla="val 16200000"/>
              <a:gd name="adj2" fmla="val 133351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500B3C2-63C9-BA49-8062-5A5605C8DA86}"/>
              </a:ext>
            </a:extLst>
          </p:cNvPr>
          <p:cNvSpPr/>
          <p:nvPr/>
        </p:nvSpPr>
        <p:spPr>
          <a:xfrm>
            <a:off x="11065881" y="5306523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9B6AC2-032F-E64E-A7EA-3EE11C820C50}"/>
              </a:ext>
            </a:extLst>
          </p:cNvPr>
          <p:cNvSpPr txBox="1"/>
          <p:nvPr/>
        </p:nvSpPr>
        <p:spPr>
          <a:xfrm>
            <a:off x="10881694" y="5394908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1E180F7-55BB-3D40-ACD2-A5614C474134}"/>
              </a:ext>
            </a:extLst>
          </p:cNvPr>
          <p:cNvSpPr/>
          <p:nvPr/>
        </p:nvSpPr>
        <p:spPr>
          <a:xfrm>
            <a:off x="10268353" y="6097805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F2843B-5BA6-A44A-84C3-715BA5281D8E}"/>
              </a:ext>
            </a:extLst>
          </p:cNvPr>
          <p:cNvSpPr txBox="1"/>
          <p:nvPr/>
        </p:nvSpPr>
        <p:spPr>
          <a:xfrm>
            <a:off x="10005911" y="5913139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E884D09-A1B7-7844-A1A9-322D40C7F5AB}"/>
              </a:ext>
            </a:extLst>
          </p:cNvPr>
          <p:cNvSpPr/>
          <p:nvPr/>
        </p:nvSpPr>
        <p:spPr>
          <a:xfrm>
            <a:off x="9473158" y="5300897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16415F-C169-A244-9DC2-56EAA58F13E0}"/>
              </a:ext>
            </a:extLst>
          </p:cNvPr>
          <p:cNvSpPr txBox="1"/>
          <p:nvPr/>
        </p:nvSpPr>
        <p:spPr>
          <a:xfrm>
            <a:off x="9193115" y="5262087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A1F05CA-3B4B-944D-956F-3485A2A184D7}"/>
              </a:ext>
            </a:extLst>
          </p:cNvPr>
          <p:cNvSpPr/>
          <p:nvPr/>
        </p:nvSpPr>
        <p:spPr>
          <a:xfrm>
            <a:off x="10265936" y="5318809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EB2AFB-60CE-5D43-BBC2-6C353F8930CD}"/>
              </a:ext>
            </a:extLst>
          </p:cNvPr>
          <p:cNvSpPr txBox="1"/>
          <p:nvPr/>
        </p:nvSpPr>
        <p:spPr>
          <a:xfrm>
            <a:off x="10021102" y="5232087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C72D0-E7EB-B342-9948-CAAAA5C13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86DCA-4A56-154D-9C56-98D71D8E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created by Sanjay and Arvind Seshan (EV3Lessons.com)</a:t>
            </a:r>
          </a:p>
        </p:txBody>
      </p:sp>
    </p:spTree>
    <p:extLst>
      <p:ext uri="{BB962C8B-B14F-4D97-AF65-F5344CB8AC3E}">
        <p14:creationId xmlns:p14="http://schemas.microsoft.com/office/powerpoint/2010/main" val="3541561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EF67-2C6C-734C-8C4D-F6DEB8FB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Unbalanced Forces Code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529C2-D068-7B4C-AA4E-7F66D9936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9879979" cy="497390"/>
          </a:xfrm>
        </p:spPr>
        <p:txBody>
          <a:bodyPr anchor="t"/>
          <a:lstStyle/>
          <a:p>
            <a:r>
              <a:rPr lang="en-US" dirty="0"/>
              <a:t>Because of propeller forces, the quadcopter spins when all four motors are turning clockwise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C72D0-E7EB-B342-9948-CAAAA5C13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86DCA-4A56-154D-9C56-98D71D8E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created by Sanjay and Arvind Seshan (EV3Lessons.com)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B002A04-4143-1347-A4E5-656633BBF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800" y="3415080"/>
            <a:ext cx="87376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54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C0A7-140D-D94B-87BD-3E48414C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Forces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238DB-FDF6-7F4A-A115-2BFE8DD7E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041842" cy="4140766"/>
          </a:xfrm>
        </p:spPr>
        <p:txBody>
          <a:bodyPr anchor="t">
            <a:normAutofit fontScale="85000" lnSpcReduction="10000"/>
          </a:bodyPr>
          <a:lstStyle/>
          <a:p>
            <a:r>
              <a:rPr lang="en-US" dirty="0"/>
              <a:t>How can we prevent the quadcopter from spinning when we turn on the motors?</a:t>
            </a:r>
          </a:p>
          <a:p>
            <a:pPr lvl="1"/>
            <a:r>
              <a:rPr lang="en-US" dirty="0"/>
              <a:t>We need to make sure that the forces balance out!</a:t>
            </a:r>
          </a:p>
          <a:p>
            <a:r>
              <a:rPr lang="en-US" dirty="0"/>
              <a:t>Two motors rotates in clockwise(CW) and other two rotates in counter-clockwise(CCW). </a:t>
            </a:r>
          </a:p>
          <a:p>
            <a:pPr lvl="1"/>
            <a:r>
              <a:rPr lang="en-US" dirty="0"/>
              <a:t>Motors A and C rotate in clockwise and motors B and D rotate in counter-clockwise direction.</a:t>
            </a:r>
          </a:p>
          <a:p>
            <a:r>
              <a:rPr lang="en-US" dirty="0"/>
              <a:t>If we look at the forces on the quadcopter body – each pair (A &amp; C – and B &amp; D) make the body spin around point E. </a:t>
            </a:r>
          </a:p>
          <a:p>
            <a:r>
              <a:rPr lang="en-US" dirty="0"/>
              <a:t>However, the spin from each pair is an opposite direction and cancel out. The total angular momentum is zero.</a:t>
            </a:r>
          </a:p>
          <a:p>
            <a:r>
              <a:rPr lang="en-US" dirty="0"/>
              <a:t>Write a program where all motors A &amp;.C are turning clockwise and motors B &amp; D are turning counter-clockwise for 10 seconds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6B626-73AC-CB4E-9442-8D0F4753B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039324" y="4082072"/>
            <a:ext cx="2589958" cy="2595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C4AFF7-0C89-BA4D-A06B-DAB4B2ECE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181638" y="2001502"/>
            <a:ext cx="2589958" cy="2595244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DD016634-E75D-3149-8548-1603C46DAA34}"/>
              </a:ext>
            </a:extLst>
          </p:cNvPr>
          <p:cNvSpPr/>
          <p:nvPr/>
        </p:nvSpPr>
        <p:spPr>
          <a:xfrm>
            <a:off x="7214600" y="2336687"/>
            <a:ext cx="482068" cy="482068"/>
          </a:xfrm>
          <a:prstGeom prst="arc">
            <a:avLst>
              <a:gd name="adj1" fmla="val 16200000"/>
              <a:gd name="adj2" fmla="val 133351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326E3A-2120-FE45-97EC-9443FA0173C2}"/>
              </a:ext>
            </a:extLst>
          </p:cNvPr>
          <p:cNvSpPr txBox="1"/>
          <p:nvPr/>
        </p:nvSpPr>
        <p:spPr>
          <a:xfrm>
            <a:off x="8162282" y="2004145"/>
            <a:ext cx="211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Force on propeller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92C35D-A75E-4643-9C7D-9F5BD68E2B67}"/>
              </a:ext>
            </a:extLst>
          </p:cNvPr>
          <p:cNvSpPr txBox="1"/>
          <p:nvPr/>
        </p:nvSpPr>
        <p:spPr>
          <a:xfrm>
            <a:off x="9517024" y="3481452"/>
            <a:ext cx="2114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Force on quadcopter body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02E9D0-23A0-C44F-8614-B6C7DD3B1784}"/>
              </a:ext>
            </a:extLst>
          </p:cNvPr>
          <p:cNvSpPr/>
          <p:nvPr/>
        </p:nvSpPr>
        <p:spPr>
          <a:xfrm>
            <a:off x="7403689" y="2426255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7D4B24-623C-4943-AA31-5D8EACC3A4FE}"/>
              </a:ext>
            </a:extLst>
          </p:cNvPr>
          <p:cNvSpPr txBox="1"/>
          <p:nvPr/>
        </p:nvSpPr>
        <p:spPr>
          <a:xfrm>
            <a:off x="7141247" y="2241589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82D3DBC0-31FA-3444-9ADD-C5B2264FE6A4}"/>
              </a:ext>
            </a:extLst>
          </p:cNvPr>
          <p:cNvSpPr/>
          <p:nvPr/>
        </p:nvSpPr>
        <p:spPr>
          <a:xfrm>
            <a:off x="8012128" y="3106167"/>
            <a:ext cx="482068" cy="482068"/>
          </a:xfrm>
          <a:prstGeom prst="arc">
            <a:avLst>
              <a:gd name="adj1" fmla="val 16200000"/>
              <a:gd name="adj2" fmla="val 133351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270D95C-68BF-124C-ACB5-6D20C69D48D9}"/>
              </a:ext>
            </a:extLst>
          </p:cNvPr>
          <p:cNvSpPr/>
          <p:nvPr/>
        </p:nvSpPr>
        <p:spPr>
          <a:xfrm>
            <a:off x="7214600" y="3933452"/>
            <a:ext cx="482068" cy="482068"/>
          </a:xfrm>
          <a:prstGeom prst="arc">
            <a:avLst>
              <a:gd name="adj1" fmla="val 16200000"/>
              <a:gd name="adj2" fmla="val 133351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100B3EF5-8D60-AE40-AB66-E10E12919373}"/>
              </a:ext>
            </a:extLst>
          </p:cNvPr>
          <p:cNvSpPr/>
          <p:nvPr/>
        </p:nvSpPr>
        <p:spPr>
          <a:xfrm>
            <a:off x="6430160" y="3106167"/>
            <a:ext cx="482068" cy="482068"/>
          </a:xfrm>
          <a:prstGeom prst="arc">
            <a:avLst>
              <a:gd name="adj1" fmla="val 16200000"/>
              <a:gd name="adj2" fmla="val 133351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07881D-4A1B-2A47-B45D-0E69FEA76BD7}"/>
              </a:ext>
            </a:extLst>
          </p:cNvPr>
          <p:cNvSpPr/>
          <p:nvPr/>
        </p:nvSpPr>
        <p:spPr>
          <a:xfrm>
            <a:off x="8196315" y="3229096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7BDD24-F77E-2848-AB10-0A8FB0342C09}"/>
              </a:ext>
            </a:extLst>
          </p:cNvPr>
          <p:cNvSpPr txBox="1"/>
          <p:nvPr/>
        </p:nvSpPr>
        <p:spPr>
          <a:xfrm>
            <a:off x="8012128" y="3317481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0130DE2-66AE-864B-A7CA-906E66CD2D05}"/>
              </a:ext>
            </a:extLst>
          </p:cNvPr>
          <p:cNvSpPr/>
          <p:nvPr/>
        </p:nvSpPr>
        <p:spPr>
          <a:xfrm>
            <a:off x="7398787" y="4020378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DB6A70-16B0-514C-BBD5-2C373D79E4CC}"/>
              </a:ext>
            </a:extLst>
          </p:cNvPr>
          <p:cNvSpPr txBox="1"/>
          <p:nvPr/>
        </p:nvSpPr>
        <p:spPr>
          <a:xfrm>
            <a:off x="7136345" y="3835712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142E6C0-3285-7B48-AB33-4C5714DA8AFA}"/>
              </a:ext>
            </a:extLst>
          </p:cNvPr>
          <p:cNvSpPr/>
          <p:nvPr/>
        </p:nvSpPr>
        <p:spPr>
          <a:xfrm>
            <a:off x="6603592" y="3223470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7E43EF-09FA-6B42-9905-05A6B3508BBB}"/>
              </a:ext>
            </a:extLst>
          </p:cNvPr>
          <p:cNvSpPr txBox="1"/>
          <p:nvPr/>
        </p:nvSpPr>
        <p:spPr>
          <a:xfrm>
            <a:off x="6323549" y="3184660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7F8899B-6F58-6445-8460-1852CF2CD2F1}"/>
              </a:ext>
            </a:extLst>
          </p:cNvPr>
          <p:cNvSpPr/>
          <p:nvPr/>
        </p:nvSpPr>
        <p:spPr>
          <a:xfrm>
            <a:off x="7396370" y="3241382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584FEA-C6B3-F84D-9DBA-D560193ECA48}"/>
              </a:ext>
            </a:extLst>
          </p:cNvPr>
          <p:cNvSpPr txBox="1"/>
          <p:nvPr/>
        </p:nvSpPr>
        <p:spPr>
          <a:xfrm>
            <a:off x="7151536" y="3154660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B064FC89-6921-124D-8C27-A3D4B8FDA672}"/>
              </a:ext>
            </a:extLst>
          </p:cNvPr>
          <p:cNvSpPr/>
          <p:nvPr/>
        </p:nvSpPr>
        <p:spPr>
          <a:xfrm>
            <a:off x="10084166" y="4414114"/>
            <a:ext cx="482068" cy="482068"/>
          </a:xfrm>
          <a:prstGeom prst="arc">
            <a:avLst>
              <a:gd name="adj1" fmla="val 16200000"/>
              <a:gd name="adj2" fmla="val 133351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8FFD9E8-4679-5043-904A-1B1C668F3DDE}"/>
              </a:ext>
            </a:extLst>
          </p:cNvPr>
          <p:cNvSpPr/>
          <p:nvPr/>
        </p:nvSpPr>
        <p:spPr>
          <a:xfrm>
            <a:off x="10273255" y="4503682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08AAEC-0835-7249-AF22-40A7308A6340}"/>
              </a:ext>
            </a:extLst>
          </p:cNvPr>
          <p:cNvSpPr txBox="1"/>
          <p:nvPr/>
        </p:nvSpPr>
        <p:spPr>
          <a:xfrm>
            <a:off x="10010813" y="4319016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E6947B0E-72FD-CB40-8DB0-3C05E12C8EE7}"/>
              </a:ext>
            </a:extLst>
          </p:cNvPr>
          <p:cNvSpPr/>
          <p:nvPr/>
        </p:nvSpPr>
        <p:spPr>
          <a:xfrm>
            <a:off x="10881694" y="5183594"/>
            <a:ext cx="482068" cy="482068"/>
          </a:xfrm>
          <a:prstGeom prst="arc">
            <a:avLst>
              <a:gd name="adj1" fmla="val 16200000"/>
              <a:gd name="adj2" fmla="val 133351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A20837D1-196F-8F4A-A6FC-A03B806ED5E0}"/>
              </a:ext>
            </a:extLst>
          </p:cNvPr>
          <p:cNvSpPr/>
          <p:nvPr/>
        </p:nvSpPr>
        <p:spPr>
          <a:xfrm>
            <a:off x="10084166" y="6010879"/>
            <a:ext cx="482068" cy="482068"/>
          </a:xfrm>
          <a:prstGeom prst="arc">
            <a:avLst>
              <a:gd name="adj1" fmla="val 16200000"/>
              <a:gd name="adj2" fmla="val 133351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7DE9ED9D-122A-0641-84EE-FEA133D43851}"/>
              </a:ext>
            </a:extLst>
          </p:cNvPr>
          <p:cNvSpPr/>
          <p:nvPr/>
        </p:nvSpPr>
        <p:spPr>
          <a:xfrm>
            <a:off x="9299726" y="5183594"/>
            <a:ext cx="482068" cy="482068"/>
          </a:xfrm>
          <a:prstGeom prst="arc">
            <a:avLst>
              <a:gd name="adj1" fmla="val 16200000"/>
              <a:gd name="adj2" fmla="val 133351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51DA3F8-4280-E64A-876D-9C8738C86755}"/>
              </a:ext>
            </a:extLst>
          </p:cNvPr>
          <p:cNvSpPr/>
          <p:nvPr/>
        </p:nvSpPr>
        <p:spPr>
          <a:xfrm>
            <a:off x="11065881" y="5306523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FB508D-E34E-E341-9876-5A6855ADE9B8}"/>
              </a:ext>
            </a:extLst>
          </p:cNvPr>
          <p:cNvSpPr txBox="1"/>
          <p:nvPr/>
        </p:nvSpPr>
        <p:spPr>
          <a:xfrm>
            <a:off x="10881694" y="5394908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F8E304-61AF-4C45-9F7A-60B36EE6E128}"/>
              </a:ext>
            </a:extLst>
          </p:cNvPr>
          <p:cNvSpPr/>
          <p:nvPr/>
        </p:nvSpPr>
        <p:spPr>
          <a:xfrm>
            <a:off x="10268353" y="6097805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8D066C-BEFD-5047-91A8-C4309083E0B4}"/>
              </a:ext>
            </a:extLst>
          </p:cNvPr>
          <p:cNvSpPr txBox="1"/>
          <p:nvPr/>
        </p:nvSpPr>
        <p:spPr>
          <a:xfrm>
            <a:off x="10005911" y="5913139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A84884F-9FFE-0640-AA0F-34FDB9339030}"/>
              </a:ext>
            </a:extLst>
          </p:cNvPr>
          <p:cNvSpPr/>
          <p:nvPr/>
        </p:nvSpPr>
        <p:spPr>
          <a:xfrm>
            <a:off x="9473158" y="5300897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4239C4-BCC9-D140-8DD1-FC7435819F14}"/>
              </a:ext>
            </a:extLst>
          </p:cNvPr>
          <p:cNvSpPr txBox="1"/>
          <p:nvPr/>
        </p:nvSpPr>
        <p:spPr>
          <a:xfrm>
            <a:off x="9193115" y="5262087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B4DE86A-EA6F-6548-BB0B-D2FB70F9661A}"/>
              </a:ext>
            </a:extLst>
          </p:cNvPr>
          <p:cNvSpPr/>
          <p:nvPr/>
        </p:nvSpPr>
        <p:spPr>
          <a:xfrm>
            <a:off x="10265936" y="5318809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955299-D7A8-F44B-8A1D-77B164976544}"/>
              </a:ext>
            </a:extLst>
          </p:cNvPr>
          <p:cNvSpPr txBox="1"/>
          <p:nvPr/>
        </p:nvSpPr>
        <p:spPr>
          <a:xfrm>
            <a:off x="10021102" y="5232087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11016-4E67-904F-B829-7E6580EE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9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1BCE7118-58A0-2144-B11C-1A179C68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90216"/>
            <a:ext cx="6917210" cy="365125"/>
          </a:xfrm>
        </p:spPr>
        <p:txBody>
          <a:bodyPr/>
          <a:lstStyle/>
          <a:p>
            <a:r>
              <a:rPr lang="en-US" dirty="0"/>
              <a:t>Lesson created by Sanjay and Arvind Seshan (EV3Lessons.com)</a:t>
            </a:r>
          </a:p>
        </p:txBody>
      </p:sp>
    </p:spTree>
    <p:extLst>
      <p:ext uri="{BB962C8B-B14F-4D97-AF65-F5344CB8AC3E}">
        <p14:creationId xmlns:p14="http://schemas.microsoft.com/office/powerpoint/2010/main" val="303039549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{5CA445C5-DAFA-0648-9048-D9439AEC4110}tf10001123</Template>
  <TotalTime>3287</TotalTime>
  <Words>760</Words>
  <Application>Microsoft Macintosh PowerPoint</Application>
  <PresentationFormat>Widescreen</PresentationFormat>
  <Paragraphs>119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Gill Sans MT</vt:lpstr>
      <vt:lpstr>Wingdings 2</vt:lpstr>
      <vt:lpstr>Dividend</vt:lpstr>
      <vt:lpstr>How does a Quadcopter work?</vt:lpstr>
      <vt:lpstr>Objectives</vt:lpstr>
      <vt:lpstr>What is a quadcopter?</vt:lpstr>
      <vt:lpstr>Build your MINDSTORMS QuADCOPTER</vt:lpstr>
      <vt:lpstr>Propeller Forces</vt:lpstr>
      <vt:lpstr>Propeller Forces</vt:lpstr>
      <vt:lpstr>Unbalanced Forces</vt:lpstr>
      <vt:lpstr>Unbalanced Forces Code Solution</vt:lpstr>
      <vt:lpstr>Balancing Forces</vt:lpstr>
      <vt:lpstr>Balancing Forces Code Solution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Sanjay Seshan</cp:lastModifiedBy>
  <cp:revision>101</cp:revision>
  <cp:lastPrinted>2019-06-04T12:17:14Z</cp:lastPrinted>
  <dcterms:created xsi:type="dcterms:W3CDTF">2018-07-27T18:01:25Z</dcterms:created>
  <dcterms:modified xsi:type="dcterms:W3CDTF">2019-06-04T12:17:15Z</dcterms:modified>
</cp:coreProperties>
</file>