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9" r:id="rId1"/>
  </p:sldMasterIdLst>
  <p:notesMasterIdLst>
    <p:notesMasterId r:id="rId25"/>
  </p:notesMasterIdLst>
  <p:sldIdLst>
    <p:sldId id="273" r:id="rId2"/>
    <p:sldId id="267" r:id="rId3"/>
    <p:sldId id="263" r:id="rId4"/>
    <p:sldId id="266" r:id="rId5"/>
    <p:sldId id="257" r:id="rId6"/>
    <p:sldId id="269" r:id="rId7"/>
    <p:sldId id="272" r:id="rId8"/>
    <p:sldId id="270" r:id="rId9"/>
    <p:sldId id="271" r:id="rId10"/>
    <p:sldId id="282" r:id="rId11"/>
    <p:sldId id="291" r:id="rId12"/>
    <p:sldId id="283" r:id="rId13"/>
    <p:sldId id="284" r:id="rId14"/>
    <p:sldId id="290" r:id="rId15"/>
    <p:sldId id="292" r:id="rId16"/>
    <p:sldId id="294" r:id="rId17"/>
    <p:sldId id="295" r:id="rId18"/>
    <p:sldId id="285" r:id="rId19"/>
    <p:sldId id="286" r:id="rId20"/>
    <p:sldId id="287" r:id="rId21"/>
    <p:sldId id="296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8"/>
    <p:restoredTop sz="96213"/>
  </p:normalViewPr>
  <p:slideViewPr>
    <p:cSldViewPr snapToGrid="0" snapToObjects="1">
      <p:cViewPr varScale="1">
        <p:scale>
          <a:sx n="79" d="100"/>
          <a:sy n="79" d="100"/>
        </p:scale>
        <p:origin x="22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D8FC-C46A-CD44-81D7-AE929A12446F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D325-1B04-BE42-9D6E-2AD1B7E0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D325-1B04-BE42-9D6E-2AD1B7E0FE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1E5A8F-2D34-764A-B18A-B8171BC5AA9D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626-A5DD-7C40-85D3-9D50480D34DB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9544AD-99BA-CC4D-9EBF-7423A134D1D2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58-5996-E34E-8051-2C4DE5273ACD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81294F-3FA3-CD43-93A9-5E21FA76BBA3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F8E1-B475-EA42-9CA5-74FB7E90C0C4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2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D60D-623A-0E40-9244-F9EC2C9DB90D}" type="datetime1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8E7-4DEE-DF4E-8B56-BF0807C08FAF}" type="datetime1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B0A8-1838-B848-9B79-1D54C5943221}" type="datetime1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F44DCF-ABB2-7848-853F-FC74D18F3205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0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27CC-E70B-4F4A-9D7A-C45C0385E0D0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7CD587-C956-9C42-9894-453AAA447482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Lesson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1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1A42-24B6-0A4A-81C9-793F2867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6213504" cy="1475013"/>
          </a:xfrm>
        </p:spPr>
        <p:txBody>
          <a:bodyPr/>
          <a:lstStyle/>
          <a:p>
            <a:r>
              <a:rPr lang="en-US" dirty="0"/>
              <a:t>Controlling your quadcopter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A3BF-821A-9046-9641-D81DB2C31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E4FC-9594-E44A-95FE-FD5602EEC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17185" r="10258"/>
          <a:stretch/>
        </p:blipFill>
        <p:spPr>
          <a:xfrm>
            <a:off x="4920343" y="869044"/>
            <a:ext cx="6738257" cy="47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A6B7-10AD-4F4B-B2D7-9FFCCD1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026E-B764-D44E-92BA-EC1C96AA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19" y="2180496"/>
            <a:ext cx="5374238" cy="367830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Objective: Send messages from the Controller to the Quadcopter</a:t>
            </a:r>
          </a:p>
          <a:p>
            <a:pPr lvl="1"/>
            <a:r>
              <a:rPr lang="en-US" dirty="0"/>
              <a:t>You will send a </a:t>
            </a:r>
            <a:r>
              <a:rPr lang="en-US" dirty="0">
                <a:solidFill>
                  <a:srgbClr val="FF0000"/>
                </a:solidFill>
              </a:rPr>
              <a:t>Hello Message </a:t>
            </a:r>
            <a:r>
              <a:rPr lang="en-US" dirty="0"/>
              <a:t>from the Controller EV3 to the Quadcopter EV3 each time you press a brick button</a:t>
            </a:r>
          </a:p>
          <a:p>
            <a:r>
              <a:rPr lang="en-US" dirty="0"/>
              <a:t>Key steps: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On the Controller,  have a loop that waits for button press and then sends a message using Bluetooth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On the Quadcopter, connect to the Controller first. Then, loop waiting for a message. When you receive a message perform an action to show that you have received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F749C-AB13-3747-9044-3927E1494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" t="17437" r="10227" b="2951"/>
          <a:stretch/>
        </p:blipFill>
        <p:spPr>
          <a:xfrm>
            <a:off x="6658983" y="1887547"/>
            <a:ext cx="5171945" cy="3544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157E4-BD7F-5B4D-A7BA-5EE8428B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230" y="4621818"/>
            <a:ext cx="2854259" cy="21406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29384D-B6F8-8145-82CB-CA47F413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08A1B5-1C9F-FA49-8DE5-C07B699E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6094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ACFB-6BC7-4F4F-BDAC-1910F6EE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047E64-CEA0-FA4C-B9F0-865F40685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0380" y="4067762"/>
            <a:ext cx="5639875" cy="2502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4ED55-4584-514E-9E6C-BD374E4B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070E-08C9-0D4A-AA37-4EB53185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61DD3-5E7E-2244-83A7-8F4EB99E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92" y="1918638"/>
            <a:ext cx="9833044" cy="2377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5FBA1-AC2D-6A45-BD63-B8B44E17243B}"/>
              </a:ext>
            </a:extLst>
          </p:cNvPr>
          <p:cNvSpPr txBox="1"/>
          <p:nvPr/>
        </p:nvSpPr>
        <p:spPr>
          <a:xfrm>
            <a:off x="2444802" y="51515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BB2A7-F7A5-1041-98B9-F107AF3A863B}"/>
              </a:ext>
            </a:extLst>
          </p:cNvPr>
          <p:cNvSpPr txBox="1"/>
          <p:nvPr/>
        </p:nvSpPr>
        <p:spPr>
          <a:xfrm>
            <a:off x="701039" y="27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Quadcopter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D3B60-8E1B-F24A-BEFC-062DB01A6E62}"/>
              </a:ext>
            </a:extLst>
          </p:cNvPr>
          <p:cNvSpPr txBox="1"/>
          <p:nvPr/>
        </p:nvSpPr>
        <p:spPr>
          <a:xfrm>
            <a:off x="1774372" y="3844919"/>
            <a:ext cx="905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Quadcopter code, the brick color also changes to indicate that it has received a message</a:t>
            </a:r>
          </a:p>
        </p:txBody>
      </p:sp>
    </p:spTree>
    <p:extLst>
      <p:ext uri="{BB962C8B-B14F-4D97-AF65-F5344CB8AC3E}">
        <p14:creationId xmlns:p14="http://schemas.microsoft.com/office/powerpoint/2010/main" val="69783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467-0EA0-D242-BE27-7143E88D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58426" cy="3678303"/>
          </a:xfrm>
        </p:spPr>
        <p:txBody>
          <a:bodyPr anchor="t"/>
          <a:lstStyle/>
          <a:p>
            <a:r>
              <a:rPr lang="en-US" dirty="0"/>
              <a:t>You will program the left toggle to turn the blades left or right depending on the direction of the toggle</a:t>
            </a:r>
          </a:p>
          <a:p>
            <a:r>
              <a:rPr lang="en-US" dirty="0"/>
              <a:t>You will program the right joystick to increase and decrease the power of the motors</a:t>
            </a:r>
          </a:p>
          <a:p>
            <a:r>
              <a:rPr lang="en-US" dirty="0"/>
              <a:t>You will program the center button to enable and disable counter rotation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F8746-E0CE-AD46-9E34-C6AA6674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F2F8C-4731-FD43-A026-0D5996E2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95387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Setup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5739216" cy="4607502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two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the programs Controller and Quadcopter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the Quadcopter code since it is simpler. The key steps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a Bluetooth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 waiting for messages from the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messages should provide power levels for each of the quadcopter motors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50FCF4-0254-9547-9E3D-3C8EB17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3E5431-3BFB-7646-A3FF-708E558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787FED-606C-D240-89A2-87D0EE28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" b="28900"/>
          <a:stretch/>
        </p:blipFill>
        <p:spPr>
          <a:xfrm>
            <a:off x="6224156" y="2084243"/>
            <a:ext cx="3761101" cy="8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C1A792-BEAE-B84B-8151-4EA76AC3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 b="8138"/>
          <a:stretch/>
        </p:blipFill>
        <p:spPr>
          <a:xfrm>
            <a:off x="4039797" y="4057434"/>
            <a:ext cx="7216456" cy="2681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Quadcopter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11125868" cy="2607027"/>
          </a:xfrm>
        </p:spPr>
        <p:txBody>
          <a:bodyPr anchor="t"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the program called “Quadcopter”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Bluetooth Connection Block in Initiate mode and set the parameter to connect to “Controller”. This will make sure that the two robots are connected</a:t>
            </a:r>
          </a:p>
          <a:p>
            <a:pPr lvl="1"/>
            <a:r>
              <a:rPr lang="en-US" dirty="0"/>
              <a:t>Change “Controller” to whatever name you used for the controller’s brick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Messaging Block in Receive – Numeric mode and set the message title to “</a:t>
            </a:r>
            <a:r>
              <a:rPr lang="en-US" dirty="0" err="1"/>
              <a:t>PowerA</a:t>
            </a:r>
            <a:r>
              <a:rPr lang="en-US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 Unregulated Motor Block set to Port A and drag the data wire from the Messaging Block into the power input of the Unregulated Motor 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steps 4 and 5 for motors B, C, and 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9EC32-D649-9048-B7B8-750F1CA8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EE822-502A-A842-8F8A-8C76498D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172537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9A9C-2138-AF4A-AD74-BFF762CA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Quadcopter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7DE1AC-FE91-5E48-998B-73432918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913420"/>
            <a:ext cx="10626070" cy="44035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DE374-8F08-8543-A286-A6CD3FBA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6405-AFB2-4044-94E4-BB0C36FE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143132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Setup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5739216" cy="460750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Now lets look at the controller program. The key steps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will use the two touch sensors to control the power of the Quadcopter blades</a:t>
            </a:r>
          </a:p>
          <a:p>
            <a:pPr lvl="1"/>
            <a:r>
              <a:rPr lang="en-US" dirty="0"/>
              <a:t>A variable called Power will store this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motor dial will determine if the blades go forward or backward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middle brick button will determine if alternate blades rotate in opposite directions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 variable called Counter Rotation will store 1 if they are rotating in the same direction and -1 if they are in opposite directions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50FCF4-0254-9547-9E3D-3C8EB17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16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3E5431-3BFB-7646-A3FF-708E558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787FED-606C-D240-89A2-87D0EE28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" b="28900"/>
          <a:stretch/>
        </p:blipFill>
        <p:spPr>
          <a:xfrm>
            <a:off x="6224156" y="2084243"/>
            <a:ext cx="3761101" cy="8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7178E8D-5884-1A40-90F5-2583AB96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78" y="1967812"/>
            <a:ext cx="4735138" cy="4840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Setup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5739216" cy="460750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Now lets look at the controller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Controller program, create two numeric variables, “Power” and “Counter Rotation”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“Power” variable to 50 and the “Counter Rotation” variable to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Reset the rotation sensor for motor A since the motor rotation will be used for the left toggle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loop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50FCF4-0254-9547-9E3D-3C8EB17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3E5431-3BFB-7646-A3FF-708E558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20756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2 - Right Joystick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11125868" cy="43581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The first part of the loop controls the power.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two switches into the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sure they are in Touch Sensor – Compare – State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first switch to Port 1 and the second switch to Port 4 (The ports for the touch sensors)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true statement on the first switch, read the “Power” variable, add 1 to it using a math block and write the output back into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true statement on the second </a:t>
            </a:r>
            <a:br>
              <a:rPr lang="en-US" dirty="0"/>
            </a:br>
            <a:r>
              <a:rPr lang="en-US" dirty="0"/>
              <a:t>switch, read the “Power” variable, </a:t>
            </a:r>
            <a:br>
              <a:rPr lang="en-US" dirty="0"/>
            </a:br>
            <a:r>
              <a:rPr lang="en-US" dirty="0"/>
              <a:t>subtract 1 from it using a math block </a:t>
            </a:r>
            <a:br>
              <a:rPr lang="en-US" dirty="0"/>
            </a:br>
            <a:r>
              <a:rPr lang="en-US" dirty="0"/>
              <a:t>and write the output to the “Power” </a:t>
            </a:r>
            <a:br>
              <a:rPr lang="en-US" dirty="0"/>
            </a:br>
            <a:r>
              <a:rPr lang="en-US" dirty="0"/>
              <a:t>variable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7C4C-0CFB-474A-AD9A-A8E77D8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70D1-2A6F-F44B-B6F6-235DA41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DABCA-704D-4649-B1D1-3196C779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"/>
          <a:stretch/>
        </p:blipFill>
        <p:spPr>
          <a:xfrm>
            <a:off x="4788825" y="4424112"/>
            <a:ext cx="6545482" cy="23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2 - Limiting the Power Variable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4"/>
            <a:ext cx="11125868" cy="2572816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Read the “Power”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the data wire into a compare block and make it check if the variable has exceeded 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 the data wire for the output into a switch in logic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true statement of the switch set the “Power” variable to 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another compare block after the switch that checks if the variable has gone below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 the data wire for the output into another switch in logic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true statement of the second switch set the “Power” variable to 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D8C4-0B25-0940-89F6-2CF9F81E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743-77D7-134F-9DA6-5A77F49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B0226-9159-A944-BA7C-595C26440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8" b="3799"/>
          <a:stretch/>
        </p:blipFill>
        <p:spPr>
          <a:xfrm>
            <a:off x="5493009" y="4585318"/>
            <a:ext cx="5230038" cy="22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DA3-EB70-8444-ADB5-158A181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25E5-EACE-EF45-A0DA-62B503F6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this lesson you will learn about the different movements a quadcopter can make and how they are controlled using a remote control</a:t>
            </a:r>
          </a:p>
          <a:p>
            <a:r>
              <a:rPr lang="en-US" dirty="0"/>
              <a:t>You will build your own remote control for your MINDSTORMS Quadcopter</a:t>
            </a:r>
          </a:p>
          <a:p>
            <a:r>
              <a:rPr lang="en-US" dirty="0"/>
              <a:t>You will learn how to use Bluetooth to create the remote control for your MINDSTORMS Quadcopter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8A3BF-1DF1-F04A-AD11-201E394B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E8FE-AC48-5A4B-9C6C-4796ECB4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152663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Left  Toggle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9" y="2084244"/>
            <a:ext cx="6575080" cy="299812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 a switch and set it to Motor Rotation – Compare – Degrees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it to Port A and set the parameters to greater than or equal to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true statement, add a constant and set it to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false statement, add a constant and set it to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this 1/-1 to control the direction of the motors.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D9A16-8A23-5E42-BDD0-2B233CD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5533B-9D2A-F441-9F22-63B05094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860B7-BFEC-264C-BEFF-D1B8D7A0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170" y="1931567"/>
            <a:ext cx="3384363" cy="47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C205-7212-F347-AD42-E6E425D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Sending Power Levels for Motors A &amp; C xxx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68983-5DA2-7046-AB6F-0BFB62D0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94DEC-6813-B349-A438-7C85AD13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604E7-3836-504B-994E-BBAB9319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/>
          <a:stretch/>
        </p:blipFill>
        <p:spPr>
          <a:xfrm>
            <a:off x="3977105" y="4640280"/>
            <a:ext cx="7296594" cy="22177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E397-382A-EB43-B446-786A4C5B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804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 a switch in Motor Rotation - Compare – Degrees on Port A</a:t>
            </a:r>
          </a:p>
          <a:p>
            <a:r>
              <a:rPr lang="en-US" dirty="0"/>
              <a:t>Set the parameters to greater than or equal to 0</a:t>
            </a:r>
          </a:p>
          <a:p>
            <a:r>
              <a:rPr lang="en-US" dirty="0"/>
              <a:t>In the true statement, add a constant set to 1</a:t>
            </a:r>
          </a:p>
          <a:p>
            <a:r>
              <a:rPr lang="en-US" dirty="0"/>
              <a:t>In the false statement, add a constant set to -1</a:t>
            </a:r>
          </a:p>
          <a:p>
            <a:r>
              <a:rPr lang="en-US" dirty="0"/>
              <a:t>After the switch, read the “Power” variable</a:t>
            </a:r>
          </a:p>
          <a:p>
            <a:r>
              <a:rPr lang="en-US" dirty="0"/>
              <a:t>Multiply the variable by the constant in the switch (1 or -1)</a:t>
            </a:r>
          </a:p>
          <a:p>
            <a:r>
              <a:rPr lang="en-US" dirty="0"/>
              <a:t>Drag the data wire of the output into a Display Block on Text – Grid mode</a:t>
            </a:r>
          </a:p>
          <a:p>
            <a:r>
              <a:rPr lang="en-US" dirty="0"/>
              <a:t>Drag the data wire into two separate Messaging Blocks set to Send – Numeric mode. The messages should be sent to the ”Quadcopter” brick and the message titles should be ”</a:t>
            </a:r>
            <a:r>
              <a:rPr lang="en-US" dirty="0" err="1"/>
              <a:t>PowerA</a:t>
            </a:r>
            <a:r>
              <a:rPr lang="en-US" dirty="0"/>
              <a:t>” and “</a:t>
            </a:r>
            <a:r>
              <a:rPr lang="en-US" dirty="0" err="1"/>
              <a:t>PowerC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96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CALLENGE 2 – Counter Rotation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0" y="2084243"/>
            <a:ext cx="6009378" cy="43373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Next, we need to determine what power to use for the other pair of blades. The Counter Rotation variable will be 1 or -1 based on whether the blades spin in the same or opposite directions from motors A &amp; 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switch and set it to Brick Buttons– Compare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parameters to check if the center button (id 2) is bumped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true statement of the switch, read the “Counter Rotation” variable, multiply it by -1 and write the output back into the variable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EAC41-B8E2-4F42-8465-CABD042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357F5-E9AB-044B-86D8-159CDB68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07D5C-8183-004D-85B9-CD19A22E8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"/>
          <a:stretch/>
        </p:blipFill>
        <p:spPr>
          <a:xfrm>
            <a:off x="6494318" y="2027766"/>
            <a:ext cx="5116490" cy="36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38B3-44E1-134B-8018-A92007F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Displaying And Sending The Data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40A6576-AAE6-464B-8CF9-3081C014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9" y="2084244"/>
            <a:ext cx="11442017" cy="333836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now take the “base” power that was computed and multiply this by the “Counter Rotation” setting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Next, add a switch in Numeric </a:t>
            </a:r>
            <a:r>
              <a:rPr lang="en-US" dirty="0" err="1"/>
              <a:t>mode;with</a:t>
            </a:r>
            <a:r>
              <a:rPr lang="en-US" dirty="0"/>
              <a:t> the counter rotation variable as input. Make two tabs in the switch and name them 1 and -1</a:t>
            </a:r>
          </a:p>
          <a:p>
            <a:pPr lvl="1"/>
            <a:r>
              <a:rPr lang="en-US" dirty="0"/>
              <a:t>In the “1” tab, display the text ”Normal Rotation” with (X, Y) = (4, 6) and Font: 1. Make sure to set the “Clear Screen” parameter to False</a:t>
            </a:r>
          </a:p>
          <a:p>
            <a:pPr lvl="1"/>
            <a:r>
              <a:rPr lang="en-US" dirty="0"/>
              <a:t>In the “-1” tab, do the same thing, but display the text “Counter Rotation”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the output calculated in step 1 on this slide into two separate Messaging Blocks set to Send – Numeric mode. The messages should be sent to the ”Quadcopter” brick and the message titles should be ”</a:t>
            </a:r>
            <a:r>
              <a:rPr lang="en-US" dirty="0" err="1"/>
              <a:t>PowerB</a:t>
            </a:r>
            <a:r>
              <a:rPr lang="en-US" dirty="0"/>
              <a:t>” and “</a:t>
            </a:r>
            <a:r>
              <a:rPr lang="en-US" dirty="0" err="1"/>
              <a:t>PowerD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4475-3155-9C4B-B8F7-4D2725B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4251-5834-C840-B535-1F59E1F4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884125-4408-284C-977B-F8AD51FD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9"/>
          <a:stretch/>
        </p:blipFill>
        <p:spPr>
          <a:xfrm>
            <a:off x="4332356" y="4823513"/>
            <a:ext cx="7594600" cy="19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C0B-A5FD-C44A-833F-5A160ACF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Yaw, PITCH AND 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9BA9-A232-794E-B435-54171AA4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53" y="1887836"/>
            <a:ext cx="3428531" cy="3678303"/>
          </a:xfrm>
        </p:spPr>
        <p:txBody>
          <a:bodyPr anchor="t">
            <a:normAutofit/>
          </a:bodyPr>
          <a:lstStyle/>
          <a:p>
            <a:r>
              <a:rPr lang="en-US" dirty="0"/>
              <a:t>Yaw is moving the head of the quadcopter either to right or left,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7F3F-1725-5947-AB93-5ADFB6C6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87275">
            <a:off x="800585" y="3143192"/>
            <a:ext cx="2602608" cy="260792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6DEF985-B548-C249-B42E-A1F8F02CBD70}"/>
              </a:ext>
            </a:extLst>
          </p:cNvPr>
          <p:cNvSpPr/>
          <p:nvPr/>
        </p:nvSpPr>
        <p:spPr>
          <a:xfrm rot="388863">
            <a:off x="1914494" y="2815707"/>
            <a:ext cx="1033161" cy="826877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76C4828-3404-0C47-88B2-D69D8CEE2E92}"/>
              </a:ext>
            </a:extLst>
          </p:cNvPr>
          <p:cNvSpPr/>
          <p:nvPr/>
        </p:nvSpPr>
        <p:spPr>
          <a:xfrm rot="15637604">
            <a:off x="1507764" y="2600391"/>
            <a:ext cx="726729" cy="1121337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47C94-AC67-254B-A836-60F47154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AB9749-60A7-8F4E-8D50-DB44C508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7B1AF-994B-564A-92EC-5B410B0D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0565">
            <a:off x="4011454" y="3171312"/>
            <a:ext cx="2602608" cy="2607920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3F4011EE-5119-5F42-8B58-5CAEC25AE9CA}"/>
              </a:ext>
            </a:extLst>
          </p:cNvPr>
          <p:cNvSpPr/>
          <p:nvPr/>
        </p:nvSpPr>
        <p:spPr>
          <a:xfrm rot="10800000">
            <a:off x="4846984" y="2700248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6CDD42E-F2AC-4249-9DCE-F3793B214BB1}"/>
              </a:ext>
            </a:extLst>
          </p:cNvPr>
          <p:cNvSpPr/>
          <p:nvPr/>
        </p:nvSpPr>
        <p:spPr>
          <a:xfrm>
            <a:off x="4910641" y="5381252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603C43-CCAC-B34B-A81C-CF845119B568}"/>
              </a:ext>
            </a:extLst>
          </p:cNvPr>
          <p:cNvSpPr txBox="1">
            <a:spLocks/>
          </p:cNvSpPr>
          <p:nvPr/>
        </p:nvSpPr>
        <p:spPr>
          <a:xfrm>
            <a:off x="4104833" y="1891751"/>
            <a:ext cx="3188841" cy="1032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Pitch is moving either forward and backward.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1F1527-E2D8-4841-90C7-CB185FBE8F2B}"/>
              </a:ext>
            </a:extLst>
          </p:cNvPr>
          <p:cNvSpPr txBox="1">
            <a:spLocks/>
          </p:cNvSpPr>
          <p:nvPr/>
        </p:nvSpPr>
        <p:spPr>
          <a:xfrm>
            <a:off x="7440665" y="1887836"/>
            <a:ext cx="3962672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Roll is making the quadcopter fly </a:t>
            </a:r>
            <a:r>
              <a:rPr lang="en-US" dirty="0" err="1"/>
              <a:t>sidewards</a:t>
            </a:r>
            <a:r>
              <a:rPr lang="en-US" dirty="0"/>
              <a:t>, either to left or right. 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ADB4B5F-70BB-604B-9A41-3708B6C40921}"/>
              </a:ext>
            </a:extLst>
          </p:cNvPr>
          <p:cNvSpPr/>
          <p:nvPr/>
        </p:nvSpPr>
        <p:spPr>
          <a:xfrm rot="5400000">
            <a:off x="7320811" y="3886545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0CFEA2-3AD3-7748-8C2D-164F53489A93}"/>
              </a:ext>
            </a:extLst>
          </p:cNvPr>
          <p:cNvSpPr/>
          <p:nvPr/>
        </p:nvSpPr>
        <p:spPr>
          <a:xfrm rot="16200000">
            <a:off x="10101100" y="3886544"/>
            <a:ext cx="914400" cy="925503"/>
          </a:xfrm>
          <a:prstGeom prst="downArrow">
            <a:avLst>
              <a:gd name="adj1" fmla="val 24194"/>
              <a:gd name="adj2" fmla="val 49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6A686-808D-9949-A45E-D28F5242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18201">
            <a:off x="7856121" y="3045337"/>
            <a:ext cx="2602608" cy="2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8D34-1B34-3B41-9BCC-C7C0300A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on to your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77C8-456D-BE48-8280-80E07F50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26" y="2110545"/>
            <a:ext cx="3985286" cy="3678303"/>
          </a:xfrm>
        </p:spPr>
        <p:txBody>
          <a:bodyPr anchor="t"/>
          <a:lstStyle/>
          <a:p>
            <a:r>
              <a:rPr lang="en-US" dirty="0"/>
              <a:t>This is how the movement would map on to a traditional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1F6C6-22F7-1C48-B0C0-9B83D21C6AD6}"/>
              </a:ext>
            </a:extLst>
          </p:cNvPr>
          <p:cNvSpPr/>
          <p:nvPr/>
        </p:nvSpPr>
        <p:spPr>
          <a:xfrm>
            <a:off x="5474372" y="2745982"/>
            <a:ext cx="6136105" cy="3621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B7C2A0-2F06-FB41-A490-664CE5B47A02}"/>
              </a:ext>
            </a:extLst>
          </p:cNvPr>
          <p:cNvSpPr/>
          <p:nvPr/>
        </p:nvSpPr>
        <p:spPr>
          <a:xfrm>
            <a:off x="5622427" y="3199419"/>
            <a:ext cx="2577780" cy="258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EC36F0-EFE1-CF43-8DA7-26BDCA427E1D}"/>
              </a:ext>
            </a:extLst>
          </p:cNvPr>
          <p:cNvSpPr/>
          <p:nvPr/>
        </p:nvSpPr>
        <p:spPr>
          <a:xfrm>
            <a:off x="8563546" y="3276466"/>
            <a:ext cx="2577780" cy="258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6303DC-F9F6-9543-AB40-7A884BD82010}"/>
              </a:ext>
            </a:extLst>
          </p:cNvPr>
          <p:cNvSpPr/>
          <p:nvPr/>
        </p:nvSpPr>
        <p:spPr>
          <a:xfrm>
            <a:off x="6760922" y="4340012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AF989-AD1F-9041-8BBF-AFAF35D41517}"/>
              </a:ext>
            </a:extLst>
          </p:cNvPr>
          <p:cNvSpPr/>
          <p:nvPr/>
        </p:nvSpPr>
        <p:spPr>
          <a:xfrm>
            <a:off x="9702041" y="43647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145FC-7C9B-014C-84ED-5B03B59242E1}"/>
              </a:ext>
            </a:extLst>
          </p:cNvPr>
          <p:cNvCxnSpPr/>
          <p:nvPr/>
        </p:nvCxnSpPr>
        <p:spPr>
          <a:xfrm>
            <a:off x="7169995" y="4490406"/>
            <a:ext cx="722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92ECC2-D7BD-C042-9E5D-A087CD335B7C}"/>
              </a:ext>
            </a:extLst>
          </p:cNvPr>
          <p:cNvCxnSpPr/>
          <p:nvPr/>
        </p:nvCxnSpPr>
        <p:spPr>
          <a:xfrm>
            <a:off x="10173879" y="4542388"/>
            <a:ext cx="722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41AF48-1092-F048-9E1F-B56C1D52E7CD}"/>
              </a:ext>
            </a:extLst>
          </p:cNvPr>
          <p:cNvCxnSpPr>
            <a:cxnSpLocks/>
          </p:cNvCxnSpPr>
          <p:nvPr/>
        </p:nvCxnSpPr>
        <p:spPr>
          <a:xfrm flipH="1">
            <a:off x="5859382" y="4488246"/>
            <a:ext cx="70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D5703F-9F99-8542-83B9-89D770FC3A98}"/>
              </a:ext>
            </a:extLst>
          </p:cNvPr>
          <p:cNvCxnSpPr>
            <a:cxnSpLocks/>
          </p:cNvCxnSpPr>
          <p:nvPr/>
        </p:nvCxnSpPr>
        <p:spPr>
          <a:xfrm flipH="1">
            <a:off x="8709518" y="4552569"/>
            <a:ext cx="771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AE6CE-B359-5A47-B391-2AE892EB9AD9}"/>
              </a:ext>
            </a:extLst>
          </p:cNvPr>
          <p:cNvCxnSpPr>
            <a:cxnSpLocks/>
          </p:cNvCxnSpPr>
          <p:nvPr/>
        </p:nvCxnSpPr>
        <p:spPr>
          <a:xfrm flipH="1" flipV="1">
            <a:off x="6910566" y="3500092"/>
            <a:ext cx="1" cy="7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F9EA7-1C97-CE46-8140-78EDE33F10E4}"/>
              </a:ext>
            </a:extLst>
          </p:cNvPr>
          <p:cNvCxnSpPr>
            <a:cxnSpLocks/>
          </p:cNvCxnSpPr>
          <p:nvPr/>
        </p:nvCxnSpPr>
        <p:spPr>
          <a:xfrm flipH="1" flipV="1">
            <a:off x="9844187" y="3483619"/>
            <a:ext cx="1" cy="7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C85EA3-E564-7B47-81B8-2742E09E61C4}"/>
              </a:ext>
            </a:extLst>
          </p:cNvPr>
          <p:cNvCxnSpPr>
            <a:cxnSpLocks/>
          </p:cNvCxnSpPr>
          <p:nvPr/>
        </p:nvCxnSpPr>
        <p:spPr>
          <a:xfrm>
            <a:off x="6905831" y="4779150"/>
            <a:ext cx="0" cy="75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71B519-AB1A-D249-802A-FB62BFCEC56D}"/>
              </a:ext>
            </a:extLst>
          </p:cNvPr>
          <p:cNvCxnSpPr>
            <a:cxnSpLocks/>
          </p:cNvCxnSpPr>
          <p:nvPr/>
        </p:nvCxnSpPr>
        <p:spPr>
          <a:xfrm>
            <a:off x="9852435" y="4779150"/>
            <a:ext cx="0" cy="75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5692A4-25EB-4240-876D-66D2011DC0E4}"/>
              </a:ext>
            </a:extLst>
          </p:cNvPr>
          <p:cNvSpPr txBox="1"/>
          <p:nvPr/>
        </p:nvSpPr>
        <p:spPr>
          <a:xfrm>
            <a:off x="5775552" y="4552569"/>
            <a:ext cx="60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Yaw Left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1715-4B86-1B4F-8BCB-DD5EDBAB6ECD}"/>
              </a:ext>
            </a:extLst>
          </p:cNvPr>
          <p:cNvSpPr txBox="1"/>
          <p:nvPr/>
        </p:nvSpPr>
        <p:spPr>
          <a:xfrm>
            <a:off x="7318050" y="4545502"/>
            <a:ext cx="74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Yaw 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E17163-C7B4-344F-9C87-DF84CC14B35A}"/>
              </a:ext>
            </a:extLst>
          </p:cNvPr>
          <p:cNvSpPr txBox="1"/>
          <p:nvPr/>
        </p:nvSpPr>
        <p:spPr>
          <a:xfrm>
            <a:off x="8800197" y="4586338"/>
            <a:ext cx="60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D2618-E8B0-3848-84D5-AF01712F04A0}"/>
              </a:ext>
            </a:extLst>
          </p:cNvPr>
          <p:cNvSpPr txBox="1"/>
          <p:nvPr/>
        </p:nvSpPr>
        <p:spPr>
          <a:xfrm>
            <a:off x="10342695" y="4579271"/>
            <a:ext cx="74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  <a:p>
            <a:r>
              <a:rPr lang="en-US" dirty="0"/>
              <a:t>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7C00B-D512-7044-B54C-D017101455DE}"/>
              </a:ext>
            </a:extLst>
          </p:cNvPr>
          <p:cNvSpPr txBox="1"/>
          <p:nvPr/>
        </p:nvSpPr>
        <p:spPr>
          <a:xfrm>
            <a:off x="9852435" y="3443612"/>
            <a:ext cx="11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 Down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50BF74-48BA-7E4C-A0BC-0C4C64906BF9}"/>
              </a:ext>
            </a:extLst>
          </p:cNvPr>
          <p:cNvSpPr txBox="1"/>
          <p:nvPr/>
        </p:nvSpPr>
        <p:spPr>
          <a:xfrm>
            <a:off x="6882087" y="3425943"/>
            <a:ext cx="11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Throttle 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C13CE-3887-684A-9690-3AD6F4382053}"/>
              </a:ext>
            </a:extLst>
          </p:cNvPr>
          <p:cNvSpPr txBox="1"/>
          <p:nvPr/>
        </p:nvSpPr>
        <p:spPr>
          <a:xfrm>
            <a:off x="9874053" y="5100462"/>
            <a:ext cx="82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 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3ACCE-26D9-0747-A29D-9BF5B3A5A8EC}"/>
              </a:ext>
            </a:extLst>
          </p:cNvPr>
          <p:cNvSpPr txBox="1"/>
          <p:nvPr/>
        </p:nvSpPr>
        <p:spPr>
          <a:xfrm>
            <a:off x="6866007" y="5084862"/>
            <a:ext cx="11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Throttle Down</a:t>
            </a: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56A1A13F-3B60-5643-815D-A6D48ED72926}"/>
              </a:ext>
            </a:extLst>
          </p:cNvPr>
          <p:cNvSpPr/>
          <p:nvPr/>
        </p:nvSpPr>
        <p:spPr>
          <a:xfrm>
            <a:off x="6866007" y="2132371"/>
            <a:ext cx="3307872" cy="878853"/>
          </a:xfrm>
          <a:prstGeom prst="frame">
            <a:avLst>
              <a:gd name="adj1" fmla="val 3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69F7-24B4-7F49-BDB9-DC62FF0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E9955BD-AF33-F44A-9357-DDCD71A1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45983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27CE-7C2B-5840-805F-D7DBED85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EV3 REMOTE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EC68-B64D-C147-A4C4-7F7462BE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F0E4E-D8CE-5B4D-8465-07C60764E4E8}"/>
              </a:ext>
            </a:extLst>
          </p:cNvPr>
          <p:cNvSpPr txBox="1"/>
          <p:nvPr/>
        </p:nvSpPr>
        <p:spPr>
          <a:xfrm>
            <a:off x="581193" y="2069432"/>
            <a:ext cx="5085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build instructions and construct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cables as indicated in the image on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 controller is not designed to be exactly the same as a real Quadcopter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EV3 Quadcopter will not fly/behave in the same way as a real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show you one way in which devices can communicate similar to a remote control and a quadcopter.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2E030-BA54-E94A-996C-04BACC97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51231"/>
            <a:ext cx="6049108" cy="45368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26F6B-80D6-6643-B428-979A49B1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C938C-52B0-7A4F-AB8F-05EE04FD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by Sanjay and Arvind Seshan (EV3Lessons.com)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80E4A-B18A-DC4D-A0FF-F3D2E06267FB}"/>
              </a:ext>
            </a:extLst>
          </p:cNvPr>
          <p:cNvSpPr txBox="1"/>
          <p:nvPr/>
        </p:nvSpPr>
        <p:spPr>
          <a:xfrm>
            <a:off x="6724357" y="401964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ACCF0-76DF-8149-A33A-9755CF006D5B}"/>
              </a:ext>
            </a:extLst>
          </p:cNvPr>
          <p:cNvSpPr txBox="1"/>
          <p:nvPr/>
        </p:nvSpPr>
        <p:spPr>
          <a:xfrm>
            <a:off x="10027860" y="1940298"/>
            <a:ext cx="67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5E91-251D-F046-99FC-101EBBD428F8}"/>
              </a:ext>
            </a:extLst>
          </p:cNvPr>
          <p:cNvSpPr txBox="1"/>
          <p:nvPr/>
        </p:nvSpPr>
        <p:spPr>
          <a:xfrm>
            <a:off x="11084554" y="4388978"/>
            <a:ext cx="649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99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2180496"/>
            <a:ext cx="5891797" cy="3678303"/>
          </a:xfrm>
        </p:spPr>
        <p:txBody>
          <a:bodyPr anchor="t"/>
          <a:lstStyle/>
          <a:p>
            <a:r>
              <a:rPr lang="en-US" dirty="0"/>
              <a:t>The EV3 also uses a Bluetooth link to connect to other EV3s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Bluetooth?</a:t>
            </a:r>
          </a:p>
          <a:p>
            <a:pPr lvl="1"/>
            <a:r>
              <a:rPr lang="en-US" dirty="0"/>
              <a:t>Bluetooth uses radio frequencies to communicate between devices</a:t>
            </a:r>
          </a:p>
          <a:p>
            <a:pPr lvl="1"/>
            <a:r>
              <a:rPr lang="en-US" dirty="0"/>
              <a:t>The EV3 also uses Bluetooth to download programs wirelessly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Remote Communicate With The </a:t>
            </a:r>
            <a:r>
              <a:rPr lang="en-US" dirty="0" err="1"/>
              <a:t>QuadCopter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3792-3775-204B-A7DF-5501C72D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8E68B-244F-2448-84C9-1E311E2B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213FF-C7BD-904F-980F-D81C4598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15" y="2672862"/>
            <a:ext cx="4078893" cy="9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721" y="1829181"/>
            <a:ext cx="3636196" cy="4307294"/>
          </a:xfrm>
        </p:spPr>
        <p:txBody>
          <a:bodyPr anchor="t">
            <a:normAutofit/>
          </a:bodyPr>
          <a:lstStyle/>
          <a:p>
            <a:r>
              <a:rPr lang="en-US" dirty="0"/>
              <a:t>Messaging block in Send Mode and Receive Mode</a:t>
            </a:r>
          </a:p>
          <a:p>
            <a:pPr lvl="1"/>
            <a:endParaRPr lang="en-US" dirty="0"/>
          </a:p>
          <a:p>
            <a:r>
              <a:rPr lang="en-US" dirty="0"/>
              <a:t>Bluetooth Connection Block in Initiate Mode</a:t>
            </a:r>
          </a:p>
          <a:p>
            <a:endParaRPr lang="en-US" dirty="0"/>
          </a:p>
          <a:p>
            <a:r>
              <a:rPr lang="en-US" dirty="0"/>
              <a:t>You will also use loops, switches, math blocks, compare blocks, variables, constants, data wires,  and unregulated motor blocks.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 YOU WILL USE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652" y="1910371"/>
            <a:ext cx="3035300" cy="241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06608-C025-634F-BF85-B97D370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65C4A-7DD1-0744-8F77-3B78BC97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20436-6FB8-204A-A214-5D817506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02" y="4517786"/>
            <a:ext cx="1219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940" y="2084243"/>
            <a:ext cx="11125868" cy="3678303"/>
          </a:xfrm>
        </p:spPr>
        <p:txBody>
          <a:bodyPr anchor="t"/>
          <a:lstStyle/>
          <a:p>
            <a:r>
              <a:rPr lang="en-US" dirty="0"/>
              <a:t>Give each brick an unique name (in this exercise use “Quadcopter” and “Controller”)</a:t>
            </a:r>
          </a:p>
          <a:p>
            <a:pPr lvl="1"/>
            <a:r>
              <a:rPr lang="en-US" dirty="0"/>
              <a:t>If you are doing this in a large group or classroom, add a group number to each brick name (e.g. Quadcopter2 and Controller2 for group 2). This will avoid confusion when different groups are </a:t>
            </a:r>
          </a:p>
          <a:p>
            <a:endParaRPr lang="en-US" dirty="0"/>
          </a:p>
          <a:p>
            <a:r>
              <a:rPr lang="en-US" dirty="0"/>
              <a:t>Use an USB cable for downloading code to the bricks (rather than Bluetooth). You cannot connect the EV3s to each other and download using Bluetooth from a PC at the same time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NAMING THE BRICKS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3E72-57B0-C448-81F5-2AC42BD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262F-C680-0349-80C0-5D04FBCD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31604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Activate Bluetooth on the EV3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9046" y="1913022"/>
            <a:ext cx="6499270" cy="4525963"/>
          </a:xfrm>
        </p:spPr>
        <p:txBody>
          <a:bodyPr anchor="t">
            <a:normAutofit/>
          </a:bodyPr>
          <a:lstStyle/>
          <a:p>
            <a:r>
              <a:rPr lang="en-US" dirty="0"/>
              <a:t>Turning on Bluetooth:</a:t>
            </a:r>
          </a:p>
          <a:p>
            <a:pPr lvl="1"/>
            <a:r>
              <a:rPr lang="en-US" dirty="0"/>
              <a:t>On the Controller EV3 menu, go to the symbol that looks like a wrench</a:t>
            </a:r>
          </a:p>
          <a:p>
            <a:pPr lvl="1"/>
            <a:r>
              <a:rPr lang="en-US" dirty="0"/>
              <a:t>Go down to the word “Bluetooth” and activate it</a:t>
            </a:r>
          </a:p>
          <a:p>
            <a:r>
              <a:rPr lang="en-US" dirty="0"/>
              <a:t>To connect to another brick go back into the Bluetooth menu</a:t>
            </a:r>
          </a:p>
          <a:p>
            <a:pPr lvl="1"/>
            <a:r>
              <a:rPr lang="en-US" dirty="0"/>
              <a:t>Go to “Connections”</a:t>
            </a:r>
          </a:p>
          <a:p>
            <a:pPr lvl="1"/>
            <a:r>
              <a:rPr lang="en-US" dirty="0"/>
              <a:t>Select “Search” and find the other brick’s name (Quadcopter)</a:t>
            </a:r>
          </a:p>
          <a:p>
            <a:r>
              <a:rPr lang="en-US" dirty="0"/>
              <a:t>You can also manage your connections with the Bluetooth Connection Block.  But we do not use this block in this lesson.</a:t>
            </a:r>
          </a:p>
        </p:txBody>
      </p:sp>
      <p:pic>
        <p:nvPicPr>
          <p:cNvPr id="6" name="Picture 4" descr="C:\Users\mjones\Desktop\Connect a Host Computer Running Windows to an EV3 Brick Using Bluetooth - MATLAB &amp; Simulink_files\bt_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09"/>
          <a:stretch/>
        </p:blipFill>
        <p:spPr bwMode="auto">
          <a:xfrm>
            <a:off x="8206223" y="4266565"/>
            <a:ext cx="2546350" cy="16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jones\Desktop\Connect a Host Computer Running Windows to an EV3 Brick Using Bluetooth - MATLAB &amp; Simulink_files\bt_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33"/>
          <a:stretch/>
        </p:blipFill>
        <p:spPr bwMode="auto">
          <a:xfrm>
            <a:off x="8206223" y="2190143"/>
            <a:ext cx="2546350" cy="16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19514-56A0-4E44-B4B9-CD334E4F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FFD7-87B1-C241-9D45-366B7B6D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4033647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{5CA445C5-DAFA-0648-9048-D9439AEC4110}tf10001123</Template>
  <TotalTime>3297</TotalTime>
  <Words>1936</Words>
  <Application>Microsoft Macintosh PowerPoint</Application>
  <PresentationFormat>Widescreen</PresentationFormat>
  <Paragraphs>207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Wingdings 2</vt:lpstr>
      <vt:lpstr>Dividend</vt:lpstr>
      <vt:lpstr>Controlling your quadcopter</vt:lpstr>
      <vt:lpstr>Objectives</vt:lpstr>
      <vt:lpstr>WHAT is  Yaw, PITCH AND ROLL?</vt:lpstr>
      <vt:lpstr>Mapping on to your controller</vt:lpstr>
      <vt:lpstr>BUILDING THE EV3 REMOTE CONTROL</vt:lpstr>
      <vt:lpstr>How Does The Remote Communicate With The QuadCopter?</vt:lpstr>
      <vt:lpstr>EV3 BLOCKS YOU WILL USE</vt:lpstr>
      <vt:lpstr>STEP 1: NAMING THE BRICKS</vt:lpstr>
      <vt:lpstr>STEP 2:  Activate Bluetooth on the EV3</vt:lpstr>
      <vt:lpstr>STEP 3: CHALLENGE 1</vt:lpstr>
      <vt:lpstr>CHALLENGE SOLUTION</vt:lpstr>
      <vt:lpstr>Challenge 2</vt:lpstr>
      <vt:lpstr>CHALLENGE 2 – Setup</vt:lpstr>
      <vt:lpstr>CHALLENGE 2 – Quadcopter PSEUDOCode</vt:lpstr>
      <vt:lpstr>Challenge 2 Quadcopter Code</vt:lpstr>
      <vt:lpstr>CHALLENGE 2 – Setup</vt:lpstr>
      <vt:lpstr>CHALLENGE 2 – Setup</vt:lpstr>
      <vt:lpstr>CHALLENGE 2 - Right Joystick</vt:lpstr>
      <vt:lpstr>CHALLENGE 2 - Limiting the Power Variable</vt:lpstr>
      <vt:lpstr>CHALLENGE 2 – Left  Toggle</vt:lpstr>
      <vt:lpstr>Challenge 2 – Sending Power Levels for Motors A &amp; C xxx</vt:lpstr>
      <vt:lpstr>CALLENGE 2 – Counter Rotation</vt:lpstr>
      <vt:lpstr>CHALLENGE 2 Displaying And Sending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120</cp:revision>
  <cp:lastPrinted>2019-06-04T12:18:24Z</cp:lastPrinted>
  <dcterms:created xsi:type="dcterms:W3CDTF">2018-07-27T18:01:25Z</dcterms:created>
  <dcterms:modified xsi:type="dcterms:W3CDTF">2019-06-04T12:18:25Z</dcterms:modified>
</cp:coreProperties>
</file>