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20"/>
  </p:notesMasterIdLst>
  <p:handoutMasterIdLst>
    <p:handoutMasterId r:id="rId21"/>
  </p:handoutMasterIdLst>
  <p:sldIdLst>
    <p:sldId id="289" r:id="rId4"/>
    <p:sldId id="275" r:id="rId5"/>
    <p:sldId id="297" r:id="rId6"/>
    <p:sldId id="298" r:id="rId7"/>
    <p:sldId id="299" r:id="rId8"/>
    <p:sldId id="300" r:id="rId9"/>
    <p:sldId id="301" r:id="rId10"/>
    <p:sldId id="306" r:id="rId11"/>
    <p:sldId id="302" r:id="rId12"/>
    <p:sldId id="303" r:id="rId13"/>
    <p:sldId id="305" r:id="rId14"/>
    <p:sldId id="304" r:id="rId15"/>
    <p:sldId id="294" r:id="rId16"/>
    <p:sldId id="290" r:id="rId17"/>
    <p:sldId id="29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6" autoAdjust="0"/>
    <p:restoredTop sz="94640"/>
  </p:normalViewPr>
  <p:slideViewPr>
    <p:cSldViewPr snapToGrid="0" snapToObjects="1">
      <p:cViewPr>
        <p:scale>
          <a:sx n="102" d="100"/>
          <a:sy n="102" d="100"/>
        </p:scale>
        <p:origin x="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9.jpeg"/><Relationship Id="rId3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jpe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hyperlink" Target="http://www.lugsk.com/product/4552348-technic-hrube-t-rameno-3-x-3-583/" TargetMode="External"/><Relationship Id="rId13" Type="http://schemas.openxmlformats.org/officeDocument/2006/relationships/image" Target="../media/image45.jpe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hyperlink" Target="http://www.lugsk.com/product/4177444-hrube-rameno-1-x-2-519/" TargetMode="External"/><Relationship Id="rId8" Type="http://schemas.openxmlformats.org/officeDocument/2006/relationships/image" Target="../media/image41.jpe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8.tiff"/><Relationship Id="rId3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0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hyperlink" Target="http://www.heureka.sk/exit/lugsk-com/550518788/?z=11" TargetMode="External"/><Relationship Id="rId6" Type="http://schemas.openxmlformats.org/officeDocument/2006/relationships/image" Target="../media/image26.jpeg"/><Relationship Id="rId7" Type="http://schemas.openxmlformats.org/officeDocument/2006/relationships/hyperlink" Target="http://www.heureka.sk/exit/lugsk-com/550518778/?z=11" TargetMode="External"/><Relationship Id="rId8" Type="http://schemas.openxmlformats.org/officeDocument/2006/relationships/image" Target="../media/image27.jpe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Parts on a LEGO robot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DESIGN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56" y="2012385"/>
            <a:ext cx="2017166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65" y="4125712"/>
            <a:ext cx="2377440" cy="137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04200" y="1869510"/>
            <a:ext cx="329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 x 5 Open </a:t>
            </a:r>
            <a:br>
              <a:rPr lang="en-US" sz="2800" dirty="0" smtClean="0"/>
            </a:br>
            <a:r>
              <a:rPr lang="en-US" sz="2800" dirty="0" smtClean="0"/>
              <a:t>Frame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6600" y="3718995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11 x 5 Open Frame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7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411" y="3907971"/>
            <a:ext cx="3297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24</a:t>
            </a:r>
          </a:p>
          <a:p>
            <a:r>
              <a:rPr lang="en-US" sz="2800" dirty="0" smtClean="0"/>
              <a:t>Tooth</a:t>
            </a:r>
          </a:p>
          <a:p>
            <a:r>
              <a:rPr lang="en-US" sz="2800" dirty="0" smtClean="0"/>
              <a:t>Gears</a:t>
            </a:r>
            <a:endParaRPr lang="en-US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93" y="3997257"/>
            <a:ext cx="1180297" cy="11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52" y="250371"/>
            <a:ext cx="3297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Gear</a:t>
            </a:r>
          </a:p>
          <a:p>
            <a:r>
              <a:rPr lang="en-US" sz="2800" dirty="0" smtClean="0"/>
              <a:t>Boxes,</a:t>
            </a:r>
            <a:br>
              <a:rPr lang="en-US" sz="2800" dirty="0" smtClean="0"/>
            </a:br>
            <a:r>
              <a:rPr lang="en-US" sz="2800" dirty="0" smtClean="0"/>
              <a:t>Casings, &amp;</a:t>
            </a:r>
          </a:p>
          <a:p>
            <a:r>
              <a:rPr lang="en-US" sz="2800" dirty="0" smtClean="0"/>
              <a:t>Driving Rings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14852" y="2079171"/>
            <a:ext cx="3297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36 Tooth </a:t>
            </a:r>
          </a:p>
          <a:p>
            <a:pPr algn="r"/>
            <a:r>
              <a:rPr lang="en-US" sz="2800" dirty="0"/>
              <a:t>Double </a:t>
            </a:r>
          </a:p>
          <a:p>
            <a:pPr algn="r"/>
            <a:r>
              <a:rPr lang="en-US" sz="2800" dirty="0"/>
              <a:t>Bevel </a:t>
            </a:r>
          </a:p>
          <a:p>
            <a:pPr algn="r"/>
            <a:r>
              <a:rPr lang="en-US" sz="2800" dirty="0"/>
              <a:t>Gear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4852" y="3907971"/>
            <a:ext cx="329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40 Tooth</a:t>
            </a:r>
          </a:p>
          <a:p>
            <a:pPr algn="r"/>
            <a:r>
              <a:rPr lang="en-US" sz="2800" dirty="0" smtClean="0"/>
              <a:t>Gear</a:t>
            </a:r>
            <a:endParaRPr lang="en-US" sz="2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33" y="2279495"/>
            <a:ext cx="1681041" cy="150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30" y="4009571"/>
            <a:ext cx="1649046" cy="164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252" y="574195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Lego Tubing</a:t>
            </a:r>
            <a:endParaRPr lang="en-US" sz="2800" dirty="0"/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300353"/>
            <a:ext cx="15811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33" y="6495615"/>
            <a:ext cx="15811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6690878"/>
            <a:ext cx="15811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http://www.legoeducation.us/_static/webupload/730/29_2020_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4"/>
          <a:stretch/>
        </p:blipFill>
        <p:spPr bwMode="auto">
          <a:xfrm>
            <a:off x="3805601" y="5943630"/>
            <a:ext cx="2133600" cy="14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05601" y="5736771"/>
            <a:ext cx="329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Pneumatic </a:t>
            </a:r>
          </a:p>
          <a:p>
            <a:pPr algn="r"/>
            <a:r>
              <a:rPr lang="en-US" sz="2800" dirty="0" smtClean="0"/>
              <a:t>Pieces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27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252" y="388620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7-mod Beam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7252" y="571500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9-mod Beam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7252" y="754380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11-mod Beam</a:t>
            </a:r>
            <a:endParaRPr lang="en-US" sz="28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5760">
            <a:off x="113404" y="4643651"/>
            <a:ext cx="3521336" cy="57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0562">
            <a:off x="57275" y="6533676"/>
            <a:ext cx="3545272" cy="40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6895">
            <a:off x="0" y="8458201"/>
            <a:ext cx="3599213" cy="3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7252" y="22860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13-mod Beam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7252" y="205740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15-mod Beam</a:t>
            </a:r>
            <a:endParaRPr lang="en-US" sz="280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3022">
            <a:off x="106452" y="1160767"/>
            <a:ext cx="3474720" cy="30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4214">
            <a:off x="25400" y="2916298"/>
            <a:ext cx="3657600" cy="27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24212" y="388620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r>
              <a:rPr lang="en-US" sz="2800" dirty="0" smtClean="0"/>
              <a:t>-mod Beam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24212" y="22860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2-mod Beam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24212" y="2057400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r>
              <a:rPr lang="en-US" sz="2800" dirty="0" smtClean="0"/>
              <a:t>-mod Beam</a:t>
            </a:r>
            <a:endParaRPr lang="en-US" sz="2800" dirty="0"/>
          </a:p>
        </p:txBody>
      </p:sp>
      <p:pic>
        <p:nvPicPr>
          <p:cNvPr id="18" name="Picture 23" descr="http://www.lugsk.com/resize/domain/lugsk1/files/spare_parts/4177444.jpg?w=80&amp;h=74">
            <a:hlinkClick r:id="rId7" tooltip="4177444 - Hrubé rameno 1 x 2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235" y="5924549"/>
            <a:ext cx="7048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19700" y="5739659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2-mod Beams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655632" y="5732146"/>
            <a:ext cx="160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/>
              <a:t>3 by 3 </a:t>
            </a:r>
            <a:br>
              <a:rPr lang="en-US" sz="1400" dirty="0"/>
            </a:br>
            <a:r>
              <a:rPr lang="en-US" sz="1400" dirty="0"/>
              <a:t>angular </a:t>
            </a:r>
            <a:br>
              <a:rPr lang="en-US" sz="1400" dirty="0"/>
            </a:br>
            <a:r>
              <a:rPr lang="en-US" sz="1400" dirty="0"/>
              <a:t>beam </a:t>
            </a:r>
            <a:br>
              <a:rPr lang="en-US" sz="1400" dirty="0"/>
            </a:br>
            <a:r>
              <a:rPr lang="en-US" sz="1400" dirty="0"/>
              <a:t>(T-beam)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96" y="874536"/>
            <a:ext cx="962579" cy="8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10" y="2628464"/>
            <a:ext cx="1523804" cy="112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455" y="4409420"/>
            <a:ext cx="1797480" cy="118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0" descr="http://www.lugsk.com/resize/domain/lugsk1/files/spare_parts/4552348.jpg?w=80&amp;h=74">
            <a:hlinkClick r:id="rId12" tooltip="4552348 - Technic hrubé T rameno 3 x 3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10" y="5801626"/>
            <a:ext cx="7048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57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 &amp; ENTERPRISE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795" y="3735156"/>
            <a:ext cx="1956852" cy="2512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671" y="1245617"/>
            <a:ext cx="44467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robots are designed to use only parts available in the #45544 and #31313 EV3 sets</a:t>
            </a:r>
          </a:p>
          <a:p>
            <a:endParaRPr lang="en-US" b="1" dirty="0"/>
          </a:p>
          <a:p>
            <a:r>
              <a:rPr lang="en-US" b="1" dirty="0" smtClean="0"/>
              <a:t>The base robots use less than 100 LEGO elements</a:t>
            </a:r>
          </a:p>
          <a:p>
            <a:endParaRPr lang="en-US" b="1" dirty="0"/>
          </a:p>
          <a:p>
            <a:r>
              <a:rPr lang="en-US" b="1" dirty="0" smtClean="0"/>
              <a:t>The sensors and medium motor are modular and can be added when needed</a:t>
            </a:r>
          </a:p>
          <a:p>
            <a:endParaRPr lang="en-US" b="1" dirty="0"/>
          </a:p>
          <a:p>
            <a:r>
              <a:rPr lang="en-US" b="1" dirty="0" smtClean="0"/>
              <a:t>We do provide instructions for where to mount the additional sensors (e.g. gyro) in Enterprise</a:t>
            </a:r>
          </a:p>
          <a:p>
            <a:endParaRPr lang="en-US" b="1" dirty="0"/>
          </a:p>
          <a:p>
            <a:r>
              <a:rPr lang="en-US" b="1" dirty="0" smtClean="0"/>
              <a:t>We also provide a location for a second color sensor (needed for the Squaring on Line lesson </a:t>
            </a:r>
            <a:r>
              <a:rPr lang="en-US" b="1" smtClean="0"/>
              <a:t>in Advanced)</a:t>
            </a:r>
            <a:endParaRPr lang="en-US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411" y="1115291"/>
            <a:ext cx="1961631" cy="2530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96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ROBOT EDUCATOR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189"/>
            <a:ext cx="4215008" cy="447283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base robot design in the EV3 Edu set (#45544) will work for majority of our lessons without any changes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Remember to install the color sensor facing down for the line follower lessons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will need to add a second color sensor for our Line Squaring Lesson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Additional sensors (e.g. infrared) can be added to this design as needed.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Build instructions are available on the EV3 Edu software and comes printed with the #45544 kit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519" y="1213980"/>
            <a:ext cx="2688140" cy="2247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1893" y="3550607"/>
            <a:ext cx="3325490" cy="2498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6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RILEY ROVER BY DAMIEN KEE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286"/>
            <a:ext cx="4277638" cy="478587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robot is a quick build robot by Dr. Damien </a:t>
            </a:r>
            <a:r>
              <a:rPr lang="en-US" dirty="0" err="1" smtClean="0"/>
              <a:t>Kee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are short on time for your class, you can build this robot and still use EV3Lessons materials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or move sensors as needed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link to this robot is provided on our Robot Designs page under “Contributed”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52" y="1766170"/>
            <a:ext cx="3987022" cy="30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know the names?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60184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Having a common vocabulary for parts helps you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Find the part you need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Reorder parts you might run out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Communicate to a teammate which part you want them to get you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BRICKS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http://t0.gstatic.com/images?q=tbn:ANd9GcR7HOQRcRxXtTHcXGYXZ19QJbQmBeJBK0hpCRLg9T1hk4fOX8M_7plaReXQ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99" y="2369108"/>
            <a:ext cx="3124200" cy="234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80" y="2507635"/>
            <a:ext cx="2716349" cy="22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5649" y="1653436"/>
            <a:ext cx="189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EV3</a:t>
            </a:r>
          </a:p>
          <a:p>
            <a:pPr algn="ctr"/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3084" y="1623547"/>
            <a:ext cx="189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NXT</a:t>
            </a:r>
          </a:p>
          <a:p>
            <a:pPr algn="ctr"/>
            <a:r>
              <a:rPr lang="en-US" dirty="0" smtClean="0"/>
              <a:t>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7680" y="1245796"/>
            <a:ext cx="3297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EV3 </a:t>
            </a:r>
          </a:p>
          <a:p>
            <a:r>
              <a:rPr lang="en-US" sz="2800" dirty="0" smtClean="0"/>
              <a:t>Gyro </a:t>
            </a:r>
          </a:p>
          <a:p>
            <a:r>
              <a:rPr lang="en-US" sz="2800" dirty="0" smtClean="0"/>
              <a:t>Sensor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88" y="1011541"/>
            <a:ext cx="1743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6677" y="2812985"/>
            <a:ext cx="3297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EV3 </a:t>
            </a:r>
          </a:p>
          <a:p>
            <a:r>
              <a:rPr lang="en-US" sz="2800" dirty="0" smtClean="0"/>
              <a:t>Color</a:t>
            </a:r>
          </a:p>
          <a:p>
            <a:r>
              <a:rPr lang="en-US" sz="2800" dirty="0" smtClean="0"/>
              <a:t>Sensor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112" y="4114800"/>
            <a:ext cx="3297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EV3 </a:t>
            </a:r>
          </a:p>
          <a:p>
            <a:r>
              <a:rPr lang="en-US" sz="2800" dirty="0" smtClean="0"/>
              <a:t>Touch</a:t>
            </a:r>
          </a:p>
          <a:p>
            <a:r>
              <a:rPr lang="en-US" sz="2800" dirty="0" smtClean="0"/>
              <a:t>Sensor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791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EV3 Ultrasonic Sensor</a:t>
            </a:r>
            <a:endParaRPr lang="en-US" sz="2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60" y="2848905"/>
            <a:ext cx="1828800" cy="154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60" y="4572753"/>
            <a:ext cx="1828800" cy="156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25" y="5167422"/>
            <a:ext cx="2179936" cy="131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7" descr="http://t3.gstatic.com/images?q=tbn:ANd9GcRhgsZDHqD9pSAgcwKBQhBKEA1jWtvEktRl1JldCBj-H2jMzBZ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52" y="2828635"/>
            <a:ext cx="1951963" cy="14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1" descr="http://t2.gstatic.com/images?q=tbn:ANd9GcSP23z0ApR1373-1xDBMLI9tNGmJBIYyKij_aRjAznLDnAcp0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97" y="611900"/>
            <a:ext cx="1772929" cy="177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71304" y="2429828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NXT Light Sensors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833218" y="2493915"/>
            <a:ext cx="3297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NXT</a:t>
            </a:r>
          </a:p>
          <a:p>
            <a:r>
              <a:rPr lang="en-US" sz="2800" dirty="0" smtClean="0"/>
              <a:t>Ultra </a:t>
            </a:r>
            <a:br>
              <a:rPr lang="en-US" sz="2800" dirty="0" smtClean="0"/>
            </a:br>
            <a:r>
              <a:rPr lang="en-US" sz="2800" dirty="0" smtClean="0"/>
              <a:t>Sonic </a:t>
            </a:r>
            <a:br>
              <a:rPr lang="en-US" sz="2800" dirty="0" smtClean="0"/>
            </a:br>
            <a:r>
              <a:rPr lang="en-US" sz="2800" dirty="0" smtClean="0"/>
              <a:t>Sensors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293185" y="1169744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NXT Touch Sensors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982130" y="3908176"/>
            <a:ext cx="3297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NXT</a:t>
            </a:r>
          </a:p>
          <a:p>
            <a:r>
              <a:rPr lang="en-US" sz="2800" dirty="0" smtClean="0"/>
              <a:t>Sound</a:t>
            </a:r>
          </a:p>
          <a:p>
            <a:r>
              <a:rPr lang="en-US" sz="2800" dirty="0" smtClean="0"/>
              <a:t>Sensor</a:t>
            </a:r>
            <a:endParaRPr lang="en-US" sz="2800" dirty="0"/>
          </a:p>
        </p:txBody>
      </p:sp>
      <p:pic>
        <p:nvPicPr>
          <p:cNvPr id="22" name="Picture 25" descr="http://t0.gstatic.com/images?q=tbn:ANd9GcRriFPcdGH-dPB-Ik6XafObUHgnsU5AqDWTEowrNGfKPkkARDq8h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30" y="5197301"/>
            <a:ext cx="1437496" cy="143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26267" y="5124525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NXT Color Sensors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9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49" y="1440785"/>
            <a:ext cx="2086838" cy="16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93" y="1988948"/>
            <a:ext cx="1420088" cy="98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32299" y="1451103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EV3 Motors</a:t>
            </a:r>
            <a:endParaRPr lang="en-US" sz="2800" dirty="0"/>
          </a:p>
        </p:txBody>
      </p:sp>
      <p:pic>
        <p:nvPicPr>
          <p:cNvPr id="8" name="Picture 7" descr="http://t1.gstatic.com/images?q=tbn:ANd9GcT6zMjYyAajgmFnLfT8MlCydqfrYoADx7PSNccdwVEVvt8OxymDBGtSFXTbo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93" y="3572366"/>
            <a:ext cx="2055204" cy="153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 &amp; BATTERIES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http://img.auctiva.com/imgdata/1/5/2/2/2/0/0/webimg/52386652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65" y="1635648"/>
            <a:ext cx="2402658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cache.lego.com/r/dynamic/is/image/LEGO/9693?$main$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49" y="1874832"/>
            <a:ext cx="2198848" cy="16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oogle.com/url?source=imglanding&amp;ct=img&amp;q=http://cache.lego.com/r/dynamic/is/image/LEGO/8528&amp;sa=X&amp;ei=yGGRT7TUB4b46QHl06WmBA&amp;ved=0CAwQ8wc&amp;usg=AFQjCNFF7ZvfuaQfoscd4jBmTR755hGH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42032"/>
            <a:ext cx="237744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7364" y="7140476"/>
            <a:ext cx="6594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b="1" dirty="0" smtClean="0">
              <a:latin typeface="Tekton Pro" pitchFamily="34" charset="0"/>
            </a:endParaRPr>
          </a:p>
          <a:p>
            <a:pPr algn="ctr"/>
            <a:r>
              <a:rPr lang="en-US" sz="7200" b="1" dirty="0" smtClean="0">
                <a:latin typeface="Tekton Pro" pitchFamily="34" charset="0"/>
              </a:rPr>
              <a:t>Batteries</a:t>
            </a:r>
            <a:endParaRPr lang="en-US" sz="7200" b="1" dirty="0">
              <a:latin typeface="Tekton Pro" pitchFamily="34" charset="0"/>
            </a:endParaRPr>
          </a:p>
        </p:txBody>
      </p:sp>
      <p:pic>
        <p:nvPicPr>
          <p:cNvPr id="11" name="Picture 10" descr="http://ecx.images-amazon.com/images/I/416rDCtEqmL._SL500_AA300_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56732">
            <a:off x="624541" y="409193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94762" y="3895595"/>
            <a:ext cx="217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connect motors and sensors to p-brick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https://encrypted-tbn1.google.com/images?q=tbn:ANd9GcS4ppgdQovDPVLX7keGnlf6z6h4RYFZBFAvEmihIA-fBx4rcZIS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5" y="2094758"/>
            <a:ext cx="2089722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619" y="1744249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Technic Panels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4852" y="7587342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“2 by” Plates</a:t>
            </a:r>
            <a:endParaRPr lang="en-US" sz="2800" dirty="0"/>
          </a:p>
        </p:txBody>
      </p:sp>
      <p:pic>
        <p:nvPicPr>
          <p:cNvPr id="8" name="Picture 7" descr="http://t1.gstatic.com/images?q=tbn:ANd9GcRFE4xbj7oMK710UxzxXLyK65t95OnGNeymsymJoRc4bypCffnsaLSopa9N9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23867" r="9073" b="24933"/>
          <a:stretch/>
        </p:blipFill>
        <p:spPr bwMode="auto">
          <a:xfrm>
            <a:off x="3805238" y="8092068"/>
            <a:ext cx="1693226" cy="10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http://t3.gstatic.com/images?q=tbn:ANd9GcRT86wjrg2bEXhM7JEIavovfNwKntP2WmNp4dpKH5Hu9H7xeNnSbVUlEzB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3867" r="10655" b="24933"/>
          <a:stretch/>
        </p:blipFill>
        <p:spPr bwMode="auto">
          <a:xfrm>
            <a:off x="5387726" y="8303622"/>
            <a:ext cx="1613764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7252" y="7739742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“2 by” Plates</a:t>
            </a:r>
            <a:endParaRPr lang="en-US" sz="2800" dirty="0"/>
          </a:p>
        </p:txBody>
      </p:sp>
      <p:pic>
        <p:nvPicPr>
          <p:cNvPr id="11" name="Picture 7" descr="http://t1.gstatic.com/images?q=tbn:ANd9GcRFE4xbj7oMK710UxzxXLyK65t95OnGNeymsymJoRc4bypCffnsaLSopa9N9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23867" r="9073" b="24933"/>
          <a:stretch/>
        </p:blipFill>
        <p:spPr bwMode="auto">
          <a:xfrm>
            <a:off x="3957638" y="8244468"/>
            <a:ext cx="1693226" cy="10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http://t3.gstatic.com/images?q=tbn:ANd9GcRT86wjrg2bEXhM7JEIavovfNwKntP2WmNp4dpKH5Hu9H7xeNnSbVUlEzB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3867" r="10655" b="24933"/>
          <a:stretch/>
        </p:blipFill>
        <p:spPr bwMode="auto">
          <a:xfrm>
            <a:off x="5540126" y="8456022"/>
            <a:ext cx="1613764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19652" y="7892142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“2 by” Plates</a:t>
            </a:r>
            <a:endParaRPr lang="en-US" sz="2800" dirty="0"/>
          </a:p>
        </p:txBody>
      </p:sp>
      <p:pic>
        <p:nvPicPr>
          <p:cNvPr id="14" name="Picture 7" descr="http://t1.gstatic.com/images?q=tbn:ANd9GcRFE4xbj7oMK710UxzxXLyK65t95OnGNeymsymJoRc4bypCffnsaLSopa9N9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23867" r="9073" b="24933"/>
          <a:stretch/>
        </p:blipFill>
        <p:spPr bwMode="auto">
          <a:xfrm>
            <a:off x="4110038" y="8396868"/>
            <a:ext cx="1693226" cy="10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http://t3.gstatic.com/images?q=tbn:ANd9GcRT86wjrg2bEXhM7JEIavovfNwKntP2WmNp4dpKH5Hu9H7xeNnSbVUlEzB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3867" r="10655" b="24933"/>
          <a:stretch/>
        </p:blipFill>
        <p:spPr bwMode="auto">
          <a:xfrm>
            <a:off x="5692526" y="8608422"/>
            <a:ext cx="1613764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72052" y="8044542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“2 by” Plates</a:t>
            </a:r>
            <a:endParaRPr lang="en-US" sz="2800" dirty="0"/>
          </a:p>
        </p:txBody>
      </p:sp>
      <p:pic>
        <p:nvPicPr>
          <p:cNvPr id="17" name="Picture 7" descr="http://t1.gstatic.com/images?q=tbn:ANd9GcRFE4xbj7oMK710UxzxXLyK65t95OnGNeymsymJoRc4bypCffnsaLSopa9N9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23867" r="9073" b="24933"/>
          <a:stretch/>
        </p:blipFill>
        <p:spPr bwMode="auto">
          <a:xfrm>
            <a:off x="4262438" y="8549268"/>
            <a:ext cx="1693226" cy="10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://t3.gstatic.com/images?q=tbn:ANd9GcRT86wjrg2bEXhM7JEIavovfNwKntP2WmNp4dpKH5Hu9H7xeNnSbVUlEzB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3867" r="10655" b="24933"/>
          <a:stretch/>
        </p:blipFill>
        <p:spPr bwMode="auto">
          <a:xfrm>
            <a:off x="5844926" y="8760822"/>
            <a:ext cx="1613764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24452" y="8196942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“2 by” Plates</a:t>
            </a:r>
            <a:endParaRPr lang="en-US" sz="2800" dirty="0"/>
          </a:p>
        </p:txBody>
      </p:sp>
      <p:pic>
        <p:nvPicPr>
          <p:cNvPr id="20" name="Picture 7" descr="http://t1.gstatic.com/images?q=tbn:ANd9GcRFE4xbj7oMK710UxzxXLyK65t95OnGNeymsymJoRc4bypCffnsaLSopa9N9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23867" r="9073" b="24933"/>
          <a:stretch/>
        </p:blipFill>
        <p:spPr bwMode="auto">
          <a:xfrm>
            <a:off x="4414838" y="8701668"/>
            <a:ext cx="1693226" cy="10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://t3.gstatic.com/images?q=tbn:ANd9GcRT86wjrg2bEXhM7JEIavovfNwKntP2WmNp4dpKH5Hu9H7xeNnSbVUlEzB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3867" r="10655" b="24933"/>
          <a:stretch/>
        </p:blipFill>
        <p:spPr bwMode="auto">
          <a:xfrm>
            <a:off x="5997326" y="8913222"/>
            <a:ext cx="1613764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32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LIFTARM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533" y="4616433"/>
            <a:ext cx="3147060" cy="16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1445" y="4504534"/>
            <a:ext cx="329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 by 5 Angular </a:t>
            </a:r>
            <a:br>
              <a:rPr lang="en-US" sz="2800" dirty="0" smtClean="0"/>
            </a:br>
            <a:r>
              <a:rPr lang="en-US" sz="2800" dirty="0" smtClean="0"/>
              <a:t>Beam</a:t>
            </a:r>
            <a:endParaRPr lang="en-US" sz="2800" dirty="0"/>
          </a:p>
        </p:txBody>
      </p:sp>
      <p:pic>
        <p:nvPicPr>
          <p:cNvPr id="7" name="Picture 12" descr="http://t2.gstatic.com/images?q=tbn:ANd9GcQurHk1rmMSziJbwdPaVZ5CG4OilLlRJ_CAEQqykRKOF1weXxsnT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1740" y="1212694"/>
            <a:ext cx="1463039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9452" y="846934"/>
            <a:ext cx="329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 by 4 Angle Beam</a:t>
            </a:r>
          </a:p>
          <a:p>
            <a:pPr algn="r"/>
            <a:r>
              <a:rPr lang="en-US" sz="2800" dirty="0"/>
              <a:t>           </a:t>
            </a:r>
            <a:r>
              <a:rPr lang="en-US" sz="2800" dirty="0" smtClean="0"/>
              <a:t> (</a:t>
            </a:r>
            <a:r>
              <a:rPr lang="en-US" sz="2800" dirty="0"/>
              <a:t>small </a:t>
            </a:r>
            <a:r>
              <a:rPr lang="en-US" sz="2800" dirty="0" smtClean="0"/>
              <a:t>L beam</a:t>
            </a:r>
            <a:r>
              <a:rPr lang="en-US" sz="2800" dirty="0"/>
              <a:t>)</a:t>
            </a:r>
          </a:p>
        </p:txBody>
      </p:sp>
      <p:pic>
        <p:nvPicPr>
          <p:cNvPr id="9" name="Picture 4" descr="http://t3.gstatic.com/images?q=tbn:ANd9GcScv_Xfqn51S9KVWb3dVLSUwqkZEjg_QKelYySwqZ8ERwSa8Eq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33" y="976696"/>
            <a:ext cx="1648688" cy="164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21445" y="846934"/>
            <a:ext cx="329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 by 3 Angle </a:t>
            </a:r>
            <a:r>
              <a:rPr lang="en-US" sz="2800" dirty="0"/>
              <a:t>B</a:t>
            </a:r>
            <a:r>
              <a:rPr lang="en-US" sz="2800" dirty="0" smtClean="0"/>
              <a:t>eam</a:t>
            </a:r>
          </a:p>
          <a:p>
            <a:r>
              <a:rPr lang="en-US" sz="2800" dirty="0" smtClean="0"/>
              <a:t>(large L beam)</a:t>
            </a:r>
            <a:endParaRPr lang="en-US" sz="2800" dirty="0"/>
          </a:p>
        </p:txBody>
      </p:sp>
      <p:pic>
        <p:nvPicPr>
          <p:cNvPr id="11" name="Picture 6" descr="Lego 4263821 - Hrubé 1x zalomené rameno 1 x 7 (4 - 4)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58" y="309646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ego 4544005 - Hrubé 1x zalomené rameno 1 x 9 (7 - 3)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86" y="4474870"/>
            <a:ext cx="2108835" cy="21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63845" y="2696419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 by 4 Angle </a:t>
            </a:r>
            <a:r>
              <a:rPr lang="en-US" sz="2800" dirty="0"/>
              <a:t>B</a:t>
            </a:r>
            <a:r>
              <a:rPr lang="en-US" sz="2800" dirty="0" smtClean="0"/>
              <a:t>eam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3793" y="4525219"/>
            <a:ext cx="2997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7 by 3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ngle Beam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1445" y="2675734"/>
            <a:ext cx="329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 by 4 Angle </a:t>
            </a:r>
            <a:r>
              <a:rPr lang="en-US" sz="2800" dirty="0"/>
              <a:t>B</a:t>
            </a:r>
            <a:r>
              <a:rPr lang="en-US" sz="2800" dirty="0" smtClean="0"/>
              <a:t>eam</a:t>
            </a:r>
            <a:endParaRPr lang="en-US" sz="28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85" y="3116207"/>
            <a:ext cx="31908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10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</TotalTime>
  <Words>574</Words>
  <Application>Microsoft Macintosh PowerPoint</Application>
  <PresentationFormat>On-screen Show (4:3)</PresentationFormat>
  <Paragraphs>137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Black</vt:lpstr>
      <vt:lpstr>Calibri</vt:lpstr>
      <vt:lpstr>Calibri Light</vt:lpstr>
      <vt:lpstr>Helvetica Neue</vt:lpstr>
      <vt:lpstr>Tekton Pro</vt:lpstr>
      <vt:lpstr>Arial</vt:lpstr>
      <vt:lpstr>Essential</vt:lpstr>
      <vt:lpstr>beginner</vt:lpstr>
      <vt:lpstr>Custom Design</vt:lpstr>
      <vt:lpstr>ROBOT DESIGN LESSON</vt:lpstr>
      <vt:lpstr>WHY know the names?</vt:lpstr>
      <vt:lpstr>PROGRAMMABLE BRICKS</vt:lpstr>
      <vt:lpstr>SENSORS</vt:lpstr>
      <vt:lpstr>MOTORS</vt:lpstr>
      <vt:lpstr>CABLES &amp; BATTERIES</vt:lpstr>
      <vt:lpstr>PowerPoint Presentation</vt:lpstr>
      <vt:lpstr>PowerPoint Presentation</vt:lpstr>
      <vt:lpstr>LIFTARM</vt:lpstr>
      <vt:lpstr>FRAMES</vt:lpstr>
      <vt:lpstr>PowerPoint Presentation</vt:lpstr>
      <vt:lpstr>PowerPoint Presentation</vt:lpstr>
      <vt:lpstr>DISCOVERY &amp; ENTERPRISE</vt:lpstr>
      <vt:lpstr>EV3 ROBOT EDUCATOR</vt:lpstr>
      <vt:lpstr>RILEY ROVER BY DAMIEN KEE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Microsoft Office User</cp:lastModifiedBy>
  <cp:revision>72</cp:revision>
  <cp:lastPrinted>2016-07-14T13:41:31Z</cp:lastPrinted>
  <dcterms:created xsi:type="dcterms:W3CDTF">2014-10-28T21:59:38Z</dcterms:created>
  <dcterms:modified xsi:type="dcterms:W3CDTF">2017-05-16T16:15:05Z</dcterms:modified>
</cp:coreProperties>
</file>