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media/image4.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Lst>
  <p:notesMasterIdLst>
    <p:notesMasterId r:id="rId15"/>
  </p:notesMasterIdLst>
  <p:handoutMasterIdLst>
    <p:handoutMasterId r:id="rId16"/>
  </p:handoutMasterIdLst>
  <p:sldIdLst>
    <p:sldId id="289" r:id="rId7"/>
    <p:sldId id="301" r:id="rId8"/>
    <p:sldId id="290" r:id="rId9"/>
    <p:sldId id="302" r:id="rId10"/>
    <p:sldId id="276" r:id="rId11"/>
    <p:sldId id="298" r:id="rId12"/>
    <p:sldId id="299"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94613"/>
  </p:normalViewPr>
  <p:slideViewPr>
    <p:cSldViewPr snapToGrid="0" snapToObjects="1">
      <p:cViewPr varScale="1">
        <p:scale>
          <a:sx n="115" d="100"/>
          <a:sy n="115" d="100"/>
        </p:scale>
        <p:origin x="6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11587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8793F4-C5FC-6C49-865F-38E98F8B6E7A}"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1D8443-4C0A-084C-AA54-1E7D5F455F3A}"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06A16-A206-6246-92BC-B4FB501FD231}"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DCAF60-3B05-3246-A488-385E911ADA4C}" type="datetime1">
              <a:rPr lang="en-US" smtClean="0"/>
              <a:t>8/4/16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8C5C22-0F70-954D-A127-985E58A73E50}"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1F2482-3634-AE43-96A2-443579B64C78}" type="datetime1">
              <a:rPr lang="en-US" smtClean="0"/>
              <a:t>8/4/16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7/13/2016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796ECE-AB84-E841-BCDE-C183FC79695B}"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AC2DDB-9EB3-0A4D-8E85-630ADAD74232}"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5659A-339E-ED42-8D0A-48F5B5EF8874}"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A3042-8C54-0D4B-B0AB-B475FC41598D}"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678F90-B3E8-044F-8EF9-4B246D511BCB}"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C1CB1A-135A-E94F-B07E-211A927B7069}"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F038D6-8B7E-CF4F-8AF4-CDDCD24BC7CC}"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94657-5EEF-2E47-B47F-8788BF1C8E44}"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BCE3-CFB2-0943-B737-6B5D88B058F6}"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B03A8-1DFC-934E-B5CC-9E9A454F769C}"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DC359-E39F-6648-86AD-72B938C02B71}"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D53D2-7B6C-EF46-8971-8FB9F0B167AB}"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80ABA7-66DF-F04C-A7A9-45DC0752EECB}"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C94E9D-114B-6445-9CC1-A5F7AF88D683}"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B8CBAF-37E1-7246-93A7-A32A084337B6}"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77F6-9A91-614F-A1CB-8ECEA42EF3B9}"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EB27557-11A9-BA4E-952D-3C93D147790D}" type="datetime1">
              <a:rPr lang="en-US" smtClean="0"/>
              <a:t>8/4/16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7/13/2016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42A8B-4802-AA4E-AF0B-A65CF02ADE23}"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3B013B-AECC-B247-9487-8FDE067627B9}"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E7C54-E527-0C4A-896E-61307B2BF105}"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11876A-6C94-A24E-8F4C-9A641E1DDC82}"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A6A717-B42A-0E48-A8CB-586E49034B0B}"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5FE41-3FBB-6D47-B8D2-F2853B9CE0B8}"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2864981-6CCF-2E49-BFD1-A3DC15586A31}" type="datetime1">
              <a:rPr lang="en-US" smtClean="0"/>
              <a:t>8/4/16</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7/13/2016</a:t>
            </a:r>
            <a:endParaRPr lang="en-US"/>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2AE0EF-F380-5C46-AE0D-DAB79B53712A}"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F29E351-B05F-D244-8734-2AF742886544}"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9D2480-ACD5-164A-8061-C738FBEDCA08}"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4FDE07F-05D7-B54B-841D-0D50038FFACD}"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9E65D-B8E4-D747-ABDF-5FAAD5082056}"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CD951-67E6-FF4F-996A-B1A97BA02867}"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CA2D5-2223-AF49-BEBB-921701ED0AFB}"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31C905-7F35-7145-9391-26331992431D}"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14A1F-9A35-1843-BD99-EE855F704CD7}"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67FE92-8670-7849-AA08-F0CBC1151909}" type="datetime1">
              <a:rPr lang="en-US" smtClean="0"/>
              <a:t>8/4/16</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smtClean="0"/>
              <a:t>BEGINNER PROGRAMMING LESSON</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smtClean="0"/>
              <a:t>By Sanjay and Arvind </a:t>
            </a:r>
            <a:r>
              <a:rPr lang="en-US" dirty="0" err="1" smtClean="0"/>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345208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B4D5CD-3A84-8C4C-96EC-F57109C5ED62}"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5C4584A-37C7-DA4B-BC67-4EAACC0543D5}" type="datetime1">
              <a:rPr lang="en-US" smtClean="0"/>
              <a:t>8/4/16</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smtClean="0"/>
              <a:t>© 2016 EV3Lessons.com, Last Edit 7/13/2016</a:t>
            </a:r>
            <a:endParaRPr lang="en-US"/>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1F739B-6755-794C-9FB6-D5C37F6DFB8A}"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BB3F41-D8BF-A540-893D-9C455AF5A1E8}"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2A3BC2-5FD8-8045-B9C0-494A965C3D05}"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E2D7D9-8519-2044-89E5-F3BEB2F6F933}"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5B659-9F0D-F24C-AE4C-62E16B70E6EA}"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E0481E-95A3-8243-A3AF-0B8902378CA4}"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D9BC7-1219-E546-ACC1-8737319B1333}"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28A70-2590-5544-A027-14374FDCCD02}"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02631C-09E5-2A40-A923-0D2FEE496D62}"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D6BCA7-814D-9F4A-9E83-BE37CE298F5D}"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BEB506-20C8-E342-8CAC-2D259315F1CF}"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21EBD2-8588-0540-AA10-5DB59F7FC3BB}"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F08F4B-17D2-EA45-8C85-F2E352553C16}"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4595D-D4FF-FC4B-A545-74D7FC1A5FE7}"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8B88AD-DDA4-A84C-96CC-F657B3D05C09}" type="datetime1">
              <a:rPr lang="en-US" smtClean="0"/>
              <a:t>8/4/16</a:t>
            </a:fld>
            <a:endParaRPr lang="en-US"/>
          </a:p>
        </p:txBody>
      </p:sp>
      <p:sp>
        <p:nvSpPr>
          <p:cNvPr id="8" name="Footer Placeholder 7"/>
          <p:cNvSpPr>
            <a:spLocks noGrp="1"/>
          </p:cNvSpPr>
          <p:nvPr>
            <p:ph type="ftr" sz="quarter" idx="11"/>
          </p:nvPr>
        </p:nvSpPr>
        <p:spPr/>
        <p:txBody>
          <a:bodyPr/>
          <a:lstStyle/>
          <a:p>
            <a:r>
              <a:rPr lang="sk-SK" smtClean="0"/>
              <a:t>© 2016 EV3Lessons.com, Last Edit 7/13/2016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CFAF2-FDD1-3949-9614-B8198237C396}" type="datetime1">
              <a:rPr lang="en-US" smtClean="0"/>
              <a:t>8/4/16</a:t>
            </a:fld>
            <a:endParaRPr lang="en-US"/>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D6EDA-599C-9645-B396-5998D8DDABB0}"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02B108-55F7-9E41-879B-CE6F15D8D7B1}"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9B565-C0AE-2F44-87F4-0068FC4B96B3}"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7BF77-7517-474F-B5B0-3F9BFC4FAF91}"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B4ABD-30B9-C542-B7AE-E7FDEFF0FE05}" type="datetime1">
              <a:rPr lang="en-US" smtClean="0"/>
              <a:t>8/4/16</a:t>
            </a:fld>
            <a:endParaRPr lang="en-US"/>
          </a:p>
        </p:txBody>
      </p:sp>
      <p:sp>
        <p:nvSpPr>
          <p:cNvPr id="5" name="Footer Placeholder 4"/>
          <p:cNvSpPr>
            <a:spLocks noGrp="1"/>
          </p:cNvSpPr>
          <p:nvPr>
            <p:ph type="ftr" sz="quarter" idx="11"/>
          </p:nvPr>
        </p:nvSpPr>
        <p:spPr/>
        <p:txBody>
          <a:bodyPr/>
          <a:lstStyle/>
          <a:p>
            <a:r>
              <a:rPr lang="sk-SK" smtClean="0"/>
              <a:t>© 2016 EV3Lessons.com, Last Edit 7/13/2016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5B472-AC49-5847-A916-9C8B238FD133}" type="datetime1">
              <a:rPr lang="en-US" smtClean="0"/>
              <a:t>8/4/16</a:t>
            </a:fld>
            <a:endParaRPr lang="en-US"/>
          </a:p>
        </p:txBody>
      </p:sp>
      <p:sp>
        <p:nvSpPr>
          <p:cNvPr id="3" name="Footer Placeholder 2"/>
          <p:cNvSpPr>
            <a:spLocks noGrp="1"/>
          </p:cNvSpPr>
          <p:nvPr>
            <p:ph type="ftr" sz="quarter" idx="11"/>
          </p:nvPr>
        </p:nvSpPr>
        <p:spPr/>
        <p:txBody>
          <a:bodyPr/>
          <a:lstStyle/>
          <a:p>
            <a:r>
              <a:rPr lang="sk-SK" smtClean="0"/>
              <a:t>© 2016 EV3Lessons.com, Last Edit 7/13/2016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9BB341-0A44-4740-9C04-FD5C94AF8C96}"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99FF1-CAC7-5D4C-AD01-DB68CB4D9138}" type="datetime1">
              <a:rPr lang="en-US" smtClean="0"/>
              <a:t>8/4/16</a:t>
            </a:fld>
            <a:endParaRPr lang="en-US"/>
          </a:p>
        </p:txBody>
      </p:sp>
      <p:sp>
        <p:nvSpPr>
          <p:cNvPr id="6" name="Footer Placeholder 5"/>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65CAC6A-EB18-4C46-B28B-D91C42678A0A}" type="datetime1">
              <a:rPr lang="en-US" smtClean="0"/>
              <a:t>8/4/16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7/13/2016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3834758-560D-F044-A6DD-DD4A546F02E3}" type="datetime1">
              <a:rPr lang="en-US" smtClean="0"/>
              <a:t>8/4/16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7/13/2016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8F2E4-281F-414B-8C56-FA7870830B7C}" type="datetime1">
              <a:rPr lang="en-US" smtClean="0"/>
              <a:t>8/4/16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7/13/2016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826B61B-336A-2643-AA2B-422CF7CCD4CB}" type="datetime1">
              <a:rPr lang="en-US" smtClean="0"/>
              <a:t>8/4/16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7/13/2016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D3E065B-8C77-4E44-8A7E-9A9743B5392E}" type="datetime1">
              <a:rPr lang="en-US" smtClean="0"/>
              <a:t>8/4/16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smtClean="0"/>
              <a:t>© 2016 EV3Lessons.com, Last Edit 7/13/2016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a:t>
            </a:r>
            <a:endParaRPr lang="en-US" dirty="0"/>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7F322-3E70-8445-B2B7-D94AED878E78}" type="datetime1">
              <a:rPr lang="en-US" smtClean="0"/>
              <a:t>8/4/16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mtClean="0"/>
              <a:t>© 2016 EV3Lessons.com, Last Edit 7/13/2016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6.tiff"/><Relationship Id="rId3" Type="http://schemas.openxmlformats.org/officeDocument/2006/relationships/image" Target="../media/image7.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8.jpeg"/><Relationship Id="rId3"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10.jpeg"/><Relationship Id="rId3"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1" Type="http://schemas.openxmlformats.org/officeDocument/2006/relationships/slideLayout" Target="../slideLayouts/slideLayout46.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4" Type="http://schemas.openxmlformats.org/officeDocument/2006/relationships/image" Target="../media/image15.png"/><Relationship Id="rId1" Type="http://schemas.openxmlformats.org/officeDocument/2006/relationships/slideLayout" Target="../slideLayouts/slideLayout4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Color Sensor Positioning and Shielding</a:t>
            </a:r>
            <a:endParaRPr lang="en-US" dirty="0"/>
          </a:p>
        </p:txBody>
      </p:sp>
      <p:sp>
        <p:nvSpPr>
          <p:cNvPr id="3" name="Title 2"/>
          <p:cNvSpPr>
            <a:spLocks noGrp="1"/>
          </p:cNvSpPr>
          <p:nvPr>
            <p:ph type="ctrTitle"/>
          </p:nvPr>
        </p:nvSpPr>
        <p:spPr/>
        <p:txBody>
          <a:bodyPr/>
          <a:lstStyle/>
          <a:p>
            <a:pPr algn="ctr"/>
            <a:r>
              <a:rPr lang="en-US" dirty="0" smtClean="0"/>
              <a:t>Robot DESIGN Lesson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3" t="17619" r="3095" b="25000"/>
          <a:stretch/>
        </p:blipFill>
        <p:spPr>
          <a:xfrm>
            <a:off x="3793356" y="4564606"/>
            <a:ext cx="1536320" cy="954261"/>
          </a:xfrm>
          <a:prstGeom prst="rect">
            <a:avLst/>
          </a:prstGeom>
        </p:spPr>
      </p:pic>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0335" y="1752600"/>
            <a:ext cx="3319463" cy="3319463"/>
          </a:xfrm>
          <a:prstGeom prst="rect">
            <a:avLst/>
          </a:prstGeom>
        </p:spPr>
      </p:pic>
      <p:sp>
        <p:nvSpPr>
          <p:cNvPr id="2" name="Title 1"/>
          <p:cNvSpPr>
            <a:spLocks noGrp="1"/>
          </p:cNvSpPr>
          <p:nvPr>
            <p:ph type="title"/>
          </p:nvPr>
        </p:nvSpPr>
        <p:spPr/>
        <p:txBody>
          <a:bodyPr/>
          <a:lstStyle/>
          <a:p>
            <a:r>
              <a:rPr lang="en-US" dirty="0" smtClean="0"/>
              <a:t>WHERE SHOULD THE COLOR SENSOR BE PLACED?</a:t>
            </a:r>
            <a:endParaRPr lang="en-US" dirty="0"/>
          </a:p>
        </p:txBody>
      </p:sp>
      <p:sp>
        <p:nvSpPr>
          <p:cNvPr id="3" name="Content Placeholder 2"/>
          <p:cNvSpPr>
            <a:spLocks noGrp="1"/>
          </p:cNvSpPr>
          <p:nvPr>
            <p:ph idx="1"/>
          </p:nvPr>
        </p:nvSpPr>
        <p:spPr>
          <a:xfrm>
            <a:off x="457199" y="1752600"/>
            <a:ext cx="4783135" cy="4623857"/>
          </a:xfrm>
        </p:spPr>
        <p:txBody>
          <a:bodyPr>
            <a:normAutofit/>
          </a:bodyPr>
          <a:lstStyle/>
          <a:p>
            <a:pPr marL="342900" indent="-342900">
              <a:buFont typeface="Arial" charset="0"/>
              <a:buChar char="•"/>
            </a:pPr>
            <a:r>
              <a:rPr lang="en-US" dirty="0" smtClean="0"/>
              <a:t>According to EV3 documentation, Color </a:t>
            </a:r>
            <a:r>
              <a:rPr lang="en-US" dirty="0"/>
              <a:t>S</a:t>
            </a:r>
            <a:r>
              <a:rPr lang="en-US" dirty="0" smtClean="0"/>
              <a:t>ensors </a:t>
            </a:r>
            <a:r>
              <a:rPr lang="en-US" dirty="0"/>
              <a:t>work best between 4-12mm (1/2 - 1 1/2 studs</a:t>
            </a:r>
            <a:r>
              <a:rPr lang="en-US" dirty="0" smtClean="0"/>
              <a:t>) off the surface you are detecting</a:t>
            </a:r>
          </a:p>
          <a:p>
            <a:pPr marL="342900" indent="-342900">
              <a:buFont typeface="Arial" charset="0"/>
              <a:buChar char="•"/>
            </a:pPr>
            <a:r>
              <a:rPr lang="en-US" dirty="0" smtClean="0"/>
              <a:t>Note: Readings from the Color Sensor may be affected by marks, dirt, folds, bumps, and other wear and tear on the surface the robot runs on. Consider different strategies to accommodate for these situations.</a:t>
            </a:r>
            <a:endParaRPr lang="en-US" dirty="0"/>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2</a:t>
            </a:fld>
            <a:endParaRPr lang="en-US" dirty="0"/>
          </a:p>
        </p:txBody>
      </p:sp>
    </p:spTree>
    <p:extLst>
      <p:ext uri="{BB962C8B-B14F-4D97-AF65-F5344CB8AC3E}">
        <p14:creationId xmlns:p14="http://schemas.microsoft.com/office/powerpoint/2010/main" val="210548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What, Why &amp; How of Shielding</a:t>
            </a:r>
            <a:endParaRPr lang="en-US" dirty="0"/>
          </a:p>
        </p:txBody>
      </p:sp>
      <p:sp>
        <p:nvSpPr>
          <p:cNvPr id="3" name="Content Placeholder 2"/>
          <p:cNvSpPr>
            <a:spLocks noGrp="1"/>
          </p:cNvSpPr>
          <p:nvPr>
            <p:ph idx="1"/>
          </p:nvPr>
        </p:nvSpPr>
        <p:spPr>
          <a:xfrm>
            <a:off x="457199" y="1752600"/>
            <a:ext cx="4857751" cy="4373563"/>
          </a:xfrm>
        </p:spPr>
        <p:txBody>
          <a:bodyPr>
            <a:normAutofit/>
          </a:bodyPr>
          <a:lstStyle/>
          <a:p>
            <a:pPr marL="342900" indent="-342900">
              <a:buFont typeface="Arial" charset="0"/>
              <a:buChar char="•"/>
            </a:pPr>
            <a:r>
              <a:rPr lang="en-US" dirty="0" smtClean="0">
                <a:solidFill>
                  <a:srgbClr val="FF0000"/>
                </a:solidFill>
              </a:rPr>
              <a:t>What? </a:t>
            </a:r>
            <a:r>
              <a:rPr lang="en-US" dirty="0" smtClean="0"/>
              <a:t>Shielding refers </a:t>
            </a:r>
            <a:r>
              <a:rPr lang="en-US" dirty="0"/>
              <a:t>to surrounding </a:t>
            </a:r>
            <a:r>
              <a:rPr lang="en-US" dirty="0" smtClean="0"/>
              <a:t>your Color </a:t>
            </a:r>
            <a:r>
              <a:rPr lang="en-US" dirty="0"/>
              <a:t>S</a:t>
            </a:r>
            <a:r>
              <a:rPr lang="en-US" dirty="0" smtClean="0"/>
              <a:t>ensors </a:t>
            </a:r>
            <a:r>
              <a:rPr lang="en-US" dirty="0"/>
              <a:t>with beams </a:t>
            </a:r>
            <a:r>
              <a:rPr lang="en-US" dirty="0" smtClean="0"/>
              <a:t>to prevent </a:t>
            </a:r>
            <a:r>
              <a:rPr lang="en-US" dirty="0"/>
              <a:t>ambient light </a:t>
            </a:r>
            <a:r>
              <a:rPr lang="en-US" dirty="0" smtClean="0"/>
              <a:t>from interfering </a:t>
            </a:r>
            <a:r>
              <a:rPr lang="en-US" dirty="0"/>
              <a:t>with the </a:t>
            </a:r>
            <a:r>
              <a:rPr lang="en-US" dirty="0" smtClean="0"/>
              <a:t>color sensor’s readings </a:t>
            </a:r>
          </a:p>
          <a:p>
            <a:pPr marL="342900" indent="-342900">
              <a:buFont typeface="Arial" charset="0"/>
              <a:buChar char="•"/>
            </a:pPr>
            <a:r>
              <a:rPr lang="en-US" dirty="0" smtClean="0">
                <a:solidFill>
                  <a:srgbClr val="FF0000"/>
                </a:solidFill>
              </a:rPr>
              <a:t>Why? </a:t>
            </a:r>
            <a:r>
              <a:rPr lang="en-US" dirty="0" smtClean="0"/>
              <a:t>Shielding may improve repeatability and consistency for your robot. Shielding may be valuable </a:t>
            </a:r>
            <a:r>
              <a:rPr lang="en-US" dirty="0"/>
              <a:t>if you run your robot in drastically different light settings (very sunny room, very dark room</a:t>
            </a:r>
            <a:r>
              <a:rPr lang="en-US" dirty="0" smtClean="0"/>
              <a:t>)</a:t>
            </a:r>
          </a:p>
          <a:p>
            <a:pPr marL="342900" indent="-342900">
              <a:buFont typeface="Arial" charset="0"/>
              <a:buChar char="•"/>
            </a:pPr>
            <a:r>
              <a:rPr lang="en-US" dirty="0" smtClean="0">
                <a:solidFill>
                  <a:srgbClr val="FF0000"/>
                </a:solidFill>
              </a:rPr>
              <a:t>How? </a:t>
            </a:r>
            <a:r>
              <a:rPr lang="en-US" dirty="0" smtClean="0"/>
              <a:t>Surround the Color </a:t>
            </a:r>
            <a:r>
              <a:rPr lang="en-US" dirty="0"/>
              <a:t>S</a:t>
            </a:r>
            <a:r>
              <a:rPr lang="en-US" dirty="0" smtClean="0"/>
              <a:t>ensor with beams to block external light</a:t>
            </a:r>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457777" y="2027550"/>
            <a:ext cx="2999605" cy="29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65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really need to shield your EV3 sensors?</a:t>
            </a:r>
            <a:endParaRPr lang="en-US" dirty="0"/>
          </a:p>
        </p:txBody>
      </p:sp>
      <p:sp>
        <p:nvSpPr>
          <p:cNvPr id="3" name="Content Placeholder 2"/>
          <p:cNvSpPr>
            <a:spLocks noGrp="1"/>
          </p:cNvSpPr>
          <p:nvPr>
            <p:ph idx="1"/>
          </p:nvPr>
        </p:nvSpPr>
        <p:spPr>
          <a:xfrm>
            <a:off x="457200" y="1446250"/>
            <a:ext cx="5321300" cy="4976089"/>
          </a:xfrm>
        </p:spPr>
        <p:txBody>
          <a:bodyPr>
            <a:normAutofit lnSpcReduction="10000"/>
          </a:bodyPr>
          <a:lstStyle/>
          <a:p>
            <a:r>
              <a:rPr lang="en-US" sz="1800" dirty="0" smtClean="0"/>
              <a:t>We conducted a test of the EV3 Color </a:t>
            </a:r>
            <a:r>
              <a:rPr lang="en-US" sz="1800" dirty="0"/>
              <a:t>S</a:t>
            </a:r>
            <a:r>
              <a:rPr lang="en-US" sz="1800" dirty="0" smtClean="0"/>
              <a:t>ensor to see if shielding mattered</a:t>
            </a:r>
          </a:p>
          <a:p>
            <a:r>
              <a:rPr lang="en-US" sz="1800" dirty="0" smtClean="0"/>
              <a:t>We connected one shielded sensor and one unshielded to the same brick</a:t>
            </a:r>
          </a:p>
          <a:p>
            <a:r>
              <a:rPr lang="en-US" sz="1800" dirty="0" smtClean="0"/>
              <a:t>We compared the reflected light and color readings and noticed not much of a difference</a:t>
            </a:r>
          </a:p>
          <a:p>
            <a:r>
              <a:rPr lang="en-US" sz="1800" dirty="0" smtClean="0"/>
              <a:t>We tried this experiment with a flashlight shining as well as sunlight streaming from a window.</a:t>
            </a:r>
          </a:p>
          <a:p>
            <a:r>
              <a:rPr lang="en-US" sz="1800" dirty="0" smtClean="0"/>
              <a:t>The shielding does seem to effect the reading </a:t>
            </a:r>
            <a:r>
              <a:rPr lang="en-US" sz="1800" u="sng" dirty="0" smtClean="0"/>
              <a:t>slightly</a:t>
            </a:r>
            <a:r>
              <a:rPr lang="en-US" sz="1800" dirty="0" smtClean="0"/>
              <a:t>. This is probably not much of a variation and you could do without shielding and still be reliable in most situations. </a:t>
            </a:r>
            <a:r>
              <a:rPr lang="en-US" sz="1800" i="1" dirty="0"/>
              <a:t>However, shielding </a:t>
            </a:r>
            <a:r>
              <a:rPr lang="en-US" sz="1800" i="1" dirty="0" smtClean="0"/>
              <a:t>your EV3 sensor will </a:t>
            </a:r>
            <a:r>
              <a:rPr lang="en-US" sz="1800" i="1" dirty="0"/>
              <a:t>do no </a:t>
            </a:r>
            <a:r>
              <a:rPr lang="en-US" sz="1800" i="1" dirty="0" smtClean="0"/>
              <a:t>harm.</a:t>
            </a:r>
            <a:endParaRPr lang="en-US" sz="1800" dirty="0" smtClean="0"/>
          </a:p>
          <a:p>
            <a:r>
              <a:rPr lang="en-US" sz="1800" dirty="0" smtClean="0">
                <a:solidFill>
                  <a:srgbClr val="FF0000"/>
                </a:solidFill>
              </a:rPr>
              <a:t>We recommend that you conduct your own tests with the EV3 Color Sensor</a:t>
            </a:r>
            <a:endParaRPr lang="en-US" sz="1800" dirty="0">
              <a:solidFill>
                <a:srgbClr val="FF0000"/>
              </a:solidFill>
            </a:endParaRPr>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4</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778500" y="1839952"/>
            <a:ext cx="2776344" cy="2082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21499" y="4151963"/>
            <a:ext cx="1535883" cy="1347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204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Creating Modules</a:t>
            </a:r>
            <a:endParaRPr lang="en-US" dirty="0"/>
          </a:p>
        </p:txBody>
      </p:sp>
      <p:sp>
        <p:nvSpPr>
          <p:cNvPr id="9" name="Content Placeholder 8"/>
          <p:cNvSpPr>
            <a:spLocks noGrp="1"/>
          </p:cNvSpPr>
          <p:nvPr>
            <p:ph idx="1"/>
          </p:nvPr>
        </p:nvSpPr>
        <p:spPr>
          <a:xfrm>
            <a:off x="457200" y="1201455"/>
            <a:ext cx="4003432" cy="2465052"/>
          </a:xfrm>
        </p:spPr>
        <p:txBody>
          <a:bodyPr>
            <a:normAutofit/>
          </a:bodyPr>
          <a:lstStyle/>
          <a:p>
            <a:r>
              <a:rPr lang="en-US" dirty="0" smtClean="0"/>
              <a:t>You could create shielding modules around one or both of your color sensors like in the images on this page</a:t>
            </a:r>
            <a:endParaRPr lang="en-US" b="0" dirty="0"/>
          </a:p>
          <a:p>
            <a:r>
              <a:rPr lang="en-US" dirty="0" smtClean="0"/>
              <a:t>You do not need to cover the entire sensor – only the bottom is important</a:t>
            </a:r>
          </a:p>
        </p:txBody>
      </p:sp>
      <p:sp>
        <p:nvSpPr>
          <p:cNvPr id="2" name="Footer Placeholder 1"/>
          <p:cNvSpPr>
            <a:spLocks noGrp="1"/>
          </p:cNvSpPr>
          <p:nvPr>
            <p:ph type="ftr" sz="quarter" idx="11"/>
          </p:nvPr>
        </p:nvSpPr>
        <p:spPr/>
        <p:txBody>
          <a:bodyPr/>
          <a:lstStyle/>
          <a:p>
            <a:r>
              <a:rPr lang="sk-SK" smtClean="0"/>
              <a:t>© 2016 EV3Lessons.com,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5</a:t>
            </a:fld>
            <a:endParaRPr lang="en-US"/>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5959" y="3850329"/>
            <a:ext cx="5953760" cy="24587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9175" y="1273498"/>
            <a:ext cx="3504956" cy="2209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6718300" y="4831722"/>
            <a:ext cx="1831974" cy="1477328"/>
          </a:xfrm>
          <a:prstGeom prst="rect">
            <a:avLst/>
          </a:prstGeom>
          <a:noFill/>
        </p:spPr>
        <p:txBody>
          <a:bodyPr wrap="square" rtlCol="0">
            <a:spAutoFit/>
          </a:bodyPr>
          <a:lstStyle/>
          <a:p>
            <a:r>
              <a:rPr lang="en-US" dirty="0" smtClean="0"/>
              <a:t>Note: These images are with the NXT Color and </a:t>
            </a:r>
            <a:r>
              <a:rPr lang="en-US" smtClean="0"/>
              <a:t>Light Sensors</a:t>
            </a:r>
            <a:endParaRPr lang="en-US"/>
          </a:p>
        </p:txBody>
      </p:sp>
    </p:spTree>
    <p:extLst>
      <p:ext uri="{BB962C8B-B14F-4D97-AF65-F5344CB8AC3E}">
        <p14:creationId xmlns:p14="http://schemas.microsoft.com/office/powerpoint/2010/main" val="40595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Adding smooth plates</a:t>
            </a:r>
            <a:endParaRPr lang="en-US" dirty="0"/>
          </a:p>
        </p:txBody>
      </p:sp>
      <p:sp>
        <p:nvSpPr>
          <p:cNvPr id="2" name="Footer Placeholder 1"/>
          <p:cNvSpPr>
            <a:spLocks noGrp="1"/>
          </p:cNvSpPr>
          <p:nvPr>
            <p:ph type="ftr" sz="quarter" idx="11"/>
          </p:nvPr>
        </p:nvSpPr>
        <p:spPr/>
        <p:txBody>
          <a:bodyPr/>
          <a:lstStyle/>
          <a:p>
            <a:r>
              <a:rPr lang="sk-SK" smtClean="0"/>
              <a:t>© 2016 EV3Lessons.com,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38381" y="2365509"/>
            <a:ext cx="4392095"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Content Placeholder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23250" y="2365509"/>
            <a:ext cx="2934133" cy="2918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8"/>
          <p:cNvSpPr>
            <a:spLocks noGrp="1"/>
          </p:cNvSpPr>
          <p:nvPr>
            <p:ph idx="1"/>
          </p:nvPr>
        </p:nvSpPr>
        <p:spPr>
          <a:xfrm>
            <a:off x="457200" y="1201455"/>
            <a:ext cx="8000183" cy="894045"/>
          </a:xfrm>
        </p:spPr>
        <p:txBody>
          <a:bodyPr>
            <a:normAutofit/>
          </a:bodyPr>
          <a:lstStyle/>
          <a:p>
            <a:r>
              <a:rPr lang="en-US" dirty="0" smtClean="0"/>
              <a:t>If the shielding is low to the ground, make sure that you are </a:t>
            </a:r>
            <a:r>
              <a:rPr lang="en-US" smtClean="0"/>
              <a:t>not scraping the ground.</a:t>
            </a:r>
            <a:endParaRPr lang="en-US" dirty="0" smtClean="0"/>
          </a:p>
        </p:txBody>
      </p:sp>
    </p:spTree>
    <p:extLst>
      <p:ext uri="{BB962C8B-B14F-4D97-AF65-F5344CB8AC3E}">
        <p14:creationId xmlns:p14="http://schemas.microsoft.com/office/powerpoint/2010/main" val="81710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Using different parts</a:t>
            </a:r>
            <a:endParaRPr lang="en-US" dirty="0"/>
          </a:p>
        </p:txBody>
      </p:sp>
      <p:sp>
        <p:nvSpPr>
          <p:cNvPr id="2" name="Footer Placeholder 1"/>
          <p:cNvSpPr>
            <a:spLocks noGrp="1"/>
          </p:cNvSpPr>
          <p:nvPr>
            <p:ph type="ftr" sz="quarter" idx="11"/>
          </p:nvPr>
        </p:nvSpPr>
        <p:spPr/>
        <p:txBody>
          <a:bodyPr/>
          <a:lstStyle/>
          <a:p>
            <a:r>
              <a:rPr lang="sk-SK" smtClean="0"/>
              <a:t>© 2016 EV3Lessons.com, Last Edit 7/13/2016</a:t>
            </a:r>
            <a:endParaRPr lang="en-US" dirty="0"/>
          </a:p>
        </p:txBody>
      </p:sp>
      <p:sp>
        <p:nvSpPr>
          <p:cNvPr id="3" name="Slide Number Placeholder 2"/>
          <p:cNvSpPr>
            <a:spLocks noGrp="1"/>
          </p:cNvSpPr>
          <p:nvPr>
            <p:ph type="sldNum" sz="quarter" idx="12"/>
          </p:nvPr>
        </p:nvSpPr>
        <p:spPr/>
        <p:txBody>
          <a:bodyPr/>
          <a:lstStyle/>
          <a:p>
            <a:fld id="{7F5CE407-6216-4202-80E4-A30DC2F709B2}" type="slidenum">
              <a:rPr lang="en-US" smtClean="0"/>
              <a:t>7</a:t>
            </a:fld>
            <a:endParaRPr lang="en-US"/>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901383" y="1834540"/>
            <a:ext cx="35560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2197066" y="1691193"/>
            <a:ext cx="2382870" cy="2536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53635" y="4498474"/>
            <a:ext cx="2591268" cy="1827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Content Placeholder 8"/>
          <p:cNvSpPr>
            <a:spLocks noGrp="1"/>
          </p:cNvSpPr>
          <p:nvPr>
            <p:ph idx="1"/>
          </p:nvPr>
        </p:nvSpPr>
        <p:spPr>
          <a:xfrm>
            <a:off x="457201" y="1524317"/>
            <a:ext cx="1574800" cy="2703149"/>
          </a:xfrm>
        </p:spPr>
        <p:txBody>
          <a:bodyPr>
            <a:normAutofit/>
          </a:bodyPr>
          <a:lstStyle/>
          <a:p>
            <a:r>
              <a:rPr lang="en-US" dirty="0" smtClean="0"/>
              <a:t>Experiment with different LEGO elements when you build your shield</a:t>
            </a:r>
          </a:p>
        </p:txBody>
      </p:sp>
    </p:spTree>
    <p:extLst>
      <p:ext uri="{BB962C8B-B14F-4D97-AF65-F5344CB8AC3E}">
        <p14:creationId xmlns:p14="http://schemas.microsoft.com/office/powerpoint/2010/main" val="18922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dirty="0" smtClean="0"/>
              <a:t>This tutorial was created by Sanjay </a:t>
            </a:r>
            <a:r>
              <a:rPr lang="en-US" dirty="0" err="1" smtClean="0"/>
              <a:t>Seshan</a:t>
            </a:r>
            <a:r>
              <a:rPr lang="en-US" dirty="0" smtClean="0"/>
              <a:t> and Arvind </a:t>
            </a:r>
            <a:r>
              <a:rPr lang="en-US" dirty="0" err="1" smtClean="0"/>
              <a:t>Seshan</a:t>
            </a:r>
            <a:endParaRPr lang="en-US" dirty="0" smtClean="0"/>
          </a:p>
          <a:p>
            <a:pPr marL="342900" indent="-342900">
              <a:buFont typeface="Arial" charset="0"/>
              <a:buChar char="•"/>
            </a:pPr>
            <a:r>
              <a:rPr lang="en-US" dirty="0" smtClean="0"/>
              <a:t>Images of shielded sensors provided by FTC Team </a:t>
            </a:r>
            <a:r>
              <a:rPr lang="en-US" dirty="0"/>
              <a:t>8393 The Giant </a:t>
            </a:r>
            <a:r>
              <a:rPr lang="en-US" dirty="0" err="1"/>
              <a:t>Dienciphalic</a:t>
            </a:r>
            <a:r>
              <a:rPr lang="en-US" dirty="0"/>
              <a:t> </a:t>
            </a:r>
            <a:r>
              <a:rPr lang="en-US" dirty="0" err="1"/>
              <a:t>BrainSTEM</a:t>
            </a:r>
            <a:r>
              <a:rPr lang="en-US" dirty="0"/>
              <a:t> Robotics </a:t>
            </a:r>
            <a:r>
              <a:rPr lang="en-US" dirty="0" smtClean="0"/>
              <a:t>Team</a:t>
            </a:r>
          </a:p>
          <a:p>
            <a:pPr marL="342900" indent="-342900">
              <a:buFont typeface="Arial" charset="0"/>
              <a:buChar char="•"/>
            </a:pPr>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sk-SK" smtClean="0"/>
              <a:t>© 2016 EV3Lessons.com, Last Edit 7/13/2016</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pPr/>
              <a:t>8</a:t>
            </a:fld>
            <a:endParaRPr lang="en-US"/>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3452</TotalTime>
  <Words>454</Words>
  <Application>Microsoft Macintosh PowerPoint</Application>
  <PresentationFormat>On-screen Show (4:3)</PresentationFormat>
  <Paragraphs>45</Paragraphs>
  <Slides>8</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 Black</vt:lpstr>
      <vt:lpstr>Calibri</vt:lpstr>
      <vt:lpstr>Calibri Light</vt:lpstr>
      <vt:lpstr>Helvetica Neue</vt:lpstr>
      <vt:lpstr>Arial</vt:lpstr>
      <vt:lpstr>Essential</vt:lpstr>
      <vt:lpstr>beginner</vt:lpstr>
      <vt:lpstr>Custom Design</vt:lpstr>
      <vt:lpstr>robotdesign</vt:lpstr>
      <vt:lpstr>1_beginner</vt:lpstr>
      <vt:lpstr>1_Custom Design</vt:lpstr>
      <vt:lpstr>Robot DESIGN Lesson</vt:lpstr>
      <vt:lpstr>WHERE SHOULD THE COLOR SENSOR BE PLACED?</vt:lpstr>
      <vt:lpstr>The What, Why &amp; How of Shielding</vt:lpstr>
      <vt:lpstr>Do you really need to shield your EV3 sensors?</vt:lpstr>
      <vt:lpstr>Creating Modules</vt:lpstr>
      <vt:lpstr>Adding smooth plates</vt:lpstr>
      <vt:lpstr>Using different parts</vt:lpstr>
      <vt:lpstr>Credits</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Microsoft Office User</cp:lastModifiedBy>
  <cp:revision>81</cp:revision>
  <cp:lastPrinted>2016-07-13T21:35:05Z</cp:lastPrinted>
  <dcterms:created xsi:type="dcterms:W3CDTF">2014-10-28T21:59:38Z</dcterms:created>
  <dcterms:modified xsi:type="dcterms:W3CDTF">2016-08-04T16:19:26Z</dcterms:modified>
</cp:coreProperties>
</file>