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4"/>
  </p:notesMasterIdLst>
  <p:handoutMasterIdLst>
    <p:handoutMasterId r:id="rId15"/>
  </p:handoutMasterIdLst>
  <p:sldIdLst>
    <p:sldId id="271" r:id="rId2"/>
    <p:sldId id="265" r:id="rId3"/>
    <p:sldId id="261" r:id="rId4"/>
    <p:sldId id="257" r:id="rId5"/>
    <p:sldId id="258" r:id="rId6"/>
    <p:sldId id="262" r:id="rId7"/>
    <p:sldId id="263" r:id="rId8"/>
    <p:sldId id="260" r:id="rId9"/>
    <p:sldId id="267" r:id="rId10"/>
    <p:sldId id="268" r:id="rId11"/>
    <p:sldId id="269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5"/>
    <p:restoredTop sz="94626"/>
  </p:normalViewPr>
  <p:slideViewPr>
    <p:cSldViewPr snapToGrid="0" snapToObjects="1">
      <p:cViewPr>
        <p:scale>
          <a:sx n="110" d="100"/>
          <a:sy n="110" d="100"/>
        </p:scale>
        <p:origin x="1224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D27F7-9EF7-0C4F-894E-C435E4AB2EB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F79A-2C9E-0648-AE62-AEE9F847D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15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F3520-AFFD-1446-A579-6C83B4D7BADC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CE7C3-15EF-3D4E-BBD6-8B736995B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04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7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A858-2B2F-744F-B1BD-A9C9CFF83B85}" type="datetime1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ADVANCED EV3 PROGRAMMING LESSON</a:t>
            </a: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CF47-EEAB-0C4C-8B52-CA59023FD428}" type="datetime1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611498"/>
            <a:ext cx="8576373" cy="137411"/>
            <a:chOff x="284163" y="1759424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488-CA47-F64F-94C6-17745F974F46}" type="datetime1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00F8-8EB2-0148-8D73-C0EFB2AA90AB}" type="datetime1">
              <a:rPr lang="en-US" smtClean="0"/>
              <a:t>12/5/20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2573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C68A-5401-194F-8EE1-B9B4F5FC848A}" type="datetime1">
              <a:rPr lang="en-US" smtClean="0"/>
              <a:t>12/5/20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5860-BDE5-9742-B8B3-899EA4903458}" type="datetime1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2B1-3101-4346-AC15-E95D04352935}" type="datetime1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826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59417ACC-95BC-6348-A0CD-B63345C802DD}" type="datetime1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54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ED6-0F81-5943-A28E-706AD246D5A1}" type="datetime1">
              <a:rPr lang="en-US" smtClean="0"/>
              <a:t>12/5/20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504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BA05819-348E-7346-92AD-64AE597A5610}" type="datetime1">
              <a:rPr lang="en-US" smtClean="0"/>
              <a:t>12/5/20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2020 EV3Lessons.com, Last edit 9/7/2015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0E13C09E-B59A-4C4C-B0C6-9CF1867CD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sldNum="0"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 Follower with Two Color Sensors and Proportional Control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459013" y="4560129"/>
            <a:ext cx="2225974" cy="13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4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3" y="1870858"/>
            <a:ext cx="8827187" cy="37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39" y="2133600"/>
            <a:ext cx="8357912" cy="3992563"/>
          </a:xfrm>
        </p:spPr>
        <p:txBody>
          <a:bodyPr/>
          <a:lstStyle/>
          <a:p>
            <a:r>
              <a:rPr lang="en-US" dirty="0"/>
              <a:t>EV3Lessons.com YouTube Channel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/qHwho1k1GZ4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this code in action on  YouTube</a:t>
            </a:r>
          </a:p>
        </p:txBody>
      </p:sp>
    </p:spTree>
    <p:extLst>
      <p:ext uri="{BB962C8B-B14F-4D97-AF65-F5344CB8AC3E}">
        <p14:creationId xmlns:p14="http://schemas.microsoft.com/office/powerpoint/2010/main" val="84395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77" y="2133600"/>
            <a:ext cx="8426173" cy="3992563"/>
          </a:xfrm>
        </p:spPr>
        <p:txBody>
          <a:bodyPr/>
          <a:lstStyle/>
          <a:p>
            <a:r>
              <a:rPr lang="en-US" dirty="0"/>
              <a:t>This lesson was written by Sanjay and Arvind </a:t>
            </a:r>
            <a:r>
              <a:rPr lang="en-US" dirty="0" err="1"/>
              <a:t>Seshan</a:t>
            </a:r>
            <a:r>
              <a:rPr lang="en-US" dirty="0"/>
              <a:t> </a:t>
            </a:r>
          </a:p>
          <a:p>
            <a:r>
              <a:rPr lang="en-US" dirty="0"/>
              <a:t>More lessons are available at www.ev3lessons.com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37" y="6126163"/>
            <a:ext cx="1117600" cy="3937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199" y="5129120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40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12" y="2133600"/>
            <a:ext cx="8227327" cy="1126814"/>
          </a:xfrm>
        </p:spPr>
        <p:txBody>
          <a:bodyPr>
            <a:noAutofit/>
          </a:bodyPr>
          <a:lstStyle/>
          <a:p>
            <a:r>
              <a:rPr lang="en-US" dirty="0"/>
              <a:t>Learn how to write a line follower that uses two color sensors</a:t>
            </a:r>
          </a:p>
          <a:p>
            <a:r>
              <a:rPr lang="en-US" dirty="0"/>
              <a:t>Learn how to write a two color line follower that uses proportional control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Pre-requisites: Basic Line Following, Switches, Loops, Proportional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37949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13" y="2133600"/>
            <a:ext cx="5498344" cy="1126814"/>
          </a:xfrm>
        </p:spPr>
        <p:txBody>
          <a:bodyPr>
            <a:noAutofit/>
          </a:bodyPr>
          <a:lstStyle/>
          <a:p>
            <a:r>
              <a:rPr lang="en-US" sz="2000" dirty="0"/>
              <a:t>Robot sees white, turn left</a:t>
            </a:r>
          </a:p>
          <a:p>
            <a:r>
              <a:rPr lang="en-US" sz="2000" dirty="0"/>
              <a:t>Robot sees black, turn right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One Sensor Line Follower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584284" y="3967492"/>
            <a:ext cx="6722175" cy="78564"/>
          </a:xfrm>
          <a:prstGeom prst="line">
            <a:avLst/>
          </a:prstGeom>
          <a:ln w="304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1113117">
            <a:off x="1577660" y="3956878"/>
            <a:ext cx="799856" cy="512375"/>
            <a:chOff x="2390183" y="3136131"/>
            <a:chExt cx="799856" cy="512375"/>
          </a:xfrm>
        </p:grpSpPr>
        <p:sp>
          <p:nvSpPr>
            <p:cNvPr id="11" name="Oval 10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20670859">
            <a:off x="2729425" y="3947284"/>
            <a:ext cx="799856" cy="512375"/>
            <a:chOff x="2390183" y="3136131"/>
            <a:chExt cx="799856" cy="512375"/>
          </a:xfrm>
        </p:grpSpPr>
        <p:sp>
          <p:nvSpPr>
            <p:cNvPr id="34" name="Oval 33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1462150">
            <a:off x="3920526" y="3946238"/>
            <a:ext cx="799856" cy="512375"/>
            <a:chOff x="2390183" y="3136131"/>
            <a:chExt cx="799856" cy="512375"/>
          </a:xfrm>
        </p:grpSpPr>
        <p:sp>
          <p:nvSpPr>
            <p:cNvPr id="39" name="Oval 38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 rot="20433418">
            <a:off x="5013659" y="3931964"/>
            <a:ext cx="799856" cy="512375"/>
            <a:chOff x="2390183" y="3136131"/>
            <a:chExt cx="799856" cy="512375"/>
          </a:xfrm>
        </p:grpSpPr>
        <p:sp>
          <p:nvSpPr>
            <p:cNvPr id="44" name="Oval 43"/>
            <p:cNvSpPr/>
            <p:nvPr/>
          </p:nvSpPr>
          <p:spPr>
            <a:xfrm>
              <a:off x="2854329" y="3136131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49613" y="3602787"/>
              <a:ext cx="222585" cy="45719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93640" y="3312791"/>
              <a:ext cx="196399" cy="18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90183" y="3221132"/>
              <a:ext cx="686731" cy="36663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390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_1239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00600" y="2327275"/>
            <a:ext cx="3481388" cy="26114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Two Color Line Follower?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890" y="2042669"/>
            <a:ext cx="37184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goal is to use two light sensors next to each other to follow a line</a:t>
            </a:r>
          </a:p>
          <a:p>
            <a:endParaRPr lang="en-US" sz="2000" dirty="0"/>
          </a:p>
          <a:p>
            <a:r>
              <a:rPr lang="en-US" sz="2000" dirty="0"/>
              <a:t>The light sensors need to be placed approximately the line’s width apart</a:t>
            </a:r>
          </a:p>
          <a:p>
            <a:endParaRPr lang="en-US" sz="2000" dirty="0"/>
          </a:p>
          <a:p>
            <a:r>
              <a:rPr lang="en-US" sz="2000" dirty="0"/>
              <a:t>When following the line they should both sensors should be reading the edge of the 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364" y="5168581"/>
            <a:ext cx="432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Watch video from FLL 1920 to see line straddling in action</a:t>
            </a:r>
          </a:p>
        </p:txBody>
      </p:sp>
    </p:spTree>
    <p:extLst>
      <p:ext uri="{BB962C8B-B14F-4D97-AF65-F5344CB8AC3E}">
        <p14:creationId xmlns:p14="http://schemas.microsoft.com/office/powerpoint/2010/main" val="42699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193729" cy="3992563"/>
          </a:xfrm>
        </p:spPr>
        <p:txBody>
          <a:bodyPr/>
          <a:lstStyle/>
          <a:p>
            <a:r>
              <a:rPr lang="en-US" dirty="0"/>
              <a:t>Placement of the two color sensors are very important</a:t>
            </a:r>
          </a:p>
          <a:p>
            <a:r>
              <a:rPr lang="en-US" dirty="0"/>
              <a:t>In the picture on the right, we have a beam placed so you can see how far apart to place your sensors.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success</a:t>
            </a:r>
          </a:p>
        </p:txBody>
      </p:sp>
      <p:pic>
        <p:nvPicPr>
          <p:cNvPr id="4" name="Picture 3" descr="phot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8"/>
          <a:stretch/>
        </p:blipFill>
        <p:spPr>
          <a:xfrm>
            <a:off x="4648103" y="2226009"/>
            <a:ext cx="3841233" cy="3673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4648103" y="2710465"/>
            <a:ext cx="929622" cy="2946157"/>
          </a:xfrm>
          <a:prstGeom prst="ellipse">
            <a:avLst/>
          </a:prstGeom>
          <a:noFill/>
          <a:ln w="5715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H="1">
            <a:off x="461851" y="3707884"/>
            <a:ext cx="8070205" cy="78564"/>
          </a:xfrm>
          <a:prstGeom prst="line">
            <a:avLst/>
          </a:prstGeom>
          <a:ln w="3048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Color Sensor Line Follower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59331" y="3046764"/>
            <a:ext cx="1572764" cy="1384522"/>
            <a:chOff x="859331" y="3196881"/>
            <a:chExt cx="1387369" cy="1057875"/>
          </a:xfrm>
        </p:grpSpPr>
        <p:sp>
          <p:nvSpPr>
            <p:cNvPr id="12" name="Oval 11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692106" y="4597214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 on White</a:t>
            </a:r>
          </a:p>
          <a:p>
            <a:r>
              <a:rPr lang="en-US" dirty="0"/>
              <a:t>Sensor 2 on White</a:t>
            </a:r>
          </a:p>
          <a:p>
            <a:r>
              <a:rPr lang="en-US" dirty="0"/>
              <a:t>Go forward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5015" y="4597214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 on Black</a:t>
            </a:r>
          </a:p>
          <a:p>
            <a:r>
              <a:rPr lang="en-US" dirty="0"/>
              <a:t>Sensor 2 on White Turn left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60000" y="4597214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 on White</a:t>
            </a:r>
          </a:p>
          <a:p>
            <a:r>
              <a:rPr lang="en-US" dirty="0"/>
              <a:t>Sensor 2 on Black Turn right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522332" y="3119843"/>
            <a:ext cx="1572764" cy="1384522"/>
            <a:chOff x="859331" y="3196881"/>
            <a:chExt cx="1387369" cy="1057875"/>
          </a:xfrm>
        </p:grpSpPr>
        <p:sp>
          <p:nvSpPr>
            <p:cNvPr id="34" name="Oval 33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912761" y="2878984"/>
            <a:ext cx="1572764" cy="1384522"/>
            <a:chOff x="859331" y="3196881"/>
            <a:chExt cx="1387369" cy="1057875"/>
          </a:xfrm>
        </p:grpSpPr>
        <p:sp>
          <p:nvSpPr>
            <p:cNvPr id="41" name="Oval 40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77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1240081"/>
          </a:xfrm>
        </p:spPr>
        <p:txBody>
          <a:bodyPr>
            <a:normAutofit/>
          </a:bodyPr>
          <a:lstStyle/>
          <a:p>
            <a:r>
              <a:rPr lang="en-US" dirty="0"/>
              <a:t>Use the ideas from Slide 4 and write a line follower that straddles a red line – uses 2 color sensors to line follow a red line?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cxnSp>
        <p:nvCxnSpPr>
          <p:cNvPr id="6" name="Curved Connector 5"/>
          <p:cNvCxnSpPr/>
          <p:nvPr/>
        </p:nvCxnSpPr>
        <p:spPr>
          <a:xfrm>
            <a:off x="2127346" y="4412624"/>
            <a:ext cx="6022996" cy="596095"/>
          </a:xfrm>
          <a:prstGeom prst="curvedConnector3">
            <a:avLst>
              <a:gd name="adj1" fmla="val 50000"/>
            </a:avLst>
          </a:prstGeom>
          <a:ln w="3048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59331" y="3713820"/>
            <a:ext cx="1572764" cy="1384522"/>
            <a:chOff x="859331" y="3196881"/>
            <a:chExt cx="1387369" cy="1057875"/>
          </a:xfrm>
          <a:solidFill>
            <a:schemeClr val="tx1"/>
          </a:solidFill>
        </p:grpSpPr>
        <p:sp>
          <p:nvSpPr>
            <p:cNvPr id="8" name="Oval 7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  <a:grpFill/>
          </p:grpSpPr>
          <p:sp>
            <p:nvSpPr>
              <p:cNvPr id="10" name="Oval 9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accent6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1256582" y="5233441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 on White</a:t>
            </a:r>
          </a:p>
          <a:p>
            <a:r>
              <a:rPr lang="en-US" dirty="0"/>
              <a:t>Sensor 2 on White</a:t>
            </a:r>
          </a:p>
          <a:p>
            <a:r>
              <a:rPr lang="en-US" dirty="0"/>
              <a:t>Go forward</a:t>
            </a:r>
          </a:p>
        </p:txBody>
      </p:sp>
      <p:sp>
        <p:nvSpPr>
          <p:cNvPr id="15" name="Oval 14"/>
          <p:cNvSpPr/>
          <p:nvPr/>
        </p:nvSpPr>
        <p:spPr>
          <a:xfrm>
            <a:off x="4839565" y="4870040"/>
            <a:ext cx="389479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4819975" y="4352314"/>
            <a:ext cx="389480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7383552" y="4792770"/>
            <a:ext cx="389479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7363962" y="4275044"/>
            <a:ext cx="389480" cy="39042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6476" y="5385841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 on Red</a:t>
            </a:r>
          </a:p>
          <a:p>
            <a:r>
              <a:rPr lang="en-US" dirty="0"/>
              <a:t>Sensor 2 on White Turn left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2169" y="3279175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 on White</a:t>
            </a:r>
          </a:p>
          <a:p>
            <a:r>
              <a:rPr lang="en-US" dirty="0"/>
              <a:t>Sensor 2 on Red Turn right</a:t>
            </a:r>
          </a:p>
        </p:txBody>
      </p:sp>
    </p:spTree>
    <p:extLst>
      <p:ext uri="{BB962C8B-B14F-4D97-AF65-F5344CB8AC3E}">
        <p14:creationId xmlns:p14="http://schemas.microsoft.com/office/powerpoint/2010/main" val="26163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Solution</a:t>
            </a:r>
          </a:p>
        </p:txBody>
      </p:sp>
      <p:pic>
        <p:nvPicPr>
          <p:cNvPr id="3" name="Picture 2" descr="Screen Shot 2014-11-15 at 8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0" y="1741890"/>
            <a:ext cx="7626123" cy="48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77040"/>
            <a:ext cx="8574087" cy="2585185"/>
          </a:xfrm>
        </p:spPr>
        <p:txBody>
          <a:bodyPr/>
          <a:lstStyle/>
          <a:p>
            <a:r>
              <a:rPr lang="en-US" dirty="0"/>
              <a:t>What is the target </a:t>
            </a:r>
            <a:r>
              <a:rPr lang="en-US" dirty="0">
                <a:sym typeface="Wingdings"/>
              </a:rPr>
              <a:t> both sensors should read the same value</a:t>
            </a:r>
          </a:p>
          <a:p>
            <a:r>
              <a:rPr lang="en-US" dirty="0">
                <a:sym typeface="Wingdings"/>
              </a:rPr>
              <a:t>What is the error  the difference between the sensors</a:t>
            </a:r>
          </a:p>
          <a:p>
            <a:r>
              <a:rPr lang="en-US" dirty="0">
                <a:sym typeface="Wingdings"/>
              </a:rPr>
              <a:t>What is the correction  turn more sharply if the difference is large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9/7/2015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add proportional control?</a:t>
            </a:r>
          </a:p>
        </p:txBody>
      </p:sp>
      <p:cxnSp>
        <p:nvCxnSpPr>
          <p:cNvPr id="21" name="Curved Connector 20"/>
          <p:cNvCxnSpPr/>
          <p:nvPr/>
        </p:nvCxnSpPr>
        <p:spPr>
          <a:xfrm>
            <a:off x="2127346" y="4784636"/>
            <a:ext cx="6022996" cy="596095"/>
          </a:xfrm>
          <a:prstGeom prst="curvedConnector3">
            <a:avLst>
              <a:gd name="adj1" fmla="val 50000"/>
            </a:avLst>
          </a:prstGeom>
          <a:ln w="3048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59331" y="4085832"/>
            <a:ext cx="1572764" cy="1384522"/>
            <a:chOff x="859331" y="3196881"/>
            <a:chExt cx="1387369" cy="1057875"/>
          </a:xfrm>
        </p:grpSpPr>
        <p:sp>
          <p:nvSpPr>
            <p:cNvPr id="23" name="Oval 22"/>
            <p:cNvSpPr/>
            <p:nvPr/>
          </p:nvSpPr>
          <p:spPr>
            <a:xfrm>
              <a:off x="1995155" y="3799295"/>
              <a:ext cx="251545" cy="29831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59331" y="3196881"/>
              <a:ext cx="1370089" cy="1057875"/>
              <a:chOff x="2390183" y="3171627"/>
              <a:chExt cx="748206" cy="45469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802257" y="3171627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797541" y="3580602"/>
                <a:ext cx="222585" cy="45719"/>
              </a:xfrm>
              <a:prstGeom prst="ellipse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01020" y="3260528"/>
                <a:ext cx="137369" cy="12821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390183" y="3221132"/>
                <a:ext cx="686731" cy="36663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179608" y="5695249"/>
            <a:ext cx="2378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 reading 50</a:t>
            </a:r>
          </a:p>
          <a:p>
            <a:r>
              <a:rPr lang="en-US" dirty="0"/>
              <a:t>Sensor 2 reading 50</a:t>
            </a:r>
          </a:p>
          <a:p>
            <a:r>
              <a:rPr lang="en-US" dirty="0"/>
              <a:t>Go forward</a:t>
            </a:r>
          </a:p>
        </p:txBody>
      </p:sp>
      <p:sp>
        <p:nvSpPr>
          <p:cNvPr id="30" name="Oval 29"/>
          <p:cNvSpPr/>
          <p:nvPr/>
        </p:nvSpPr>
        <p:spPr>
          <a:xfrm>
            <a:off x="4839565" y="5242052"/>
            <a:ext cx="389479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4819975" y="4724326"/>
            <a:ext cx="389480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7383552" y="5382858"/>
            <a:ext cx="389479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7363962" y="4865132"/>
            <a:ext cx="389480" cy="3904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49502" y="5695249"/>
            <a:ext cx="22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 reading 10</a:t>
            </a:r>
          </a:p>
          <a:p>
            <a:r>
              <a:rPr lang="en-US" dirty="0"/>
              <a:t>Sensor 2 reading 100 Turn Left sharply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91245" y="5695249"/>
            <a:ext cx="2025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1 reading 60</a:t>
            </a:r>
          </a:p>
          <a:p>
            <a:r>
              <a:rPr lang="en-US" dirty="0"/>
              <a:t>Sensor 2 reading 40 Turn right slightly</a:t>
            </a:r>
          </a:p>
        </p:txBody>
      </p:sp>
    </p:spTree>
    <p:extLst>
      <p:ext uri="{BB962C8B-B14F-4D97-AF65-F5344CB8AC3E}">
        <p14:creationId xmlns:p14="http://schemas.microsoft.com/office/powerpoint/2010/main" val="299369340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1101</TotalTime>
  <Words>541</Words>
  <Application>Microsoft Macintosh PowerPoint</Application>
  <PresentationFormat>On-screen Show (4:3)</PresentationFormat>
  <Paragraphs>89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Helvetica Neue</vt:lpstr>
      <vt:lpstr>Wingdings</vt:lpstr>
      <vt:lpstr>advanced</vt:lpstr>
      <vt:lpstr>Line Follower with Two Color Sensors and Proportional Control</vt:lpstr>
      <vt:lpstr>Objectives</vt:lpstr>
      <vt:lpstr>A Basic One Sensor Line Follower</vt:lpstr>
      <vt:lpstr>What is a Two Color Line Follower?</vt:lpstr>
      <vt:lpstr>Tips for success</vt:lpstr>
      <vt:lpstr>Two Color Sensor Line Follower</vt:lpstr>
      <vt:lpstr>Challenge 1</vt:lpstr>
      <vt:lpstr>Challenge 1 Solution</vt:lpstr>
      <vt:lpstr>How do you add proportional control?</vt:lpstr>
      <vt:lpstr>Challenge 2 Solution</vt:lpstr>
      <vt:lpstr>Watch this code in action on  YouTube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Lesson: Alternative Line Following Techniques</dc:title>
  <cp:lastModifiedBy>Srinivasan Seshan</cp:lastModifiedBy>
  <cp:revision>13</cp:revision>
  <dcterms:created xsi:type="dcterms:W3CDTF">2014-11-14T02:10:18Z</dcterms:created>
  <dcterms:modified xsi:type="dcterms:W3CDTF">2020-12-05T19:47:11Z</dcterms:modified>
</cp:coreProperties>
</file>