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35" r:id="rId1"/>
    <p:sldMasterId id="2147483847" r:id="rId2"/>
    <p:sldMasterId id="2147483859" r:id="rId3"/>
    <p:sldMasterId id="2147483871" r:id="rId4"/>
    <p:sldMasterId id="2147483883" r:id="rId5"/>
    <p:sldMasterId id="2147483895" r:id="rId6"/>
  </p:sldMasterIdLst>
  <p:notesMasterIdLst>
    <p:notesMasterId r:id="rId22"/>
  </p:notesMasterIdLst>
  <p:handoutMasterIdLst>
    <p:handoutMasterId r:id="rId23"/>
  </p:handoutMasterIdLst>
  <p:sldIdLst>
    <p:sldId id="289" r:id="rId7"/>
    <p:sldId id="302" r:id="rId8"/>
    <p:sldId id="296" r:id="rId9"/>
    <p:sldId id="303" r:id="rId10"/>
    <p:sldId id="309" r:id="rId11"/>
    <p:sldId id="304" r:id="rId12"/>
    <p:sldId id="297" r:id="rId13"/>
    <p:sldId id="308" r:id="rId14"/>
    <p:sldId id="305" r:id="rId15"/>
    <p:sldId id="306" r:id="rId16"/>
    <p:sldId id="307" r:id="rId17"/>
    <p:sldId id="301" r:id="rId18"/>
    <p:sldId id="300" r:id="rId19"/>
    <p:sldId id="299" r:id="rId20"/>
    <p:sldId id="274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43" autoAdjust="0"/>
    <p:restoredTop sz="94199"/>
  </p:normalViewPr>
  <p:slideViewPr>
    <p:cSldViewPr snapToGrid="0" snapToObjects="1">
      <p:cViewPr varScale="1">
        <p:scale>
          <a:sx n="76" d="100"/>
          <a:sy n="76" d="100"/>
        </p:scale>
        <p:origin x="96" y="10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4B44E-40A3-0E46-B16A-9BF1250A248B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F1604-CF25-2840-A4A3-96CDE3604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57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AD16C-2DB4-6642-BAD4-9ED973A087A0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BF589-3978-3C45-966B-D7B7A71F2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41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679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2979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9627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07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75704-DB52-3842-BBCE-E1D34BFEEE09}" type="datetime1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10/25/2016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615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9341B-7ECA-C445-830A-BB829DDCCED0}" type="datetime1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10/25/2016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394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95306-B051-4042-BF25-6AE0EB453531}" type="datetime1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10/25/2016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836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DFB19-2C33-2C42-B529-1006C07247F9}" type="datetime1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sk-SK"/>
              <a:t>© 2016 EV3Lessons.com, Last Edit 10/25/2016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0896" y="400415"/>
            <a:ext cx="7741243" cy="2875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/>
              <a:t>BEGINNER PROGRAMMING LESSON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By Sanjay and Arvind </a:t>
            </a:r>
            <a:r>
              <a:rPr lang="en-US" dirty="0" err="1"/>
              <a:t>Seshan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6436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34582-753C-5B42-9EC2-D5AC237EFBD0}" type="datetime1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10/25/2016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46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32314-DDAB-904D-B2A5-3B995C45FBEB}" type="datetime1">
              <a:rPr lang="en-US" smtClean="0"/>
              <a:t>7/8/2019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k-SK"/>
              <a:t>© 2016 EV3Lessons.com, Last Edit 10/25/2016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074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3636D-D7CF-AD4E-9F72-78DF857BA708}" type="datetime1">
              <a:rPr lang="en-US" smtClean="0"/>
              <a:t>7/8/2019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10/25/2016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153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69A6D-B495-984F-BBEC-50BC0AD00832}" type="datetime1">
              <a:rPr lang="en-US" smtClean="0"/>
              <a:t>7/8/2019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10/25/2016</a:t>
            </a: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154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4F8F6-3BFD-904A-9A37-C280D2797B35}" type="datetime1">
              <a:rPr lang="en-US" smtClean="0"/>
              <a:t>7/8/2019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10/25/2016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690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D43E8-B15D-E248-BF35-4E8E7481057C}" type="datetime1">
              <a:rPr lang="en-US" smtClean="0"/>
              <a:t>7/8/2019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10/25/2016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6472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DB90E-73C4-D04D-8FD9-9EE92D4C0CEC}" type="datetime1">
              <a:rPr lang="en-US" smtClean="0"/>
              <a:t>7/8/2019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10/25/2016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55502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96614-7DEE-DF4C-9CBA-3E17F7B55FF1}" type="datetime1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10/25/2016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1522" y="6269672"/>
            <a:ext cx="642303" cy="365125"/>
          </a:xfr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032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A21EF-9F6B-6C4E-8E00-E5B71D2A3E61}" type="datetime1">
              <a:rPr lang="en-US" smtClean="0"/>
              <a:t>7/8/2019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10/25/2016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3832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A5DFA-D2DD-0F49-B414-685A851B4F7A}" type="datetime1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10/25/2016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4591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62537-4549-1D48-B954-F7AE940BDDB1}" type="datetime1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10/25/2016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076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F9D6A-4532-FC4B-B906-E2D0429C0548}" type="datetime1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10/25/2016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8383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43AF7-BC7B-5940-A7E8-FCF781E19DD4}" type="datetime1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10/25/2016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28601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A16A5-6D07-2342-B4D8-B5A2C9EAA399}" type="datetime1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10/25/2016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0129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85FD-30DF-A34F-926A-66AAD0BAA992}" type="datetime1">
              <a:rPr lang="en-US" smtClean="0"/>
              <a:t>7/8/2019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10/25/2016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5115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2E301-97BE-9C4B-AB23-08C8584C031A}" type="datetime1">
              <a:rPr lang="en-US" smtClean="0"/>
              <a:t>7/8/2019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10/25/2016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9232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4D11A-E5CC-5A48-82A1-1947C1CD0D74}" type="datetime1">
              <a:rPr lang="en-US" smtClean="0"/>
              <a:t>7/8/2019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10/25/2016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1252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1E40D-2086-624C-B723-D4C2EDE47EC3}" type="datetime1">
              <a:rPr lang="en-US" smtClean="0"/>
              <a:t>7/8/2019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10/25/2016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791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283B3-A60F-1C4B-9A6D-3B5D301C08A3}" type="datetime1">
              <a:rPr lang="en-US" smtClean="0"/>
              <a:t>7/8/2019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k-SK"/>
              <a:t>© 2016 EV3Lessons.com, Last Edit 10/25/2016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61191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71B34-060D-9147-B45F-34C41517BE52}" type="datetime1">
              <a:rPr lang="en-US" smtClean="0"/>
              <a:t>7/8/2019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10/25/2016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44621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3A078-64D6-F249-8FCC-5B4056048E99}" type="datetime1">
              <a:rPr lang="en-US" smtClean="0"/>
              <a:t>7/8/2019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10/25/2016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49689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B252A-5D5A-9643-ADA9-1C35A84B7E19}" type="datetime1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10/25/2016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53332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76346-366F-3A44-BA50-6344199BE0C5}" type="datetime1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10/25/2016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59741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03193-5248-EC43-9A1C-7BB4FE57EFB7}" type="datetime1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10/25/2016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3246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9DF3-C901-904D-A024-957A7EDC7BD9}" type="datetime1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10/25/2016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1522" y="6269672"/>
            <a:ext cx="642303" cy="365125"/>
          </a:xfr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4281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86142-4831-1B47-855A-6D274D41EB2E}" type="datetime1">
              <a:rPr lang="en-US" smtClean="0"/>
              <a:t>7/8/2019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k-SK"/>
              <a:t>© 2016 EV3Lessons.com, Last Edit 10/25/2016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51885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7F603-7F94-6341-848E-2E1ED4E4B66B}" type="datetime1">
              <a:rPr lang="en-US" smtClean="0"/>
              <a:t>7/8/2019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10/25/2016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09339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168B0-18D8-C840-BAAE-6F4B779BAB4C}" type="datetime1">
              <a:rPr lang="en-US" smtClean="0"/>
              <a:t>7/8/2019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10/25/2016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72205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21DF4-DE14-6F49-9862-940BCE537123}" type="datetime1">
              <a:rPr lang="en-US" smtClean="0"/>
              <a:t>7/8/2019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10/25/2016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02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CB2D9-B8CC-0943-A0BD-5A501AAB5A20}" type="datetime1">
              <a:rPr lang="en-US" smtClean="0"/>
              <a:t>7/8/2019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10/25/2016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62174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2784-FE60-F140-B2EF-4B4B47971D9D}" type="datetime1">
              <a:rPr lang="en-US" smtClean="0"/>
              <a:t>7/8/2019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10/25/2016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77326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7161-BB2D-F040-B875-9C5217520089}" type="datetime1">
              <a:rPr lang="en-US" smtClean="0"/>
              <a:t>7/8/2019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10/25/2016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012541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3F1CA-1A97-794C-94B4-291CE72AA6BE}" type="datetime1">
              <a:rPr lang="en-US" smtClean="0"/>
              <a:t>7/8/2019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10/25/2016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64012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E5E2B-E1A5-4746-963E-2F337D2AA1E3}" type="datetime1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10/25/2016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41143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A3540-2E21-E146-B9F1-0D0E2DF1B93C}" type="datetime1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10/25/2016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12378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C9B9-3FDE-7A4A-BC6F-F9B42B1CD962}" type="datetime1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sk-SK"/>
              <a:t>© 2016 EV3Lessons.com, Last Edit 10/25/2016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0896" y="400415"/>
            <a:ext cx="7741243" cy="287532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/>
              <a:t>BEGINNER PROGRAMMING LESSON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By Sanjay and Arvind </a:t>
            </a:r>
            <a:r>
              <a:rPr lang="en-US" dirty="0" err="1"/>
              <a:t>Seshan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006" y="2895600"/>
            <a:ext cx="147895" cy="39624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520" y="0"/>
            <a:ext cx="184958" cy="28956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5477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52085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489D5-EBD3-124B-A5A6-13B95D72FB49}" type="datetime1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10/25/2016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43287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963FA-D69B-7548-AF2B-512326842D37}" type="datetime1">
              <a:rPr lang="en-US" smtClean="0"/>
              <a:t>7/8/2019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k-SK"/>
              <a:t>© 2016 EV3Lessons.com, Last Edit 10/25/2016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29131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CBC10-1041-1B48-AFA7-3C0805AB596D}" type="datetime1">
              <a:rPr lang="en-US" smtClean="0"/>
              <a:t>7/8/2019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10/25/2016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39079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1DCC6-0306-504B-8325-91FED725A111}" type="datetime1">
              <a:rPr lang="en-US" smtClean="0"/>
              <a:t>7/8/2019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10/25/2016</a:t>
            </a: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502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4CA23-3DC0-E845-BF08-35973C2EF420}" type="datetime1">
              <a:rPr lang="en-US" smtClean="0"/>
              <a:t>7/8/2019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10/25/2016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86067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AA11F-2390-E849-9C97-A556CD425061}" type="datetime1">
              <a:rPr lang="en-US" smtClean="0"/>
              <a:t>7/8/2019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10/25/2016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85570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FA187-AD6B-5346-9F54-0B781FFB6A70}" type="datetime1">
              <a:rPr lang="en-US" smtClean="0"/>
              <a:t>7/8/2019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10/25/2016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09931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23067-1B62-114B-8B6C-4CB1D0E29CC3}" type="datetime1">
              <a:rPr lang="en-US" smtClean="0"/>
              <a:t>7/8/2019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10/25/2016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2932270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C54E6-514B-514A-A73C-F53B4056F5A0}" type="datetime1">
              <a:rPr lang="en-US" smtClean="0"/>
              <a:t>7/8/2019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10/25/2016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7170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5498-EA94-8D4E-B019-2B5A8234B7A3}" type="datetime1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10/25/2016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78915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EBEB-8957-B94E-9DD3-50EE4903CDF7}" type="datetime1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10/25/2016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93009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67706-E1AE-AA4D-81B5-B913F17070AD}" type="datetime1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10/25/2016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31259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728FA-8CF9-DA4F-BE5E-8C8D5A6E0CED}" type="datetime1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10/25/2016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34592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ED1DB-CBB1-8042-8953-4A9D7653EB95}" type="datetime1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10/25/2016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93472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F7219-7BBD-A04A-B8AA-0EB7A300F401}" type="datetime1">
              <a:rPr lang="en-US" smtClean="0"/>
              <a:t>7/8/2019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10/25/2016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359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DD567-9B7E-CA40-A529-310EE1240C21}" type="datetime1">
              <a:rPr lang="en-US" smtClean="0"/>
              <a:t>7/8/2019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10/25/2016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5459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BC1CA-B7A3-A54E-9DCF-C67D203A80F3}" type="datetime1">
              <a:rPr lang="en-US" smtClean="0"/>
              <a:t>7/8/2019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10/25/2016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01369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6A59D-30E4-6D4A-BC9F-DEF7F3C49CBE}" type="datetime1">
              <a:rPr lang="en-US" smtClean="0"/>
              <a:t>7/8/2019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10/25/2016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99582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0845E-062A-1442-88AD-DA618666320B}" type="datetime1">
              <a:rPr lang="en-US" smtClean="0"/>
              <a:t>7/8/2019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10/25/2016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5184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27897-B8DF-554A-992C-01BE3A48866A}" type="datetime1">
              <a:rPr lang="en-US" smtClean="0"/>
              <a:t>7/8/2019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10/25/2016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75243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AE6AE-9C74-7E4E-B2BA-33F129DCFA74}" type="datetime1">
              <a:rPr lang="en-US" smtClean="0"/>
              <a:t>7/8/2019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10/25/2016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76697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6B5D2-C756-2844-8796-14207EA56DDC}" type="datetime1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10/25/2016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84844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70862-C264-9F4D-99CD-B0A949988098}" type="datetime1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10/25/2016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0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B00E1-C233-CB49-B827-93E45885838A}" type="datetime1">
              <a:rPr lang="en-US" smtClean="0"/>
              <a:t>7/8/2019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10/25/2016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27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23563-1E27-C44C-8624-45FF502A3F6C}" type="datetime1">
              <a:rPr lang="en-US" smtClean="0"/>
              <a:t>7/8/2019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10/25/2016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941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FF1AE-7B64-5C4E-8B85-2AB09EC3E440}" type="datetime1">
              <a:rPr lang="en-US" smtClean="0"/>
              <a:t>7/8/2019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10/25/2016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923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D75C225A-CF2F-C14B-95E5-8671EBE241D2}" type="datetime1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sk-SK"/>
              <a:t>© 2016 EV3Lessons.com, Last Edit 10/25/2016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7523" y="6354445"/>
            <a:ext cx="7036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60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B017A7C1-D332-8045-8087-00B9E6E329AF}" type="datetime1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sk-SK"/>
              <a:t>© 2016 EV3Lessons.com, Last Edit 10/25/2016</a:t>
            </a: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608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F20B8-46A4-9045-8082-E3561F3D9569}" type="datetime1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k-SK"/>
              <a:t>© 2016 EV3Lessons.com, Last Edit 10/25/2016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161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2" r:id="rId3"/>
    <p:sldLayoutId id="2147483863" r:id="rId4"/>
    <p:sldLayoutId id="2147483864" r:id="rId5"/>
    <p:sldLayoutId id="2147483865" r:id="rId6"/>
    <p:sldLayoutId id="2147483866" r:id="rId7"/>
    <p:sldLayoutId id="2147483867" r:id="rId8"/>
    <p:sldLayoutId id="2147483868" r:id="rId9"/>
    <p:sldLayoutId id="2147483869" r:id="rId10"/>
    <p:sldLayoutId id="2147483870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A1354666-E891-444B-8FC8-FD46E0188A5F}" type="datetime1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sk-SK"/>
              <a:t>© 2016 EV3Lessons.com, Last Edit 10/25/2016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7523" y="6354445"/>
            <a:ext cx="7036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82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874" r:id="rId3"/>
    <p:sldLayoutId id="2147483875" r:id="rId4"/>
    <p:sldLayoutId id="2147483876" r:id="rId5"/>
    <p:sldLayoutId id="2147483877" r:id="rId6"/>
    <p:sldLayoutId id="2147483878" r:id="rId7"/>
    <p:sldLayoutId id="2147483879" r:id="rId8"/>
    <p:sldLayoutId id="2147483880" r:id="rId9"/>
    <p:sldLayoutId id="2147483881" r:id="rId10"/>
    <p:sldLayoutId id="2147483882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BD145B49-2F97-264D-8BD6-FA738E768095}" type="datetime1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sk-SK"/>
              <a:t>© 2016 EV3Lessons.com, Last Edit 10/25/2016</a:t>
            </a: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917192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006" y="2895600"/>
            <a:ext cx="147895" cy="39624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520" y="0"/>
            <a:ext cx="184958" cy="28956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5477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214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0F74B-BFAB-BC45-954A-DEFADF45D947}" type="datetime1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k-SK"/>
              <a:t>© 2016 EV3Lessons.com, Last Edit 10/25/2016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959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  <p:sldLayoutId id="2147483897" r:id="rId2"/>
    <p:sldLayoutId id="2147483898" r:id="rId3"/>
    <p:sldLayoutId id="2147483899" r:id="rId4"/>
    <p:sldLayoutId id="2147483900" r:id="rId5"/>
    <p:sldLayoutId id="2147483901" r:id="rId6"/>
    <p:sldLayoutId id="2147483902" r:id="rId7"/>
    <p:sldLayoutId id="2147483903" r:id="rId8"/>
    <p:sldLayoutId id="2147483904" r:id="rId9"/>
    <p:sldLayoutId id="2147483905" r:id="rId10"/>
    <p:sldLayoutId id="2147483906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6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68594" y="3427224"/>
            <a:ext cx="7816645" cy="914400"/>
          </a:xfrm>
        </p:spPr>
        <p:txBody>
          <a:bodyPr>
            <a:normAutofit/>
          </a:bodyPr>
          <a:lstStyle/>
          <a:p>
            <a:r>
              <a:rPr lang="ru-RU" dirty="0"/>
              <a:t>Ошибки ветвления</a:t>
            </a:r>
          </a:p>
          <a:p>
            <a:r>
              <a:rPr lang="en-US" dirty="0"/>
              <a:t>(the VM Program Instruction Break Error)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ru-RU" dirty="0"/>
              <a:t>УРОК </a:t>
            </a:r>
            <a:r>
              <a:rPr lang="ru-RU" dirty="0" err="1"/>
              <a:t>ОТЛАДки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" t="17619" r="3095" b="25000"/>
          <a:stretch/>
        </p:blipFill>
        <p:spPr>
          <a:xfrm>
            <a:off x="3793356" y="4564606"/>
            <a:ext cx="1536320" cy="954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953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</a:t>
            </a:r>
            <a:r>
              <a:rPr lang="ru-RU" dirty="0" err="1"/>
              <a:t>байткода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10/25/2016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12057" y="1396683"/>
            <a:ext cx="3657600" cy="4572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INPUT_READ (0,0,</a:t>
            </a:r>
            <a:r>
              <a:rPr lang="en-US" sz="1600" dirty="0">
                <a:solidFill>
                  <a:schemeClr val="bg1"/>
                </a:solidFill>
              </a:rPr>
              <a:t>16</a:t>
            </a:r>
            <a:r>
              <a:rPr lang="en-US" sz="1600" dirty="0"/>
              <a:t>,0,pushed)</a:t>
            </a:r>
          </a:p>
        </p:txBody>
      </p:sp>
      <p:sp>
        <p:nvSpPr>
          <p:cNvPr id="7" name="Rectangle 6"/>
          <p:cNvSpPr/>
          <p:nvPr/>
        </p:nvSpPr>
        <p:spPr>
          <a:xfrm>
            <a:off x="612057" y="2007713"/>
            <a:ext cx="3657600" cy="4572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JR_FALSE(pushed,</a:t>
            </a:r>
            <a:r>
              <a:rPr lang="en-US" sz="1600" dirty="0">
                <a:solidFill>
                  <a:srgbClr val="FF0000"/>
                </a:solidFill>
              </a:rPr>
              <a:t>32</a:t>
            </a:r>
            <a:r>
              <a:rPr lang="en-US" sz="1600" dirty="0"/>
              <a:t>)</a:t>
            </a:r>
          </a:p>
        </p:txBody>
      </p:sp>
      <p:sp>
        <p:nvSpPr>
          <p:cNvPr id="8" name="Rectangle 7"/>
          <p:cNvSpPr/>
          <p:nvPr/>
        </p:nvSpPr>
        <p:spPr>
          <a:xfrm>
            <a:off x="612057" y="2609697"/>
            <a:ext cx="3657600" cy="4572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JR(</a:t>
            </a:r>
            <a:r>
              <a:rPr lang="en-US" sz="1600" dirty="0">
                <a:solidFill>
                  <a:srgbClr val="FF0000"/>
                </a:solidFill>
              </a:rPr>
              <a:t>-32</a:t>
            </a:r>
            <a:r>
              <a:rPr lang="en-US" sz="1600" dirty="0"/>
              <a:t>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12057" y="3890007"/>
            <a:ext cx="3657600" cy="4572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OUTPUT_STOP(0,1,0)</a:t>
            </a:r>
          </a:p>
        </p:txBody>
      </p:sp>
      <p:cxnSp>
        <p:nvCxnSpPr>
          <p:cNvPr id="11" name="Straight Arrow Connector 10"/>
          <p:cNvCxnSpPr>
            <a:stCxn id="7" idx="3"/>
          </p:cNvCxnSpPr>
          <p:nvPr/>
        </p:nvCxnSpPr>
        <p:spPr>
          <a:xfrm>
            <a:off x="4269657" y="2236313"/>
            <a:ext cx="484414" cy="99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744588" y="2236313"/>
            <a:ext cx="13266" cy="165369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4269657" y="3890007"/>
            <a:ext cx="45447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307530" y="2838297"/>
            <a:ext cx="72367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4969871" y="1396683"/>
            <a:ext cx="5157" cy="144161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4223393" y="1396683"/>
            <a:ext cx="71698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219504" y="1317840"/>
            <a:ext cx="352104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i="1" dirty="0"/>
              <a:t>Фактически исполняемый код не включает метки, но включает смещения.</a:t>
            </a:r>
            <a:endParaRPr lang="en-US" sz="1600" i="1" dirty="0"/>
          </a:p>
          <a:p>
            <a:endParaRPr lang="en-US" sz="1600" i="1" dirty="0"/>
          </a:p>
          <a:p>
            <a:r>
              <a:rPr lang="ru-RU" sz="1600" i="1" dirty="0"/>
              <a:t>Длина (или смещение) прыжка выделена красным.</a:t>
            </a:r>
            <a:endParaRPr lang="en-US" sz="1600" i="1" dirty="0"/>
          </a:p>
          <a:p>
            <a:endParaRPr lang="en-US" sz="1600" i="1" dirty="0"/>
          </a:p>
          <a:p>
            <a:r>
              <a:rPr lang="ru-RU" sz="1600" i="1" dirty="0"/>
              <a:t>Стрелки указывают на пункт назначения прыжка.</a:t>
            </a:r>
          </a:p>
          <a:p>
            <a:endParaRPr lang="en-US" sz="1600" i="1" dirty="0"/>
          </a:p>
          <a:p>
            <a:r>
              <a:rPr lang="ru-RU" sz="1600" i="1" dirty="0"/>
              <a:t>Обратите внимание, переход к началу каждой команды.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1966975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Проблема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5034857" y="1225261"/>
            <a:ext cx="3811548" cy="4879592"/>
          </a:xfrm>
        </p:spPr>
        <p:txBody>
          <a:bodyPr>
            <a:noAutofit/>
          </a:bodyPr>
          <a:lstStyle/>
          <a:p>
            <a:r>
              <a:rPr lang="ru-RU" sz="1600" b="0" i="1" dirty="0"/>
              <a:t>Смещение ответвления иногда рассчитывалось неправильно. В этом случае он говорит «33» вместо 32 (красным).</a:t>
            </a:r>
          </a:p>
          <a:p>
            <a:r>
              <a:rPr lang="ru-RU" sz="1600" b="0" i="1" dirty="0"/>
              <a:t>В результате ветвь будет переходить к середине инструкции OUTPUT_STOP. Это похоже на переход к середине предложения. Чаще всего частичная инструкция не имеет смысла, и виртуальная машина отвечает «прерыванием инструкции виртуальной машины».</a:t>
            </a:r>
            <a:r>
              <a:rPr lang="en-US" sz="1600" b="0" i="1" dirty="0"/>
              <a:t> </a:t>
            </a:r>
          </a:p>
          <a:p>
            <a:r>
              <a:rPr lang="ru-RU" sz="1600" b="0" i="1" dirty="0"/>
              <a:t>Иногда частичная команда была допустимой инструкцией - просто не той, которую вы хотели. Следовательно, ваш робот будет действовать неправильно.</a:t>
            </a:r>
            <a:endParaRPr lang="en-US" sz="1600" b="0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10/25/2016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88707" y="1362912"/>
            <a:ext cx="3657600" cy="4572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INPUT_READ (0,0,16,0,pushed)</a:t>
            </a:r>
          </a:p>
        </p:txBody>
      </p:sp>
      <p:sp>
        <p:nvSpPr>
          <p:cNvPr id="7" name="Rectangle 6"/>
          <p:cNvSpPr/>
          <p:nvPr/>
        </p:nvSpPr>
        <p:spPr>
          <a:xfrm>
            <a:off x="588707" y="1973942"/>
            <a:ext cx="3657600" cy="4572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JR_FALSE(pushed,</a:t>
            </a:r>
            <a:r>
              <a:rPr lang="en-US" sz="1600" b="1" u="sng" dirty="0">
                <a:solidFill>
                  <a:srgbClr val="FF0000"/>
                </a:solidFill>
              </a:rPr>
              <a:t>33</a:t>
            </a:r>
            <a:r>
              <a:rPr lang="en-US" sz="1600" dirty="0"/>
              <a:t>)</a:t>
            </a:r>
          </a:p>
        </p:txBody>
      </p:sp>
      <p:sp>
        <p:nvSpPr>
          <p:cNvPr id="8" name="Rectangle 7"/>
          <p:cNvSpPr/>
          <p:nvPr/>
        </p:nvSpPr>
        <p:spPr>
          <a:xfrm>
            <a:off x="588707" y="2575926"/>
            <a:ext cx="3657600" cy="4572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JR(-32)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88707" y="3856236"/>
            <a:ext cx="3657600" cy="4572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OUTPUT_STOP(0,1,0)</a:t>
            </a:r>
          </a:p>
        </p:txBody>
      </p:sp>
      <p:cxnSp>
        <p:nvCxnSpPr>
          <p:cNvPr id="11" name="Straight Arrow Connector 10"/>
          <p:cNvCxnSpPr>
            <a:stCxn id="7" idx="3"/>
          </p:cNvCxnSpPr>
          <p:nvPr/>
        </p:nvCxnSpPr>
        <p:spPr>
          <a:xfrm>
            <a:off x="4246307" y="2202542"/>
            <a:ext cx="484414" cy="99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681910" y="2202542"/>
            <a:ext cx="10886" cy="186052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4276243" y="4063065"/>
            <a:ext cx="454478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284180" y="2804526"/>
            <a:ext cx="72367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4932741" y="1343248"/>
            <a:ext cx="16119" cy="14723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4200043" y="1362912"/>
            <a:ext cx="71698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125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Почему</a:t>
            </a:r>
            <a:r>
              <a:rPr lang="en-US" dirty="0"/>
              <a:t>? </a:t>
            </a:r>
            <a:r>
              <a:rPr lang="ru-RU" dirty="0"/>
              <a:t>И что теперь?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Arial" charset="0"/>
              <a:buChar char="•"/>
            </a:pPr>
            <a:r>
              <a:rPr lang="ru-RU" dirty="0"/>
              <a:t>Источником проблемы является то, что компилятор кода на вашем ПК рассчитал неправильную длину ветви (смещение).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ru-RU" dirty="0"/>
              <a:t>LEGO выпустила обновление программного обеспечения для EV3 с исправлением ошибки</a:t>
            </a:r>
            <a:endParaRPr lang="en-US" dirty="0"/>
          </a:p>
          <a:p>
            <a:pPr marL="800100" lvl="1" indent="-342900">
              <a:buFont typeface="Arial" charset="0"/>
              <a:buChar char="•"/>
            </a:pPr>
            <a:r>
              <a:rPr lang="ru-RU" dirty="0"/>
              <a:t>По состоянию на 25.10.2016 г. для домашней и образовательной версии V. 1.2.2 доступны для скачивания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ru-RU" dirty="0"/>
              <a:t>Загрузите и установите обновление на ваш компьютер</a:t>
            </a:r>
            <a:endParaRPr lang="en-US" dirty="0"/>
          </a:p>
          <a:p>
            <a:pPr marL="800100" lvl="1" indent="-342900">
              <a:buFont typeface="Arial" charset="0"/>
              <a:buChar char="•"/>
            </a:pPr>
            <a:r>
              <a:rPr lang="ru-RU" dirty="0"/>
              <a:t>После этого вы можете загрузить любую программу, у которой были такие ошибки, как «VM </a:t>
            </a:r>
            <a:r>
              <a:rPr lang="ru-RU" dirty="0" err="1"/>
              <a:t>Instruction</a:t>
            </a:r>
            <a:r>
              <a:rPr lang="ru-RU" dirty="0"/>
              <a:t> </a:t>
            </a:r>
            <a:r>
              <a:rPr lang="ru-RU" dirty="0" err="1"/>
              <a:t>Break</a:t>
            </a:r>
            <a:r>
              <a:rPr lang="ru-RU" dirty="0"/>
              <a:t>», которые были вызваны плохими ветками, и просто снова загрузить в EV3. Вновь загруженный код не должен иметь проблем с ветвлением кода.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10/25/2016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8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LESSONS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ru-RU" dirty="0"/>
              <a:t>Сообщение об ошибках полезно</a:t>
            </a:r>
            <a:endParaRPr lang="en-US" dirty="0"/>
          </a:p>
          <a:p>
            <a:pPr marL="914400" lvl="1" indent="-457200"/>
            <a:r>
              <a:rPr lang="ru-RU" dirty="0"/>
              <a:t>Большую часть поиска решения для ошибки «VM </a:t>
            </a:r>
            <a:r>
              <a:rPr lang="ru-RU" dirty="0" err="1"/>
              <a:t>Program</a:t>
            </a:r>
            <a:r>
              <a:rPr lang="ru-RU" dirty="0"/>
              <a:t> </a:t>
            </a:r>
            <a:r>
              <a:rPr lang="ru-RU" dirty="0" err="1"/>
              <a:t>Instruction</a:t>
            </a:r>
            <a:r>
              <a:rPr lang="ru-RU" dirty="0"/>
              <a:t> </a:t>
            </a:r>
            <a:r>
              <a:rPr lang="ru-RU" dirty="0" err="1"/>
              <a:t>Break</a:t>
            </a:r>
            <a:r>
              <a:rPr lang="ru-RU" dirty="0"/>
              <a:t>» составили FLL, команды WRO и другие </a:t>
            </a:r>
            <a:r>
              <a:rPr lang="ru-RU" dirty="0" err="1"/>
              <a:t>интузиасты</a:t>
            </a:r>
            <a:r>
              <a:rPr lang="ru-RU" dirty="0"/>
              <a:t>, которые сообщали и обсуждали ошибки</a:t>
            </a:r>
            <a:endParaRPr lang="en-US" dirty="0"/>
          </a:p>
          <a:p>
            <a:pPr marL="914400" lvl="1" indent="-457200"/>
            <a:r>
              <a:rPr lang="ru-RU" dirty="0"/>
              <a:t>Аналогично тому, как вы видите сообщение «Сообщить об ошибке» от </a:t>
            </a:r>
            <a:r>
              <a:rPr lang="ru-RU" dirty="0" err="1"/>
              <a:t>Google</a:t>
            </a:r>
            <a:r>
              <a:rPr lang="ru-RU" dirty="0"/>
              <a:t> или </a:t>
            </a:r>
            <a:r>
              <a:rPr lang="ru-RU" dirty="0" err="1"/>
              <a:t>Microsoft</a:t>
            </a:r>
            <a:r>
              <a:rPr lang="ru-RU" dirty="0"/>
              <a:t> на вашем экране. </a:t>
            </a:r>
            <a:endParaRPr lang="en-US" dirty="0"/>
          </a:p>
          <a:p>
            <a:pPr marL="914400" lvl="1" indent="-457200"/>
            <a:endParaRPr lang="en-US" dirty="0"/>
          </a:p>
          <a:p>
            <a:pPr marL="457200" indent="-457200">
              <a:buFont typeface="Arial" charset="0"/>
              <a:buChar char="•"/>
            </a:pPr>
            <a:r>
              <a:rPr lang="ru-RU" dirty="0"/>
              <a:t>Обучение навыкам отладки</a:t>
            </a:r>
            <a:endParaRPr lang="en-US" dirty="0"/>
          </a:p>
          <a:p>
            <a:pPr marL="914400" lvl="1" indent="-457200"/>
            <a:r>
              <a:rPr lang="ru-RU" dirty="0"/>
              <a:t>В частности, команды FIRST LEGO </a:t>
            </a:r>
            <a:r>
              <a:rPr lang="ru-RU" dirty="0" err="1"/>
              <a:t>League</a:t>
            </a:r>
            <a:r>
              <a:rPr lang="ru-RU" dirty="0"/>
              <a:t> столкнулись с этой ошибкой, поскольку их код стал сложным</a:t>
            </a:r>
            <a:endParaRPr lang="en-US" dirty="0"/>
          </a:p>
          <a:p>
            <a:pPr marL="914400" lvl="1" indent="-457200"/>
            <a:r>
              <a:rPr lang="ru-RU" dirty="0"/>
              <a:t>Они упорствовали и работали над этой проблемой как могли.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10/25/2016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75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Усилия сообщества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dirty="0"/>
              <a:t>Спасибо партнерам сообщества MINDSTORMS, командам FLL, командам WRO, другим строителям сообщества, </a:t>
            </a:r>
            <a:r>
              <a:rPr lang="ru-RU" sz="3200" dirty="0" err="1"/>
              <a:t>National</a:t>
            </a:r>
            <a:r>
              <a:rPr lang="ru-RU" sz="3200" dirty="0"/>
              <a:t> </a:t>
            </a:r>
            <a:r>
              <a:rPr lang="ru-RU" sz="3200" dirty="0" err="1"/>
              <a:t>Instruments</a:t>
            </a:r>
            <a:r>
              <a:rPr lang="ru-RU" sz="3200" dirty="0"/>
              <a:t> и LEGO, которые работали вместе, чтобы выявить эту ошибку и создать решение.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10/25/2016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Благодарность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Этот урок был сделан </a:t>
            </a:r>
            <a:r>
              <a:rPr lang="en-US" dirty="0"/>
              <a:t>Sanjay </a:t>
            </a:r>
            <a:r>
              <a:rPr lang="en-US" dirty="0" err="1"/>
              <a:t>Seshan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/>
              <a:t>Arvind </a:t>
            </a:r>
            <a:r>
              <a:rPr lang="en-US" dirty="0" err="1"/>
              <a:t>Seshan</a:t>
            </a:r>
            <a:endParaRPr lang="en-US" dirty="0"/>
          </a:p>
          <a:p>
            <a:r>
              <a:rPr lang="ru-RU" dirty="0"/>
              <a:t>Больше уроков доступно на сайте  </a:t>
            </a:r>
            <a:r>
              <a:rPr lang="en-US" dirty="0"/>
              <a:t>mindlesson.ru </a:t>
            </a:r>
            <a:r>
              <a:rPr lang="ru-RU" dirty="0"/>
              <a:t>и </a:t>
            </a:r>
            <a:r>
              <a:rPr lang="en-US" dirty="0"/>
              <a:t>ev3lessons.com</a:t>
            </a:r>
            <a:endParaRPr lang="ru-RU" dirty="0"/>
          </a:p>
          <a:p>
            <a:r>
              <a:rPr lang="ru-RU" dirty="0"/>
              <a:t>Перевод осуществил: Абай Владимир</a:t>
            </a:r>
            <a:r>
              <a:rPr lang="en-US" dirty="0"/>
              <a:t>, </a:t>
            </a:r>
            <a:r>
              <a:rPr lang="en-US" dirty="0" err="1"/>
              <a:t>abayvladimir@hotmail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10/25/2016</a:t>
            </a:r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199" y="5391957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2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12487" y="4160675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1110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Предыстория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729" y="1377862"/>
            <a:ext cx="8455068" cy="4960307"/>
          </a:xfrm>
        </p:spPr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ru-RU" dirty="0"/>
              <a:t>Впервые мы обнаружили </a:t>
            </a:r>
            <a:r>
              <a:rPr lang="en-US" dirty="0"/>
              <a:t>“VM Program Instruction Break”</a:t>
            </a:r>
            <a:r>
              <a:rPr lang="ru-RU" dirty="0"/>
              <a:t> ошибку на </a:t>
            </a:r>
            <a:r>
              <a:rPr lang="ru-RU" dirty="0" err="1"/>
              <a:t>брике</a:t>
            </a:r>
            <a:r>
              <a:rPr lang="ru-RU" dirty="0"/>
              <a:t> осенью 2013 года во время сезона </a:t>
            </a:r>
            <a:r>
              <a:rPr lang="en-US" dirty="0"/>
              <a:t>FLL. </a:t>
            </a:r>
            <a:r>
              <a:rPr lang="ru-RU" dirty="0"/>
              <a:t>Мы искали документацию по данной ошибке, но ничего не нашли</a:t>
            </a:r>
            <a:r>
              <a:rPr lang="en-US" dirty="0"/>
              <a:t>. </a:t>
            </a:r>
            <a:r>
              <a:rPr lang="ru-RU" dirty="0"/>
              <a:t>Мы были первыми, кто написал о ней на форуме </a:t>
            </a:r>
            <a:r>
              <a:rPr lang="en-US" dirty="0"/>
              <a:t>FLL.</a:t>
            </a:r>
          </a:p>
          <a:p>
            <a:pPr marL="342900" indent="-342900">
              <a:buFont typeface="Arial" charset="0"/>
              <a:buChar char="•"/>
            </a:pPr>
            <a:r>
              <a:rPr lang="ru-RU" dirty="0"/>
              <a:t>Множество команд </a:t>
            </a:r>
            <a:r>
              <a:rPr lang="en-US" dirty="0"/>
              <a:t>FLL </a:t>
            </a:r>
            <a:r>
              <a:rPr lang="ru-RU" dirty="0"/>
              <a:t>и </a:t>
            </a:r>
            <a:r>
              <a:rPr lang="en-US" dirty="0"/>
              <a:t>WRO </a:t>
            </a:r>
            <a:r>
              <a:rPr lang="ru-RU" dirty="0"/>
              <a:t>столкнулись с этим</a:t>
            </a:r>
            <a:r>
              <a:rPr lang="en-US" dirty="0"/>
              <a:t>. </a:t>
            </a:r>
            <a:r>
              <a:rPr lang="ru-RU" dirty="0"/>
              <a:t>Хотя они упорствовали и пытались найти решение, этого было недостаточно</a:t>
            </a:r>
            <a:r>
              <a:rPr lang="en-US" dirty="0"/>
              <a:t>. </a:t>
            </a:r>
          </a:p>
          <a:p>
            <a:pPr marL="342900" indent="-342900">
              <a:buFont typeface="Arial" charset="0"/>
              <a:buChar char="•"/>
            </a:pPr>
            <a:r>
              <a:rPr lang="ru-RU" dirty="0"/>
              <a:t>Не зная, что вызвало ошибку, было трудно найти постоянное решение. Единственное решение, доступное в то время, было методом проб и ошибок.</a:t>
            </a:r>
            <a:r>
              <a:rPr lang="en-US" dirty="0"/>
              <a:t> </a:t>
            </a:r>
            <a:endParaRPr lang="ru-RU" dirty="0"/>
          </a:p>
          <a:p>
            <a:pPr marL="342900" indent="-342900">
              <a:buFont typeface="Arial" charset="0"/>
              <a:buChar char="•"/>
            </a:pPr>
            <a:r>
              <a:rPr lang="ru-RU" dirty="0"/>
              <a:t>Эта презентация раскрывает основные причины и решение.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10/25/2016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50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Симптомы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056904"/>
            <a:ext cx="4306773" cy="5435971"/>
          </a:xfrm>
        </p:spPr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ru-RU" sz="1800" dirty="0"/>
              <a:t>Робот завершает исполнение программы и выводит на экран</a:t>
            </a:r>
            <a:r>
              <a:rPr lang="en-US" sz="1800" dirty="0"/>
              <a:t> “VM Program Instruction Break”</a:t>
            </a:r>
          </a:p>
          <a:p>
            <a:pPr marL="342900" indent="-342900">
              <a:buFont typeface="Arial" charset="0"/>
              <a:buChar char="•"/>
            </a:pPr>
            <a:r>
              <a:rPr lang="ru-RU" sz="1800" dirty="0"/>
              <a:t>Добавление кода отладки может привести к появлению ошибки в других местах кода</a:t>
            </a:r>
            <a:r>
              <a:rPr lang="en-US" sz="1800" dirty="0"/>
              <a:t>.</a:t>
            </a:r>
          </a:p>
          <a:p>
            <a:pPr marL="342900" indent="-342900">
              <a:buFont typeface="Arial" charset="0"/>
              <a:buChar char="•"/>
            </a:pPr>
            <a:r>
              <a:rPr lang="ru-RU" sz="1800" dirty="0"/>
              <a:t>Ошибка может появиться даже при минимальных изменениях кода, таких как перемещение относительной позиции двух моих блоков.</a:t>
            </a:r>
            <a:endParaRPr lang="en-US" sz="1800" dirty="0"/>
          </a:p>
          <a:p>
            <a:pPr marL="342900" indent="-342900">
              <a:buFont typeface="Arial" charset="0"/>
              <a:buChar char="•"/>
            </a:pPr>
            <a:r>
              <a:rPr lang="ru-RU" sz="1800" dirty="0"/>
              <a:t>Чаще появляется в сложных программах</a:t>
            </a:r>
            <a:r>
              <a:rPr lang="en-US" sz="1800" dirty="0"/>
              <a:t> (</a:t>
            </a:r>
            <a:r>
              <a:rPr lang="ru-RU" sz="1800" dirty="0"/>
              <a:t>ошибка чаще выходила по мере добавления кода в наш главный </a:t>
            </a:r>
            <a:r>
              <a:rPr lang="ru-RU" sz="1800" dirty="0" err="1"/>
              <a:t>секренсор</a:t>
            </a:r>
            <a:r>
              <a:rPr lang="en-US" sz="1800" dirty="0"/>
              <a:t>)</a:t>
            </a:r>
          </a:p>
          <a:p>
            <a:pPr marL="342900" indent="-342900">
              <a:buFont typeface="Arial" charset="0"/>
              <a:buChar char="•"/>
            </a:pP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10/25/2016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744309" y="5845340"/>
            <a:ext cx="3746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/>
              <a:t>Картинку предоставил </a:t>
            </a:r>
            <a:r>
              <a:rPr lang="en-US" sz="1600" dirty="0"/>
              <a:t>David </a:t>
            </a:r>
            <a:r>
              <a:rPr lang="en-US" sz="1600" dirty="0" err="1"/>
              <a:t>Gilday</a:t>
            </a:r>
            <a:endParaRPr lang="en-US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110" y="1081610"/>
            <a:ext cx="3254789" cy="4793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090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ВМ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7551"/>
            <a:ext cx="8245474" cy="4898612"/>
          </a:xfrm>
        </p:spPr>
        <p:txBody>
          <a:bodyPr>
            <a:normAutofit/>
          </a:bodyPr>
          <a:lstStyle/>
          <a:p>
            <a:r>
              <a:rPr lang="ru-RU" dirty="0"/>
              <a:t>Виртуальная машина</a:t>
            </a:r>
            <a:r>
              <a:rPr lang="en-US" dirty="0"/>
              <a:t> </a:t>
            </a:r>
            <a:r>
              <a:rPr lang="ru-RU" dirty="0"/>
              <a:t>это эмулятор аппаратного обеспечения</a:t>
            </a:r>
            <a:r>
              <a:rPr lang="en-US" dirty="0"/>
              <a:t>. “</a:t>
            </a:r>
            <a:r>
              <a:rPr lang="ru-RU" dirty="0"/>
              <a:t>Эмулированная</a:t>
            </a:r>
            <a:r>
              <a:rPr lang="en-US" dirty="0"/>
              <a:t>” </a:t>
            </a:r>
            <a:r>
              <a:rPr lang="ru-RU" dirty="0"/>
              <a:t>система может совершенно отличаться от компьютера, на котором запускается ВМ</a:t>
            </a:r>
            <a:r>
              <a:rPr lang="en-US" dirty="0"/>
              <a:t>. </a:t>
            </a:r>
            <a:r>
              <a:rPr lang="ru-RU" dirty="0"/>
              <a:t>Например, вы можете запустить ВМ эмуляцию </a:t>
            </a:r>
            <a:r>
              <a:rPr lang="en-US" dirty="0"/>
              <a:t>iPhone</a:t>
            </a:r>
            <a:r>
              <a:rPr lang="ru-RU" dirty="0"/>
              <a:t> на вашем ноутбуке, чтобы тестировать ПО телефона</a:t>
            </a:r>
            <a:r>
              <a:rPr lang="en-US" dirty="0"/>
              <a:t>.</a:t>
            </a:r>
          </a:p>
          <a:p>
            <a:r>
              <a:rPr lang="en-US" dirty="0"/>
              <a:t>EV3 </a:t>
            </a:r>
            <a:r>
              <a:rPr lang="ru-RU" dirty="0"/>
              <a:t>использует</a:t>
            </a:r>
            <a:r>
              <a:rPr lang="en-US" dirty="0"/>
              <a:t> </a:t>
            </a:r>
            <a:r>
              <a:rPr lang="ru-RU" dirty="0"/>
              <a:t>процессор </a:t>
            </a:r>
            <a:r>
              <a:rPr lang="en-US" dirty="0"/>
              <a:t>TI Sitara AM1808 ARM9™ </a:t>
            </a:r>
            <a:r>
              <a:rPr lang="ru-RU" dirty="0"/>
              <a:t>и ОС </a:t>
            </a:r>
            <a:r>
              <a:rPr lang="en-US" dirty="0"/>
              <a:t>Linux. </a:t>
            </a:r>
            <a:r>
              <a:rPr lang="ru-RU" dirty="0"/>
              <a:t>Однако код, который вы загружаете в EV3, не является двоичным файлом ARM9</a:t>
            </a:r>
            <a:r>
              <a:rPr lang="en-US" dirty="0"/>
              <a:t>. </a:t>
            </a:r>
            <a:r>
              <a:rPr lang="ru-RU" dirty="0"/>
              <a:t>Он содержит «байт-код» EV3, который интерпретируется виртуальной машиной, работающей на EV3.</a:t>
            </a:r>
            <a:r>
              <a:rPr lang="en-US" dirty="0"/>
              <a:t> </a:t>
            </a:r>
          </a:p>
          <a:p>
            <a:r>
              <a:rPr lang="ru-RU" dirty="0"/>
              <a:t>Байт-код для EV3 определяет простой набор инструкций для выполнения вычислений и доступа к оборудованию, подключенному к EV3 (экран, </a:t>
            </a:r>
            <a:r>
              <a:rPr lang="ru-RU" dirty="0" err="1"/>
              <a:t>Bluetooth</a:t>
            </a:r>
            <a:r>
              <a:rPr lang="ru-RU" dirty="0"/>
              <a:t>, двигатели и т. Д.)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10/25/2016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01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ru-RU" dirty="0" err="1"/>
              <a:t>байткод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2534265"/>
          </a:xfrm>
        </p:spPr>
        <p:txBody>
          <a:bodyPr>
            <a:normAutofit/>
          </a:bodyPr>
          <a:lstStyle/>
          <a:p>
            <a:r>
              <a:rPr lang="ru-RU" dirty="0"/>
              <a:t>Байт-коды тесно связаны с блоками, которые вы видите в EV3-G. Например:</a:t>
            </a:r>
            <a:endParaRPr lang="en-US" dirty="0"/>
          </a:p>
          <a:p>
            <a:endParaRPr lang="en-US" dirty="0"/>
          </a:p>
          <a:p>
            <a:r>
              <a:rPr lang="en-US" dirty="0"/>
              <a:t>BYTECODE: OUTPUT_POWER(0,1,50)</a:t>
            </a:r>
            <a:r>
              <a:rPr lang="en-US" dirty="0">
                <a:sym typeface="Wingdings"/>
              </a:rPr>
              <a:t>. </a:t>
            </a:r>
            <a:r>
              <a:rPr lang="ru-RU" dirty="0">
                <a:sym typeface="Wingdings"/>
              </a:rPr>
              <a:t>Эта конкретная команда устанавливает мощность двигателя в порту 1. Другие </a:t>
            </a:r>
            <a:r>
              <a:rPr lang="ru-RU" dirty="0" err="1">
                <a:sym typeface="Wingdings"/>
              </a:rPr>
              <a:t>байткоды</a:t>
            </a:r>
            <a:r>
              <a:rPr lang="ru-RU" dirty="0">
                <a:sym typeface="Wingdings"/>
              </a:rPr>
              <a:t> фактически запускают и останавливают двигатель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10/25/2016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590800" y="540364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Команда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531872" y="5410772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Брик</a:t>
            </a:r>
            <a:r>
              <a:rPr lang="en-US" dirty="0"/>
              <a:t> #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612992" y="3857103"/>
            <a:ext cx="2380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Порт</a:t>
            </a:r>
            <a:r>
              <a:rPr lang="en-US" dirty="0"/>
              <a:t> #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390968" y="5410772"/>
            <a:ext cx="1295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Мощность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704000" y="4335339"/>
            <a:ext cx="5751872" cy="83717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OUTPUT_POWER(0,1,50)</a:t>
            </a:r>
          </a:p>
        </p:txBody>
      </p:sp>
      <p:cxnSp>
        <p:nvCxnSpPr>
          <p:cNvPr id="17" name="Straight Arrow Connector 16"/>
          <p:cNvCxnSpPr>
            <a:endCxn id="11" idx="0"/>
          </p:cNvCxnSpPr>
          <p:nvPr/>
        </p:nvCxnSpPr>
        <p:spPr>
          <a:xfrm>
            <a:off x="3238500" y="5006767"/>
            <a:ext cx="0" cy="396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014292" y="4995670"/>
            <a:ext cx="0" cy="396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918243" y="4967875"/>
            <a:ext cx="0" cy="396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6390968" y="4161998"/>
            <a:ext cx="9832" cy="351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57199" y="5960959"/>
            <a:ext cx="772815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/>
              <a:t>Чтобы узнать больше, посетите</a:t>
            </a:r>
            <a:r>
              <a:rPr lang="en-US" sz="1050" dirty="0"/>
              <a:t>: http://analyticphysics.com/Diversions/Assembly%20Language%20Programming%20for%20LEGO%20Mindstorms%20EV3.htm</a:t>
            </a:r>
          </a:p>
        </p:txBody>
      </p:sp>
    </p:spTree>
    <p:extLst>
      <p:ext uri="{BB962C8B-B14F-4D97-AF65-F5344CB8AC3E}">
        <p14:creationId xmlns:p14="http://schemas.microsoft.com/office/powerpoint/2010/main" val="1533155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Какую роль занимает ВМ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354286"/>
            <a:ext cx="8245474" cy="1771877"/>
          </a:xfrm>
        </p:spPr>
        <p:txBody>
          <a:bodyPr>
            <a:normAutofit/>
          </a:bodyPr>
          <a:lstStyle/>
          <a:p>
            <a:r>
              <a:rPr lang="ru-RU" dirty="0"/>
              <a:t>ВМ находится между вашими программами и ОС запущенной на </a:t>
            </a:r>
            <a:r>
              <a:rPr lang="en-US" dirty="0"/>
              <a:t>EV3</a:t>
            </a:r>
          </a:p>
          <a:p>
            <a:r>
              <a:rPr lang="ru-RU" dirty="0"/>
              <a:t>Обратите, что такие системы, как </a:t>
            </a:r>
            <a:r>
              <a:rPr lang="en-US" dirty="0"/>
              <a:t>ev3dev </a:t>
            </a:r>
            <a:r>
              <a:rPr lang="ru-RU" dirty="0"/>
              <a:t>запускают свой образ </a:t>
            </a:r>
            <a:r>
              <a:rPr lang="en-US" dirty="0"/>
              <a:t>Linux </a:t>
            </a:r>
            <a:r>
              <a:rPr lang="ru-RU" dirty="0"/>
              <a:t>с собственными драйверами для железа </a:t>
            </a:r>
            <a:r>
              <a:rPr lang="en-US" dirty="0"/>
              <a:t>EV3 (</a:t>
            </a:r>
            <a:r>
              <a:rPr lang="ru-RU" dirty="0"/>
              <a:t>то есть они не используют интерпретатор байт-кода ВМ</a:t>
            </a:r>
            <a:r>
              <a:rPr lang="en-US" dirty="0"/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10/25/2016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861457" y="3505200"/>
            <a:ext cx="2808514" cy="75111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ARM9 </a:t>
            </a:r>
            <a:r>
              <a:rPr lang="ru-RU" dirty="0"/>
              <a:t>ЦПУ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669971" y="3505200"/>
            <a:ext cx="2808514" cy="75111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Железо </a:t>
            </a:r>
            <a:r>
              <a:rPr lang="en-US" dirty="0"/>
              <a:t>EV3 (</a:t>
            </a:r>
            <a:r>
              <a:rPr lang="ru-RU" dirty="0"/>
              <a:t>экран</a:t>
            </a:r>
            <a:r>
              <a:rPr lang="en-US" dirty="0"/>
              <a:t>, </a:t>
            </a:r>
            <a:r>
              <a:rPr lang="ru-RU" dirty="0"/>
              <a:t>датчики</a:t>
            </a:r>
            <a:r>
              <a:rPr lang="en-US" dirty="0"/>
              <a:t>, </a:t>
            </a:r>
            <a:r>
              <a:rPr lang="ru-RU" dirty="0"/>
              <a:t>и </a:t>
            </a:r>
            <a:r>
              <a:rPr lang="ru-RU" dirty="0" err="1"/>
              <a:t>др</a:t>
            </a:r>
            <a:r>
              <a:rPr lang="en-US" dirty="0"/>
              <a:t>.)</a:t>
            </a:r>
          </a:p>
        </p:txBody>
      </p:sp>
      <p:sp>
        <p:nvSpPr>
          <p:cNvPr id="8" name="Rectangle 7"/>
          <p:cNvSpPr/>
          <p:nvPr/>
        </p:nvSpPr>
        <p:spPr>
          <a:xfrm>
            <a:off x="1861457" y="2746942"/>
            <a:ext cx="5617028" cy="75111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Linux</a:t>
            </a:r>
          </a:p>
        </p:txBody>
      </p:sp>
      <p:sp>
        <p:nvSpPr>
          <p:cNvPr id="9" name="Rectangle 8"/>
          <p:cNvSpPr/>
          <p:nvPr/>
        </p:nvSpPr>
        <p:spPr>
          <a:xfrm>
            <a:off x="1861457" y="1977876"/>
            <a:ext cx="5617028" cy="75111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Виртуальная машина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861457" y="1208810"/>
            <a:ext cx="1923962" cy="75111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EV3-G </a:t>
            </a:r>
            <a:r>
              <a:rPr lang="ru-RU" dirty="0">
                <a:solidFill>
                  <a:schemeClr val="tx1"/>
                </a:solidFill>
              </a:rPr>
              <a:t>Программы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785420" y="1207098"/>
            <a:ext cx="1838632" cy="75111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Robot C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624052" y="1206044"/>
            <a:ext cx="1854433" cy="75111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Другие языки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1900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Источник проблемы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056904"/>
            <a:ext cx="8245475" cy="5435971"/>
          </a:xfrm>
        </p:spPr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ru-RU" sz="1800" dirty="0"/>
              <a:t>Была ли это действительно ошибка ВМ?</a:t>
            </a:r>
            <a:endParaRPr lang="en-US" sz="1800" dirty="0"/>
          </a:p>
          <a:p>
            <a:pPr marL="800100" lvl="1" indent="-342900">
              <a:buFont typeface="Arial" charset="0"/>
              <a:buChar char="•"/>
            </a:pPr>
            <a:r>
              <a:rPr lang="ru-RU" sz="1800" dirty="0"/>
              <a:t>Нет.</a:t>
            </a:r>
            <a:r>
              <a:rPr lang="en-US" sz="1800" dirty="0"/>
              <a:t> </a:t>
            </a:r>
            <a:r>
              <a:rPr lang="ru-RU" sz="1800" dirty="0"/>
              <a:t>Оказывается, это проблема с компилятором на вашем компьютере, генерирующим неправильный байт-код. В частности, это была проблема с ветвями в сгенерированном коде. </a:t>
            </a:r>
            <a:endParaRPr lang="en-US" sz="1800" dirty="0"/>
          </a:p>
          <a:p>
            <a:pPr marL="342900" indent="-342900">
              <a:buFont typeface="Arial" charset="0"/>
              <a:buChar char="•"/>
            </a:pPr>
            <a:r>
              <a:rPr lang="ru-RU" sz="1800" dirty="0"/>
              <a:t>Что такое ветвистый код</a:t>
            </a:r>
            <a:r>
              <a:rPr lang="en-US" sz="1800" dirty="0"/>
              <a:t>?</a:t>
            </a:r>
          </a:p>
          <a:p>
            <a:pPr marL="800100" lvl="1" indent="-342900">
              <a:buFont typeface="Arial" charset="0"/>
              <a:buChar char="•"/>
            </a:pPr>
            <a:r>
              <a:rPr lang="ru-RU" sz="1800" dirty="0"/>
              <a:t>Обычно ваш код </a:t>
            </a:r>
            <a:r>
              <a:rPr lang="en-US" sz="1800" dirty="0"/>
              <a:t>EV3 </a:t>
            </a:r>
            <a:r>
              <a:rPr lang="ru-RU" sz="1800" dirty="0"/>
              <a:t>исполняет инструкции в последовательном порядке</a:t>
            </a:r>
            <a:endParaRPr lang="en-US" sz="1800" dirty="0"/>
          </a:p>
          <a:p>
            <a:pPr marL="800100" lvl="1" indent="-342900">
              <a:buFont typeface="Arial" charset="0"/>
              <a:buChar char="•"/>
            </a:pPr>
            <a:r>
              <a:rPr lang="ru-RU" sz="1800" dirty="0"/>
              <a:t>Команда ветвления (или перехода) - это команда, которая проверяет условие (например, нажата ли кнопка) и заставляет EV3 переходить к другому набору инструкций, если условие выполняется</a:t>
            </a:r>
            <a:endParaRPr lang="en-US" sz="1800" dirty="0"/>
          </a:p>
          <a:p>
            <a:pPr marL="800100" lvl="1" indent="-342900">
              <a:buFont typeface="Arial" charset="0"/>
              <a:buChar char="•"/>
            </a:pPr>
            <a:r>
              <a:rPr lang="ru-RU" sz="1800" dirty="0"/>
              <a:t>Ветви используются для реализации переключателей, циклов и почти любой команды, которая приводит к различным возможным результатам.</a:t>
            </a:r>
            <a:endParaRPr lang="en-US" sz="1800" dirty="0"/>
          </a:p>
          <a:p>
            <a:pPr marL="800100" lvl="1" indent="-342900">
              <a:buFont typeface="Arial" charset="0"/>
              <a:buChar char="•"/>
            </a:pPr>
            <a:r>
              <a:rPr lang="ru-RU" sz="1800" dirty="0"/>
              <a:t>Байт-код EV3 имеет безусловные ветви, которые всегда переходят на другой фрагмент кода, и условные ветви, которые тестируют один или два фрагмента данных.</a:t>
            </a:r>
            <a:endParaRPr lang="en-US" sz="1800" dirty="0"/>
          </a:p>
          <a:p>
            <a:pPr marL="800100" lvl="1" indent="-342900">
              <a:buFont typeface="Arial" charset="0"/>
              <a:buChar char="•"/>
            </a:pP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10/25/2016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32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Простое представление</a:t>
            </a:r>
            <a:endParaRPr lang="en-US" dirty="0"/>
          </a:p>
        </p:txBody>
      </p:sp>
      <p:sp>
        <p:nvSpPr>
          <p:cNvPr id="46" name="Content Placeholder 45"/>
          <p:cNvSpPr>
            <a:spLocks noGrp="1"/>
          </p:cNvSpPr>
          <p:nvPr>
            <p:ph idx="1"/>
          </p:nvPr>
        </p:nvSpPr>
        <p:spPr>
          <a:xfrm>
            <a:off x="457200" y="5220306"/>
            <a:ext cx="8245474" cy="1251865"/>
          </a:xfrm>
        </p:spPr>
        <p:txBody>
          <a:bodyPr>
            <a:normAutofit lnSpcReduction="10000"/>
          </a:bodyPr>
          <a:lstStyle/>
          <a:p>
            <a:r>
              <a:rPr lang="ru-RU" b="0" i="1" dirty="0"/>
              <a:t>Что происходит при разрыве инструкций программы ВМ: в нижнем случае ветвь прыгает слишком далеко. EV3 пытается интерпретировать, что означает команда «двигатели», и терпит неудачу.</a:t>
            </a:r>
            <a:endParaRPr lang="en-US" b="0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10/25/2016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77197" y="1750175"/>
            <a:ext cx="2411186" cy="4572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Считка датчика касания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3088383" y="1750175"/>
            <a:ext cx="1921328" cy="4572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/>
              <a:t>Кнопка нажата</a:t>
            </a:r>
            <a:r>
              <a:rPr lang="en-US" sz="1600" dirty="0"/>
              <a:t>?</a:t>
            </a:r>
          </a:p>
        </p:txBody>
      </p:sp>
      <p:sp>
        <p:nvSpPr>
          <p:cNvPr id="8" name="Rectangle 7"/>
          <p:cNvSpPr/>
          <p:nvPr/>
        </p:nvSpPr>
        <p:spPr>
          <a:xfrm>
            <a:off x="5009711" y="1754954"/>
            <a:ext cx="1331341" cy="4572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/>
              <a:t>Повторить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6341052" y="1750175"/>
            <a:ext cx="1979886" cy="4572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/>
              <a:t>Выкл. все моторы</a:t>
            </a:r>
            <a:endParaRPr lang="en-US" sz="1600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677197" y="1251049"/>
            <a:ext cx="4955494" cy="28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77197" y="1251049"/>
            <a:ext cx="0" cy="4940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6341052" y="2212428"/>
            <a:ext cx="1" cy="51276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405668" y="2725190"/>
            <a:ext cx="193538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5680074" y="1251049"/>
            <a:ext cx="0" cy="47337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356569" y="2207375"/>
            <a:ext cx="0" cy="51781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645078" y="2202960"/>
            <a:ext cx="78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Нет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677197" y="4171051"/>
            <a:ext cx="2411186" cy="4572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Считка датчика касания</a:t>
            </a:r>
            <a:endParaRPr lang="en-US" sz="1400" dirty="0"/>
          </a:p>
        </p:txBody>
      </p:sp>
      <p:sp>
        <p:nvSpPr>
          <p:cNvPr id="35" name="Rectangle 34"/>
          <p:cNvSpPr/>
          <p:nvPr/>
        </p:nvSpPr>
        <p:spPr>
          <a:xfrm>
            <a:off x="3088383" y="4171051"/>
            <a:ext cx="1921328" cy="4572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/>
              <a:t>Кнопка нажата</a:t>
            </a:r>
            <a:r>
              <a:rPr lang="en-US" sz="1600" dirty="0"/>
              <a:t>?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009711" y="4165998"/>
            <a:ext cx="1331341" cy="46703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/>
              <a:t>Повторить</a:t>
            </a:r>
            <a:endParaRPr lang="en-US" sz="1600" dirty="0"/>
          </a:p>
        </p:txBody>
      </p:sp>
      <p:sp>
        <p:nvSpPr>
          <p:cNvPr id="37" name="Rectangle 36"/>
          <p:cNvSpPr/>
          <p:nvPr/>
        </p:nvSpPr>
        <p:spPr>
          <a:xfrm>
            <a:off x="6341052" y="4171051"/>
            <a:ext cx="1979886" cy="4572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/>
              <a:t>Выкл. все моторы</a:t>
            </a:r>
            <a:endParaRPr lang="en-US" sz="1600" dirty="0"/>
          </a:p>
        </p:txBody>
      </p:sp>
      <p:cxnSp>
        <p:nvCxnSpPr>
          <p:cNvPr id="38" name="Straight Arrow Connector 37"/>
          <p:cNvCxnSpPr/>
          <p:nvPr/>
        </p:nvCxnSpPr>
        <p:spPr>
          <a:xfrm flipH="1" flipV="1">
            <a:off x="677196" y="3671925"/>
            <a:ext cx="4955495" cy="28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677196" y="3671925"/>
            <a:ext cx="1" cy="4940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7330994" y="4515320"/>
            <a:ext cx="1" cy="63074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4405668" y="5146066"/>
            <a:ext cx="2925326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5680074" y="3671925"/>
            <a:ext cx="0" cy="47337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4356569" y="4628251"/>
            <a:ext cx="0" cy="51781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645078" y="4623836"/>
            <a:ext cx="781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Нет</a:t>
            </a:r>
            <a:endParaRPr lang="en-US" dirty="0"/>
          </a:p>
        </p:txBody>
      </p:sp>
      <p:sp>
        <p:nvSpPr>
          <p:cNvPr id="50" name="Content Placeholder 45"/>
          <p:cNvSpPr txBox="1">
            <a:spLocks/>
          </p:cNvSpPr>
          <p:nvPr/>
        </p:nvSpPr>
        <p:spPr>
          <a:xfrm>
            <a:off x="677197" y="2818021"/>
            <a:ext cx="8245474" cy="1497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b="0" i="1" dirty="0"/>
              <a:t>Что вы хотите, чтобы ваш код делал</a:t>
            </a:r>
            <a:r>
              <a:rPr lang="en-US" b="0" i="1" dirty="0"/>
              <a:t>: </a:t>
            </a:r>
            <a:r>
              <a:rPr lang="ru-RU" b="0" i="1" dirty="0"/>
              <a:t>в верхней ветке исполнение переходит в начало каждого предложения</a:t>
            </a:r>
            <a:endParaRPr lang="en-US" b="0" i="1" dirty="0"/>
          </a:p>
        </p:txBody>
      </p:sp>
      <p:sp>
        <p:nvSpPr>
          <p:cNvPr id="55" name="TextBox 54"/>
          <p:cNvSpPr txBox="1"/>
          <p:nvPr/>
        </p:nvSpPr>
        <p:spPr>
          <a:xfrm>
            <a:off x="6215915" y="845560"/>
            <a:ext cx="21179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i="1" dirty="0"/>
              <a:t>Каждое поле является одной инструкцией байт-кода.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1196486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Представление </a:t>
            </a:r>
            <a:r>
              <a:rPr lang="ru-RU" dirty="0" err="1"/>
              <a:t>байткода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10/25/2016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75521" y="1750175"/>
            <a:ext cx="3657600" cy="4572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INPUT_READ (0,0,16,0,pushed)</a:t>
            </a:r>
          </a:p>
        </p:txBody>
      </p:sp>
      <p:sp>
        <p:nvSpPr>
          <p:cNvPr id="7" name="Rectangle 6"/>
          <p:cNvSpPr/>
          <p:nvPr/>
        </p:nvSpPr>
        <p:spPr>
          <a:xfrm>
            <a:off x="775521" y="2361205"/>
            <a:ext cx="3657600" cy="4572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JR_FALSE(</a:t>
            </a:r>
            <a:r>
              <a:rPr lang="en-US" sz="1600" dirty="0" err="1"/>
              <a:t>pushed,buttonNotPushed</a:t>
            </a:r>
            <a:r>
              <a:rPr lang="en-US" sz="1600" dirty="0"/>
              <a:t>)</a:t>
            </a:r>
          </a:p>
        </p:txBody>
      </p:sp>
      <p:sp>
        <p:nvSpPr>
          <p:cNvPr id="8" name="Rectangle 7"/>
          <p:cNvSpPr/>
          <p:nvPr/>
        </p:nvSpPr>
        <p:spPr>
          <a:xfrm>
            <a:off x="775521" y="3558285"/>
            <a:ext cx="3657600" cy="4572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JR(</a:t>
            </a:r>
            <a:r>
              <a:rPr lang="en-US" sz="1600" dirty="0" err="1">
                <a:solidFill>
                  <a:schemeClr val="bg1"/>
                </a:solidFill>
              </a:rPr>
              <a:t>buttonPushed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9" name="Rectangle 8"/>
          <p:cNvSpPr/>
          <p:nvPr/>
        </p:nvSpPr>
        <p:spPr>
          <a:xfrm>
            <a:off x="775521" y="4198440"/>
            <a:ext cx="36576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rgbClr val="FF0000"/>
                </a:solidFill>
              </a:rPr>
              <a:t>buttonNotPushed</a:t>
            </a:r>
            <a:r>
              <a:rPr lang="en-US" sz="1600" dirty="0">
                <a:solidFill>
                  <a:srgbClr val="FF0000"/>
                </a:solidFill>
              </a:rPr>
              <a:t>:</a:t>
            </a:r>
          </a:p>
        </p:txBody>
      </p:sp>
      <p:sp>
        <p:nvSpPr>
          <p:cNvPr id="10" name="Rectangle 9"/>
          <p:cNvSpPr/>
          <p:nvPr/>
        </p:nvSpPr>
        <p:spPr>
          <a:xfrm>
            <a:off x="775521" y="1172122"/>
            <a:ext cx="36576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rgbClr val="FF0000"/>
                </a:solidFill>
              </a:rPr>
              <a:t>buttonPushed</a:t>
            </a:r>
            <a:r>
              <a:rPr lang="en-US" sz="1600" dirty="0">
                <a:solidFill>
                  <a:srgbClr val="FF0000"/>
                </a:solidFill>
              </a:rPr>
              <a:t>: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75521" y="4838595"/>
            <a:ext cx="3657600" cy="4572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OUTPUT_STOP(0,1,0)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887757" y="1750175"/>
            <a:ext cx="365760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tx1"/>
                </a:solidFill>
              </a:rPr>
              <a:t>Считать датчик касания на порту 1 и поместить в переменную</a:t>
            </a:r>
            <a:r>
              <a:rPr lang="en-US" sz="1600" dirty="0">
                <a:solidFill>
                  <a:schemeClr val="tx1"/>
                </a:solidFill>
              </a:rPr>
              <a:t> “pushed”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887757" y="2361205"/>
            <a:ext cx="3657600" cy="105918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tx1"/>
                </a:solidFill>
              </a:rPr>
              <a:t>Если</a:t>
            </a:r>
            <a:r>
              <a:rPr lang="en-US" sz="1600" dirty="0">
                <a:solidFill>
                  <a:schemeClr val="tx1"/>
                </a:solidFill>
              </a:rPr>
              <a:t> “pushed” </a:t>
            </a:r>
            <a:r>
              <a:rPr lang="ru-RU" sz="1600" dirty="0">
                <a:solidFill>
                  <a:schemeClr val="tx1"/>
                </a:solidFill>
              </a:rPr>
              <a:t>– ложь выйти из цикла переходом в метку </a:t>
            </a:r>
            <a:r>
              <a:rPr lang="en-US" sz="1600" dirty="0" err="1">
                <a:solidFill>
                  <a:schemeClr val="tx1"/>
                </a:solidFill>
              </a:rPr>
              <a:t>buttonNotPushed</a:t>
            </a:r>
            <a:r>
              <a:rPr lang="en-US" sz="1600" dirty="0">
                <a:solidFill>
                  <a:schemeClr val="tx1"/>
                </a:solidFill>
              </a:rPr>
              <a:t>. </a:t>
            </a:r>
            <a:r>
              <a:rPr lang="ru-RU" sz="1600" dirty="0">
                <a:solidFill>
                  <a:schemeClr val="tx1"/>
                </a:solidFill>
              </a:rPr>
              <a:t>Если не нажата, перейти к следующей инструкции.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887757" y="3562956"/>
            <a:ext cx="365760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tx1"/>
                </a:solidFill>
              </a:rPr>
              <a:t>Вернуться в начало к метке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br>
              <a:rPr lang="ru-RU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“button pushed”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887757" y="4173616"/>
            <a:ext cx="365760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tx1"/>
                </a:solidFill>
              </a:rPr>
              <a:t>Метка </a:t>
            </a:r>
            <a:r>
              <a:rPr lang="en-US" sz="1600" dirty="0">
                <a:solidFill>
                  <a:schemeClr val="tx1"/>
                </a:solidFill>
              </a:rPr>
              <a:t>“</a:t>
            </a:r>
            <a:r>
              <a:rPr lang="en-US" sz="1600" dirty="0" err="1">
                <a:solidFill>
                  <a:schemeClr val="tx1"/>
                </a:solidFill>
              </a:rPr>
              <a:t>buttonNotPushed</a:t>
            </a:r>
            <a:r>
              <a:rPr lang="en-US" sz="1600" dirty="0">
                <a:solidFill>
                  <a:schemeClr val="tx1"/>
                </a:solidFill>
              </a:rPr>
              <a:t>”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887757" y="1172122"/>
            <a:ext cx="365760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tx1"/>
                </a:solidFill>
              </a:rPr>
              <a:t>Метка </a:t>
            </a:r>
            <a:r>
              <a:rPr lang="en-US" sz="1600" dirty="0">
                <a:solidFill>
                  <a:schemeClr val="tx1"/>
                </a:solidFill>
              </a:rPr>
              <a:t>“button pushed”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887757" y="4813771"/>
            <a:ext cx="365760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tx1"/>
                </a:solidFill>
              </a:rPr>
              <a:t>Остановить мотор </a:t>
            </a:r>
            <a:r>
              <a:rPr lang="en-US" sz="1600" dirty="0">
                <a:solidFill>
                  <a:schemeClr val="tx1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579362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robotdesign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botdesign" id="{AAEEB24F-C2B2-234D-BA53-A235E4BCEC08}" vid="{075A3DC6-4613-2647-AB36-C1FCFF28F909}"/>
    </a:ext>
  </a:extLst>
</a:theme>
</file>

<file path=ppt/theme/theme5.xml><?xml version="1.0" encoding="utf-8"?>
<a:theme xmlns:a="http://schemas.openxmlformats.org/drawingml/2006/main" name="1_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6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8650</TotalTime>
  <Words>1287</Words>
  <Application>Microsoft Office PowerPoint</Application>
  <PresentationFormat>Экран (4:3)</PresentationFormat>
  <Paragraphs>132</Paragraphs>
  <Slides>15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6</vt:i4>
      </vt:variant>
      <vt:variant>
        <vt:lpstr>Заголовки слайдов</vt:lpstr>
      </vt:variant>
      <vt:variant>
        <vt:i4>15</vt:i4>
      </vt:variant>
    </vt:vector>
  </HeadingPairs>
  <TitlesOfParts>
    <vt:vector size="26" baseType="lpstr">
      <vt:lpstr>Arial</vt:lpstr>
      <vt:lpstr>Arial Black</vt:lpstr>
      <vt:lpstr>Calibri</vt:lpstr>
      <vt:lpstr>Calibri Light</vt:lpstr>
      <vt:lpstr>Helvetica Neue</vt:lpstr>
      <vt:lpstr>Essential</vt:lpstr>
      <vt:lpstr>beginner</vt:lpstr>
      <vt:lpstr>Custom Design</vt:lpstr>
      <vt:lpstr>robotdesign</vt:lpstr>
      <vt:lpstr>1_beginner</vt:lpstr>
      <vt:lpstr>1_Custom Design</vt:lpstr>
      <vt:lpstr>УРОК ОТЛАДки</vt:lpstr>
      <vt:lpstr>Предыстория</vt:lpstr>
      <vt:lpstr>Симптомы</vt:lpstr>
      <vt:lpstr>Что такое ВМ?</vt:lpstr>
      <vt:lpstr>Что такое байткод?</vt:lpstr>
      <vt:lpstr>Какую роль занимает ВМ</vt:lpstr>
      <vt:lpstr>Источник проблемы</vt:lpstr>
      <vt:lpstr>Простое представление</vt:lpstr>
      <vt:lpstr>Представление байткода</vt:lpstr>
      <vt:lpstr>Пример байткода</vt:lpstr>
      <vt:lpstr>Проблема</vt:lpstr>
      <vt:lpstr>Почему? И что теперь?</vt:lpstr>
      <vt:lpstr>SOME LESSONS</vt:lpstr>
      <vt:lpstr>Усилия сообщества</vt:lpstr>
      <vt:lpstr>Благодарность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Menu System</dc:title>
  <dc:creator>Sanjay Seshan</dc:creator>
  <cp:lastModifiedBy>Vladimir Abay</cp:lastModifiedBy>
  <cp:revision>298</cp:revision>
  <cp:lastPrinted>2016-10-17T01:31:39Z</cp:lastPrinted>
  <dcterms:created xsi:type="dcterms:W3CDTF">2014-10-28T21:59:38Z</dcterms:created>
  <dcterms:modified xsi:type="dcterms:W3CDTF">2019-07-10T08:52:44Z</dcterms:modified>
</cp:coreProperties>
</file>