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0" r:id="rId3"/>
    <p:sldId id="309" r:id="rId4"/>
    <p:sldId id="310" r:id="rId5"/>
    <p:sldId id="312" r:id="rId6"/>
    <p:sldId id="302" r:id="rId7"/>
    <p:sldId id="303" r:id="rId8"/>
    <p:sldId id="313" r:id="rId9"/>
    <p:sldId id="316" r:id="rId10"/>
    <p:sldId id="311" r:id="rId11"/>
    <p:sldId id="31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4640"/>
  </p:normalViewPr>
  <p:slideViewPr>
    <p:cSldViewPr snapToGrid="0" snapToObjects="1">
      <p:cViewPr varScale="1">
        <p:scale>
          <a:sx n="68" d="100"/>
          <a:sy n="68" d="100"/>
        </p:scale>
        <p:origin x="84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ColorSensor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Режим </a:t>
            </a:r>
            <a:r>
              <a:rPr lang="en-US" dirty="0"/>
              <a:t>Raw </a:t>
            </a:r>
            <a:r>
              <a:rPr lang="ru-RU" dirty="0"/>
              <a:t>против</a:t>
            </a:r>
            <a:r>
              <a:rPr lang="en-US" dirty="0"/>
              <a:t> RGB </a:t>
            </a:r>
            <a:r>
              <a:rPr lang="ru-RU" dirty="0"/>
              <a:t>датчика</a:t>
            </a:r>
            <a:r>
              <a:rPr lang="ru-RU" baseline="0" dirty="0"/>
              <a:t> цвета </a:t>
            </a:r>
            <a:r>
              <a:rPr lang="en-US" baseline="0" dirty="0" err="1"/>
              <a:t>HiTechnic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69523073923"/>
          <c:y val="0.15550862691503101"/>
          <c:w val="0.84084360590662799"/>
          <c:h val="0.6848690734394590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4.4102502249294502E-3"/>
                  <c:y val="0.12864776672056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2.1786x + 14.053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Sheet1!$AB$4:$AB$85</c:f>
              <c:numCache>
                <c:formatCode>General</c:formatCode>
                <c:ptCount val="82"/>
                <c:pt idx="0">
                  <c:v>287</c:v>
                </c:pt>
                <c:pt idx="1">
                  <c:v>301</c:v>
                </c:pt>
                <c:pt idx="2">
                  <c:v>143</c:v>
                </c:pt>
                <c:pt idx="3">
                  <c:v>150</c:v>
                </c:pt>
                <c:pt idx="4">
                  <c:v>244</c:v>
                </c:pt>
                <c:pt idx="5">
                  <c:v>255</c:v>
                </c:pt>
                <c:pt idx="6">
                  <c:v>41</c:v>
                </c:pt>
                <c:pt idx="7">
                  <c:v>39</c:v>
                </c:pt>
                <c:pt idx="8">
                  <c:v>42</c:v>
                </c:pt>
                <c:pt idx="9">
                  <c:v>41</c:v>
                </c:pt>
                <c:pt idx="10">
                  <c:v>25</c:v>
                </c:pt>
                <c:pt idx="11">
                  <c:v>30</c:v>
                </c:pt>
                <c:pt idx="12">
                  <c:v>56</c:v>
                </c:pt>
                <c:pt idx="13">
                  <c:v>54</c:v>
                </c:pt>
                <c:pt idx="14">
                  <c:v>291</c:v>
                </c:pt>
                <c:pt idx="15">
                  <c:v>311</c:v>
                </c:pt>
                <c:pt idx="16">
                  <c:v>146</c:v>
                </c:pt>
                <c:pt idx="17">
                  <c:v>142</c:v>
                </c:pt>
                <c:pt idx="18">
                  <c:v>247</c:v>
                </c:pt>
                <c:pt idx="19">
                  <c:v>263</c:v>
                </c:pt>
                <c:pt idx="20">
                  <c:v>38</c:v>
                </c:pt>
                <c:pt idx="21">
                  <c:v>46</c:v>
                </c:pt>
                <c:pt idx="22">
                  <c:v>42</c:v>
                </c:pt>
                <c:pt idx="23">
                  <c:v>45</c:v>
                </c:pt>
                <c:pt idx="24">
                  <c:v>27</c:v>
                </c:pt>
                <c:pt idx="25">
                  <c:v>31</c:v>
                </c:pt>
                <c:pt idx="26">
                  <c:v>58</c:v>
                </c:pt>
                <c:pt idx="27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7A-406A-BE46-A16409AC900C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6.6299055804234196E-4"/>
                  <c:y val="-5.202429320599349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/>
                      <a:t>y = 3.4245x + 31.227</a:t>
                    </a:r>
                    <a:endParaRPr lang="en-US" sz="105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Sheet1!$AC$4:$AC$85</c:f>
              <c:numCache>
                <c:formatCode>General</c:formatCode>
                <c:ptCount val="82"/>
                <c:pt idx="28">
                  <c:v>450</c:v>
                </c:pt>
                <c:pt idx="29">
                  <c:v>472</c:v>
                </c:pt>
                <c:pt idx="30">
                  <c:v>94</c:v>
                </c:pt>
                <c:pt idx="31">
                  <c:v>104</c:v>
                </c:pt>
                <c:pt idx="32">
                  <c:v>296</c:v>
                </c:pt>
                <c:pt idx="33">
                  <c:v>312</c:v>
                </c:pt>
                <c:pt idx="34">
                  <c:v>123</c:v>
                </c:pt>
                <c:pt idx="35">
                  <c:v>120</c:v>
                </c:pt>
                <c:pt idx="36">
                  <c:v>112</c:v>
                </c:pt>
                <c:pt idx="37">
                  <c:v>111</c:v>
                </c:pt>
                <c:pt idx="38">
                  <c:v>50</c:v>
                </c:pt>
                <c:pt idx="39">
                  <c:v>454</c:v>
                </c:pt>
                <c:pt idx="40">
                  <c:v>486</c:v>
                </c:pt>
                <c:pt idx="41">
                  <c:v>98</c:v>
                </c:pt>
                <c:pt idx="42">
                  <c:v>94</c:v>
                </c:pt>
                <c:pt idx="43">
                  <c:v>303</c:v>
                </c:pt>
                <c:pt idx="44">
                  <c:v>324</c:v>
                </c:pt>
                <c:pt idx="45">
                  <c:v>118</c:v>
                </c:pt>
                <c:pt idx="46">
                  <c:v>132</c:v>
                </c:pt>
                <c:pt idx="47">
                  <c:v>114</c:v>
                </c:pt>
                <c:pt idx="48">
                  <c:v>118</c:v>
                </c:pt>
                <c:pt idx="49">
                  <c:v>55</c:v>
                </c:pt>
                <c:pt idx="50">
                  <c:v>57</c:v>
                </c:pt>
                <c:pt idx="51">
                  <c:v>71</c:v>
                </c:pt>
                <c:pt idx="52">
                  <c:v>70</c:v>
                </c:pt>
                <c:pt idx="53">
                  <c:v>74</c:v>
                </c:pt>
                <c:pt idx="54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7A-406A-BE46-A16409AC900C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9041348571143501E-3"/>
                  <c:y val="-3.34626655825080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2.2779x + 30.46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Sheet1!$AD$4:$AD$85</c:f>
              <c:numCache>
                <c:formatCode>General</c:formatCode>
                <c:ptCount val="82"/>
                <c:pt idx="55">
                  <c:v>266</c:v>
                </c:pt>
                <c:pt idx="56">
                  <c:v>276</c:v>
                </c:pt>
                <c:pt idx="57">
                  <c:v>55</c:v>
                </c:pt>
                <c:pt idx="58">
                  <c:v>76</c:v>
                </c:pt>
                <c:pt idx="59">
                  <c:v>81</c:v>
                </c:pt>
                <c:pt idx="60">
                  <c:v>65</c:v>
                </c:pt>
                <c:pt idx="61">
                  <c:v>61</c:v>
                </c:pt>
                <c:pt idx="62">
                  <c:v>138</c:v>
                </c:pt>
                <c:pt idx="63">
                  <c:v>135</c:v>
                </c:pt>
                <c:pt idx="64">
                  <c:v>38</c:v>
                </c:pt>
                <c:pt idx="65">
                  <c:v>42</c:v>
                </c:pt>
                <c:pt idx="66">
                  <c:v>45</c:v>
                </c:pt>
                <c:pt idx="67">
                  <c:v>44</c:v>
                </c:pt>
                <c:pt idx="68">
                  <c:v>269</c:v>
                </c:pt>
                <c:pt idx="69">
                  <c:v>285</c:v>
                </c:pt>
                <c:pt idx="70">
                  <c:v>56</c:v>
                </c:pt>
                <c:pt idx="71">
                  <c:v>51</c:v>
                </c:pt>
                <c:pt idx="72">
                  <c:v>80</c:v>
                </c:pt>
                <c:pt idx="73">
                  <c:v>87</c:v>
                </c:pt>
                <c:pt idx="74">
                  <c:v>62</c:v>
                </c:pt>
                <c:pt idx="75">
                  <c:v>66</c:v>
                </c:pt>
                <c:pt idx="76">
                  <c:v>136</c:v>
                </c:pt>
                <c:pt idx="77">
                  <c:v>138</c:v>
                </c:pt>
                <c:pt idx="78">
                  <c:v>41</c:v>
                </c:pt>
                <c:pt idx="79">
                  <c:v>44</c:v>
                </c:pt>
                <c:pt idx="80">
                  <c:v>47</c:v>
                </c:pt>
                <c:pt idx="81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87A-406A-BE46-A16409AC9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5440480"/>
        <c:axId val="-1415437360"/>
      </c:scatterChart>
      <c:valAx>
        <c:axId val="-141544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RGB </a:t>
                </a:r>
                <a:r>
                  <a:rPr lang="ru-RU" dirty="0"/>
                  <a:t>данные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5437360"/>
        <c:crosses val="autoZero"/>
        <c:crossBetween val="midCat"/>
      </c:valAx>
      <c:valAx>
        <c:axId val="-14154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Raw </a:t>
                </a:r>
                <a:r>
                  <a:rPr lang="ru-RU" dirty="0"/>
                  <a:t>Данные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544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4E05-101A-C143-BFFD-869FECDCAB6C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1B1-FCD7-5843-9273-30CD475E14FC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C1E-BA22-784F-B8A6-28E58515E26D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A0F-20DA-8B45-AF54-9749D3A2B61E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833541-F305-4E41-BBBB-AB300440CA27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A69-2353-584E-AFF0-F48D207A92DE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33A-4016-7640-945B-B24EC33A94B5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58022-CF32-EA41-A867-0EF9DE3773EB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2F2-DF4E-0D4D-8F7C-49544C543B26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64C-ED31-5348-A2AD-1D56CDD3323C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5EEC-3F38-734C-8984-7C73F2420950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DDC370-C4BF-E045-B083-D70BC0DEB9B0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itechnic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echnic.com/colorsens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ru-RU" sz="3600" dirty="0"/>
              <a:t>Датчик цвета </a:t>
            </a:r>
            <a:r>
              <a:rPr lang="en-US" sz="3600" dirty="0"/>
              <a:t>HITECHNIC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Raw </a:t>
            </a:r>
            <a:r>
              <a:rPr lang="ru-RU" dirty="0"/>
              <a:t>против </a:t>
            </a:r>
            <a:r>
              <a:rPr lang="en-US" dirty="0"/>
              <a:t>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727199"/>
            <a:ext cx="8272463" cy="1858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Проведя тесты, мы обнаружили, что показания в необработанном режиме обрабатываются с помощью линейного уравнения для генерации данных RGB.</a:t>
            </a:r>
            <a:endParaRPr lang="en-US" dirty="0"/>
          </a:p>
          <a:p>
            <a:r>
              <a:rPr lang="ru-RU" dirty="0"/>
              <a:t>Обратите внимание, что разные цвета масштабируются по-разному. Белый может отображаться как [120 красный, 120 зеленый, 120 синий] в режиме RGB, но как [285 красный, 450 зеленый, 300 синий] в режиме </a:t>
            </a:r>
            <a:r>
              <a:rPr lang="ru-RU" dirty="0" err="1"/>
              <a:t>Raw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070230"/>
              </p:ext>
            </p:extLst>
          </p:nvPr>
        </p:nvGraphicFramePr>
        <p:xfrm>
          <a:off x="1447801" y="3176910"/>
          <a:ext cx="5850188" cy="335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6099" y="242153"/>
            <a:ext cx="1955425" cy="14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1"/>
            <a:ext cx="4572000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7" name="Oval 16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ru-RU" dirty="0"/>
              <a:t>Полученные уроки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4071366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sz="1600" b="1" dirty="0"/>
              <a:t>Позиция</a:t>
            </a:r>
            <a:r>
              <a:rPr lang="en-US" sz="1600" b="1" dirty="0"/>
              <a:t>: </a:t>
            </a:r>
            <a:r>
              <a:rPr lang="ru-RU" sz="1600" dirty="0"/>
              <a:t>следуйте рекомендациям производителя по поводу угла и расстояния до цели.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ru-RU" sz="1600" b="1" dirty="0"/>
              <a:t>Настройка</a:t>
            </a:r>
            <a:r>
              <a:rPr lang="en-US" sz="1600" dirty="0"/>
              <a:t>: </a:t>
            </a:r>
            <a:r>
              <a:rPr lang="ru-RU" sz="1600" dirty="0"/>
              <a:t>Если вы живете в стране, где частота электросети – 50Гц</a:t>
            </a:r>
            <a:r>
              <a:rPr lang="en-US" sz="1600" dirty="0"/>
              <a:t>, </a:t>
            </a:r>
            <a:r>
              <a:rPr lang="ru-RU" sz="1600" dirty="0"/>
              <a:t>вам нужно настроить датчик.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ru-RU" sz="1600" b="1" dirty="0"/>
              <a:t>Режим </a:t>
            </a:r>
            <a:r>
              <a:rPr lang="en-US" sz="1600" b="1" dirty="0"/>
              <a:t>Color: </a:t>
            </a:r>
            <a:r>
              <a:rPr lang="ru-RU" sz="1600" dirty="0"/>
              <a:t>Он может распознать 18 цветов.</a:t>
            </a:r>
            <a:r>
              <a:rPr lang="en-US" sz="1600" dirty="0"/>
              <a:t> </a:t>
            </a:r>
          </a:p>
          <a:p>
            <a:pPr>
              <a:lnSpc>
                <a:spcPct val="70000"/>
              </a:lnSpc>
            </a:pPr>
            <a:r>
              <a:rPr lang="ru-RU" sz="1600" b="1" dirty="0"/>
              <a:t>Режим </a:t>
            </a:r>
            <a:r>
              <a:rPr lang="en-US" sz="1600" b="1" dirty="0"/>
              <a:t>Passive: </a:t>
            </a:r>
            <a:r>
              <a:rPr lang="ru-RU" sz="1600" dirty="0"/>
              <a:t>Не исключает внешнее освещение. Этот режим полезен для измерения внешнего освещения.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en-US" sz="1600" b="1" dirty="0"/>
              <a:t>Raw </a:t>
            </a:r>
            <a:r>
              <a:rPr lang="ru-RU" sz="1600" b="1" dirty="0"/>
              <a:t>против </a:t>
            </a:r>
            <a:r>
              <a:rPr lang="en-US" sz="1600" b="1" dirty="0"/>
              <a:t>RGB: </a:t>
            </a:r>
            <a:r>
              <a:rPr lang="ru-RU" sz="1600" dirty="0"/>
              <a:t>Выходные данные из режима </a:t>
            </a:r>
            <a:r>
              <a:rPr lang="en-US" sz="1600" dirty="0"/>
              <a:t>RGB </a:t>
            </a:r>
            <a:r>
              <a:rPr lang="ru-RU" sz="1600" dirty="0"/>
              <a:t>– производные режима </a:t>
            </a:r>
            <a:r>
              <a:rPr lang="en-US" sz="1600" dirty="0"/>
              <a:t>Raw. </a:t>
            </a:r>
            <a:r>
              <a:rPr lang="ru-RU" sz="1600" dirty="0"/>
              <a:t>Данные режима </a:t>
            </a:r>
            <a:r>
              <a:rPr lang="en-US" sz="1600" dirty="0"/>
              <a:t>Raw</a:t>
            </a:r>
            <a:r>
              <a:rPr lang="ru-RU" sz="1600" dirty="0"/>
              <a:t> конвертируются в данные режима</a:t>
            </a:r>
            <a:r>
              <a:rPr lang="en-US" sz="1600" dirty="0"/>
              <a:t> RGB.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был сделан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ru-RU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97" y="2417286"/>
            <a:ext cx="2543668" cy="172606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ru-RU" sz="4800" dirty="0"/>
              <a:t>На этом занятии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ru-RU" sz="1800" dirty="0"/>
              <a:t>Научимся пользоваться датчиком цвета </a:t>
            </a:r>
            <a:r>
              <a:rPr lang="en-US" sz="1800" dirty="0" err="1"/>
              <a:t>HiTechnic</a:t>
            </a:r>
            <a:r>
              <a:rPr lang="en-US" sz="1800" dirty="0"/>
              <a:t> V.2</a:t>
            </a:r>
          </a:p>
          <a:p>
            <a:r>
              <a:rPr lang="ru-RU" sz="1800" dirty="0"/>
              <a:t>Научимся настраивать ваш датчик</a:t>
            </a:r>
            <a:endParaRPr lang="en-US" sz="1800" dirty="0"/>
          </a:p>
          <a:p>
            <a:r>
              <a:rPr lang="ru-RU" sz="1800" dirty="0"/>
              <a:t>Научимся правильно располагать датчик на роботе</a:t>
            </a:r>
            <a:endParaRPr lang="en-US" sz="1800" dirty="0"/>
          </a:p>
          <a:p>
            <a:r>
              <a:rPr lang="ru-RU" sz="1800" dirty="0"/>
              <a:t>Изучим разные режимы датчика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ru-RU" dirty="0"/>
              <a:t>Скачаем 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ru-RU" dirty="0"/>
              <a:t>Блок для датчика цвета скачиваем по этой ссылке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ru-RU" dirty="0"/>
              <a:t>Добавьте блок в ваше ПО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Если вы не знаете как добавить блок в ПО</a:t>
            </a:r>
            <a:r>
              <a:rPr lang="en-US" dirty="0"/>
              <a:t>, </a:t>
            </a:r>
            <a:r>
              <a:rPr lang="ru-RU" dirty="0"/>
              <a:t>обратитесь к уроку </a:t>
            </a:r>
            <a:r>
              <a:rPr lang="en-US" dirty="0"/>
              <a:t>“</a:t>
            </a:r>
            <a:r>
              <a:rPr lang="ru-RU" dirty="0"/>
              <a:t>Импорт блоков </a:t>
            </a:r>
            <a:r>
              <a:rPr lang="en-US" dirty="0" err="1"/>
              <a:t>HiTechnic</a:t>
            </a:r>
            <a:r>
              <a:rPr lang="en-US" dirty="0"/>
              <a:t>” </a:t>
            </a:r>
            <a:r>
              <a:rPr lang="ru-RU" dirty="0"/>
              <a:t>на сайт </a:t>
            </a:r>
            <a:r>
              <a:rPr lang="en-US" dirty="0"/>
              <a:t>Mindlesson.ru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Робототехника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Бонусные уроки программирования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" y="4432300"/>
            <a:ext cx="8595360" cy="1193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992" y="220090"/>
            <a:ext cx="2538414" cy="18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под частоту электросети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745736" cy="4050792"/>
          </a:xfrm>
        </p:spPr>
        <p:txBody>
          <a:bodyPr>
            <a:normAutofit/>
          </a:bodyPr>
          <a:lstStyle/>
          <a:p>
            <a:r>
              <a:rPr lang="ru-RU" dirty="0"/>
              <a:t>Зачастую электросети бывают 2 типов частот</a:t>
            </a:r>
            <a:r>
              <a:rPr lang="en-US" dirty="0"/>
              <a:t> </a:t>
            </a:r>
            <a:r>
              <a:rPr lang="ru-RU" dirty="0"/>
              <a:t>(50Гц и 60Гц)</a:t>
            </a:r>
            <a:r>
              <a:rPr lang="en-US" dirty="0"/>
              <a:t>.</a:t>
            </a:r>
          </a:p>
          <a:p>
            <a:r>
              <a:rPr lang="ru-RU" dirty="0"/>
              <a:t>Датчик настроен на 60Гц по умолчанию</a:t>
            </a:r>
            <a:r>
              <a:rPr lang="en-US" dirty="0"/>
              <a:t> </a:t>
            </a:r>
            <a:r>
              <a:rPr lang="ru-RU" dirty="0"/>
              <a:t>(США, Канада и др.)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Проверьте свою страну по списку  по ссылке</a:t>
            </a:r>
            <a:r>
              <a:rPr lang="en-US" dirty="0"/>
              <a:t>: </a:t>
            </a:r>
            <a:r>
              <a:rPr lang="en-US" sz="1800" dirty="0">
                <a:hlinkClick r:id="rId3"/>
              </a:rPr>
              <a:t>https://www.hitechnic.com/colorsensor</a:t>
            </a:r>
            <a:endParaRPr lang="en-US" sz="1800" dirty="0"/>
          </a:p>
          <a:p>
            <a:r>
              <a:rPr lang="ru-RU" dirty="0"/>
              <a:t>Если вам нужно сменить частоту, обратитесь к следующему слайду</a:t>
            </a:r>
          </a:p>
          <a:p>
            <a:r>
              <a:rPr lang="ru-RU" dirty="0"/>
              <a:t>Зачастую СНГ – 50Гц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41" y="1803400"/>
            <a:ext cx="2674999" cy="45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под частоту электросети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632200" cy="4050792"/>
          </a:xfrm>
        </p:spPr>
        <p:txBody>
          <a:bodyPr>
            <a:normAutofit/>
          </a:bodyPr>
          <a:lstStyle/>
          <a:p>
            <a:r>
              <a:rPr lang="ru-RU" dirty="0"/>
              <a:t>На данный момент программный блок </a:t>
            </a:r>
            <a:r>
              <a:rPr lang="en-US" dirty="0"/>
              <a:t>EV3</a:t>
            </a:r>
            <a:r>
              <a:rPr lang="ru-RU" dirty="0"/>
              <a:t> «умеет» менять режимы датчика</a:t>
            </a:r>
          </a:p>
          <a:p>
            <a:r>
              <a:rPr lang="ru-RU" dirty="0"/>
              <a:t>Установите нужный режим путем запуска программного блока</a:t>
            </a:r>
          </a:p>
          <a:p>
            <a:r>
              <a:rPr lang="ru-RU" dirty="0"/>
              <a:t>Это нужно делать только один раз, для одного датчика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003DFB-7F57-414E-800D-DF465EEB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3976"/>
            <a:ext cx="361047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Позиция</a:t>
            </a:r>
            <a:r>
              <a:rPr lang="en-US" dirty="0"/>
              <a:t> </a:t>
            </a:r>
            <a:r>
              <a:rPr lang="ru-RU" dirty="0"/>
              <a:t>и угол</a:t>
            </a:r>
            <a:r>
              <a:rPr lang="en-US" dirty="0"/>
              <a:t> (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en-US" dirty="0" err="1"/>
              <a:t>HiTECHNIC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499100" cy="4050792"/>
          </a:xfrm>
        </p:spPr>
        <p:txBody>
          <a:bodyPr/>
          <a:lstStyle/>
          <a:p>
            <a:r>
              <a:rPr lang="ru-RU" dirty="0"/>
              <a:t>Датчик цвета </a:t>
            </a:r>
            <a:r>
              <a:rPr lang="en-US" dirty="0"/>
              <a:t>V2 </a:t>
            </a:r>
            <a:r>
              <a:rPr lang="ru-RU" dirty="0"/>
              <a:t>работает лучше всего, когда находится на небольшом расстоянии до цели</a:t>
            </a:r>
            <a:endParaRPr lang="en-US" dirty="0"/>
          </a:p>
          <a:p>
            <a:pPr lvl="1"/>
            <a:r>
              <a:rPr lang="ru-RU" dirty="0"/>
              <a:t>Примерно 4 </a:t>
            </a:r>
            <a:r>
              <a:rPr lang="ru-RU" dirty="0" err="1"/>
              <a:t>лего</a:t>
            </a:r>
            <a:r>
              <a:rPr lang="ru-RU" dirty="0"/>
              <a:t> блока (см. на картинку)</a:t>
            </a:r>
            <a:endParaRPr lang="en-US" dirty="0"/>
          </a:p>
          <a:p>
            <a:r>
              <a:rPr lang="ru-RU" dirty="0"/>
              <a:t>В идеале датчик должен находиться под углом. Угол предотвращает прямое отражение</a:t>
            </a:r>
            <a:r>
              <a:rPr lang="en-US" dirty="0"/>
              <a:t> </a:t>
            </a:r>
            <a:r>
              <a:rPr lang="ru-RU" dirty="0"/>
              <a:t>света от светодиода на датчик. </a:t>
            </a:r>
            <a:r>
              <a:rPr lang="en-US" dirty="0"/>
              <a:t>(</a:t>
            </a:r>
            <a:r>
              <a:rPr lang="ru-RU" dirty="0"/>
              <a:t>см. на картинку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1144" y="2093976"/>
            <a:ext cx="2142201" cy="24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режима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414053" y="2233676"/>
            <a:ext cx="2019110" cy="3600164"/>
          </a:xfrm>
          <a:prstGeom prst="round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582334" y="2233676"/>
            <a:ext cx="2019110" cy="3600164"/>
          </a:xfrm>
          <a:prstGeom prst="roundRect">
            <a:avLst/>
          </a:prstGeom>
          <a:solidFill>
            <a:srgbClr val="E37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712515" y="2233676"/>
            <a:ext cx="2019110" cy="3600164"/>
          </a:xfrm>
          <a:prstGeom prst="roundRect">
            <a:avLst/>
          </a:prstGeom>
          <a:solidFill>
            <a:srgbClr val="0F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6868096" y="2233676"/>
            <a:ext cx="2019110" cy="3600164"/>
          </a:xfrm>
          <a:prstGeom prst="roundRect">
            <a:avLst/>
          </a:prstGeom>
          <a:solidFill>
            <a:srgbClr val="824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37533"/>
            <a:ext cx="1516405" cy="1823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877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Режим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158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Режим </a:t>
            </a:r>
            <a:r>
              <a:rPr lang="en-US" dirty="0">
                <a:solidFill>
                  <a:schemeClr val="bg1"/>
                </a:solidFill>
              </a:rPr>
              <a:t>RGB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9339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Режим </a:t>
            </a:r>
            <a:r>
              <a:rPr lang="en-US" dirty="0">
                <a:solidFill>
                  <a:schemeClr val="bg1"/>
                </a:solidFill>
              </a:rPr>
              <a:t>Passive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4920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Режим </a:t>
            </a:r>
            <a:r>
              <a:rPr lang="en-US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053" y="2832166"/>
            <a:ext cx="20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Может распознать 18 цветов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2334" y="2832166"/>
            <a:ext cx="2019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Выводит Красный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ru-RU" sz="1400" dirty="0">
                <a:solidFill>
                  <a:schemeClr val="bg1"/>
                </a:solidFill>
              </a:rPr>
              <a:t> Зеленый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Синий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и Белый в диапазоне от 0 до 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2515" y="2832165"/>
            <a:ext cx="20191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Выводит Красный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ru-RU" sz="1400" dirty="0">
                <a:solidFill>
                  <a:schemeClr val="bg1"/>
                </a:solidFill>
              </a:rPr>
              <a:t> Зеленый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Синий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и Белый вне диапазона 0-255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Показания внешнего освещения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Могут быть использованы для измерения освещения комнаты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Светодиод выключен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8096" y="2832166"/>
            <a:ext cx="201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8096" y="2832166"/>
            <a:ext cx="2019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Выводит Красный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ru-RU" sz="1400" dirty="0">
                <a:solidFill>
                  <a:schemeClr val="bg1"/>
                </a:solidFill>
              </a:rPr>
              <a:t> Зеленый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Синий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и Белый в сыром виде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Этот режим предоставляет сырые данные, не обработанные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270" y="345573"/>
            <a:ext cx="2296936" cy="16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RGB </a:t>
            </a:r>
            <a:r>
              <a:rPr lang="ru-RU" dirty="0"/>
              <a:t>против </a:t>
            </a:r>
            <a:r>
              <a:rPr lang="en-US" dirty="0"/>
              <a:t>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/>
          </a:bodyPr>
          <a:lstStyle/>
          <a:p>
            <a:r>
              <a:rPr lang="ru-RU" sz="1600" dirty="0"/>
              <a:t>Сравнивая показания датчика цвета в режиме </a:t>
            </a:r>
            <a:r>
              <a:rPr lang="en-US" sz="1600" dirty="0"/>
              <a:t>Passive </a:t>
            </a:r>
            <a:r>
              <a:rPr lang="ru-RU" sz="1600" dirty="0"/>
              <a:t>в разных условия освещения показывает, что значения зависят от внешнего освещения</a:t>
            </a:r>
            <a:endParaRPr lang="en-US" sz="1600" dirty="0"/>
          </a:p>
          <a:p>
            <a:r>
              <a:rPr lang="ru-RU" sz="1600" dirty="0"/>
              <a:t>В режиме </a:t>
            </a:r>
            <a:r>
              <a:rPr lang="en-US" sz="1600" dirty="0"/>
              <a:t>RGB</a:t>
            </a:r>
            <a:r>
              <a:rPr lang="ru-RU" sz="1600" dirty="0"/>
              <a:t>, датчик исключает внешнее освещение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6023"/>
              </p:ext>
            </p:extLst>
          </p:nvPr>
        </p:nvGraphicFramePr>
        <p:xfrm>
          <a:off x="0" y="2896784"/>
          <a:ext cx="9144001" cy="337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81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542846">
                  <a:extLst>
                    <a:ext uri="{9D8B030D-6E8A-4147-A177-3AD203B41FA5}">
                      <a16:colId xmlns:a16="http://schemas.microsoft.com/office/drawing/2014/main" val="1174248995"/>
                    </a:ext>
                  </a:extLst>
                </a:gridCol>
                <a:gridCol w="653783">
                  <a:extLst>
                    <a:ext uri="{9D8B030D-6E8A-4147-A177-3AD203B41FA5}">
                      <a16:colId xmlns:a16="http://schemas.microsoft.com/office/drawing/2014/main" val="2100959187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3661546076"/>
                    </a:ext>
                  </a:extLst>
                </a:gridCol>
                <a:gridCol w="651421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54196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725450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706339">
                  <a:extLst>
                    <a:ext uri="{9D8B030D-6E8A-4147-A177-3AD203B41FA5}">
                      <a16:colId xmlns:a16="http://schemas.microsoft.com/office/drawing/2014/main" val="41715716"/>
                    </a:ext>
                  </a:extLst>
                </a:gridCol>
                <a:gridCol w="706339">
                  <a:extLst>
                    <a:ext uri="{9D8B030D-6E8A-4147-A177-3AD203B41FA5}">
                      <a16:colId xmlns:a16="http://schemas.microsoft.com/office/drawing/2014/main" val="2660224947"/>
                    </a:ext>
                  </a:extLst>
                </a:gridCol>
                <a:gridCol w="752205">
                  <a:extLst>
                    <a:ext uri="{9D8B030D-6E8A-4147-A177-3AD203B41FA5}">
                      <a16:colId xmlns:a16="http://schemas.microsoft.com/office/drawing/2014/main" val="3361466485"/>
                    </a:ext>
                  </a:extLst>
                </a:gridCol>
                <a:gridCol w="651300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61377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RGB </a:t>
                      </a:r>
                      <a:r>
                        <a:rPr lang="ru-RU" sz="1400" dirty="0"/>
                        <a:t>Тусклый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RGB </a:t>
                      </a:r>
                      <a:r>
                        <a:rPr lang="ru-RU" sz="1400" dirty="0"/>
                        <a:t>Яркий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Passive </a:t>
                      </a:r>
                      <a:r>
                        <a:rPr lang="ru-RU" sz="1400" dirty="0"/>
                        <a:t>Тусклый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Passive </a:t>
                      </a:r>
                      <a:r>
                        <a:rPr lang="ru-RU" sz="1400" dirty="0"/>
                        <a:t>Яркий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/>
                        <a:t>Цвет</a:t>
                      </a:r>
                      <a:r>
                        <a:rPr lang="en-US" sz="1200" b="1" i="0" dirty="0"/>
                        <a:t> 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Белый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Красный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Желтый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Зеленый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Синий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Черный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Коричневый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470" y="392247"/>
            <a:ext cx="2296936" cy="1657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о режиме </a:t>
            </a:r>
            <a:r>
              <a:rPr lang="en-US" dirty="0"/>
              <a:t>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/>
              <a:t>В режиме</a:t>
            </a:r>
            <a:r>
              <a:rPr lang="en-US" sz="1600" dirty="0"/>
              <a:t> RGB, </a:t>
            </a:r>
            <a:r>
              <a:rPr lang="ru-RU" sz="1600" dirty="0"/>
              <a:t>датчик измеряет и исключает внешнее освещение</a:t>
            </a:r>
            <a:endParaRPr lang="en-US" sz="1600" dirty="0"/>
          </a:p>
          <a:p>
            <a:r>
              <a:rPr lang="ru-RU" sz="1600" dirty="0"/>
              <a:t>Тем не менее существует ограничение «исключению» внешнего освещения</a:t>
            </a:r>
            <a:r>
              <a:rPr lang="en-US" sz="1600" dirty="0"/>
              <a:t>. </a:t>
            </a:r>
            <a:r>
              <a:rPr lang="ru-RU" sz="1600" dirty="0"/>
              <a:t>В очень ярких условиях датчик перегружен</a:t>
            </a:r>
            <a:r>
              <a:rPr lang="en-US" sz="1600" dirty="0"/>
              <a:t> </a:t>
            </a:r>
            <a:r>
              <a:rPr lang="ru-RU" sz="1600" dirty="0"/>
              <a:t>(См. значения </a:t>
            </a:r>
            <a:r>
              <a:rPr lang="en-US" sz="1600" dirty="0"/>
              <a:t>passive</a:t>
            </a:r>
            <a:r>
              <a:rPr lang="ru-RU" sz="1600" dirty="0"/>
              <a:t>) и не может «исключать» эффективно. Выдавая непредсказуемые показания в режиме</a:t>
            </a:r>
            <a:r>
              <a:rPr lang="en-US" sz="1600" dirty="0"/>
              <a:t> RGB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52906"/>
              </p:ext>
            </p:extLst>
          </p:nvPr>
        </p:nvGraphicFramePr>
        <p:xfrm>
          <a:off x="0" y="2828412"/>
          <a:ext cx="9144000" cy="337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62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562912">
                  <a:extLst>
                    <a:ext uri="{9D8B030D-6E8A-4147-A177-3AD203B41FA5}">
                      <a16:colId xmlns:a16="http://schemas.microsoft.com/office/drawing/2014/main" val="1174248995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2100959187"/>
                    </a:ext>
                  </a:extLst>
                </a:gridCol>
                <a:gridCol w="642368">
                  <a:extLst>
                    <a:ext uri="{9D8B030D-6E8A-4147-A177-3AD203B41FA5}">
                      <a16:colId xmlns:a16="http://schemas.microsoft.com/office/drawing/2014/main" val="3661546076"/>
                    </a:ext>
                  </a:extLst>
                </a:gridCol>
                <a:gridCol w="654988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58327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645644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710208">
                  <a:extLst>
                    <a:ext uri="{9D8B030D-6E8A-4147-A177-3AD203B41FA5}">
                      <a16:colId xmlns:a16="http://schemas.microsoft.com/office/drawing/2014/main" val="41715716"/>
                    </a:ext>
                  </a:extLst>
                </a:gridCol>
                <a:gridCol w="710208">
                  <a:extLst>
                    <a:ext uri="{9D8B030D-6E8A-4147-A177-3AD203B41FA5}">
                      <a16:colId xmlns:a16="http://schemas.microsoft.com/office/drawing/2014/main" val="2660224947"/>
                    </a:ext>
                  </a:extLst>
                </a:gridCol>
                <a:gridCol w="756325">
                  <a:extLst>
                    <a:ext uri="{9D8B030D-6E8A-4147-A177-3AD203B41FA5}">
                      <a16:colId xmlns:a16="http://schemas.microsoft.com/office/drawing/2014/main" val="3361466485"/>
                    </a:ext>
                  </a:extLst>
                </a:gridCol>
                <a:gridCol w="654867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65547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691762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RGB </a:t>
                      </a:r>
                      <a:r>
                        <a:rPr lang="ru-RU" sz="1400" dirty="0"/>
                        <a:t>Тусклый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RGB </a:t>
                      </a:r>
                      <a:r>
                        <a:rPr lang="ru-RU" sz="1400" dirty="0"/>
                        <a:t>прямые лучи солнца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Passive </a:t>
                      </a:r>
                      <a:r>
                        <a:rPr lang="ru-RU" sz="1400" dirty="0"/>
                        <a:t>Тусклый свет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Режим </a:t>
                      </a:r>
                      <a:r>
                        <a:rPr lang="en-US" sz="1400" dirty="0"/>
                        <a:t>Passive </a:t>
                      </a:r>
                      <a:r>
                        <a:rPr lang="ru-RU" sz="1400" dirty="0"/>
                        <a:t>прямые лучи солнца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/>
                        <a:t>Цвет</a:t>
                      </a:r>
                      <a:r>
                        <a:rPr lang="en-US" sz="1200" b="1" i="0" dirty="0"/>
                        <a:t> 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Белый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Красный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Желтый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Зеленый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Синий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Черный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Коричневый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6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5089</TotalTime>
  <Words>936</Words>
  <Application>Microsoft Office PowerPoint</Application>
  <PresentationFormat>Экран (4:3)</PresentationFormat>
  <Paragraphs>301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Helvetica Neue</vt:lpstr>
      <vt:lpstr>Rockwell</vt:lpstr>
      <vt:lpstr>Rockwell Condensed</vt:lpstr>
      <vt:lpstr>Rockwell Extra Bold</vt:lpstr>
      <vt:lpstr>Wingdings</vt:lpstr>
      <vt:lpstr>Wood Type</vt:lpstr>
      <vt:lpstr>Датчик цвета HITECHNIC</vt:lpstr>
      <vt:lpstr>На этом занятии</vt:lpstr>
      <vt:lpstr>Скачаем блок</vt:lpstr>
      <vt:lpstr>Настройка под частоту электросети</vt:lpstr>
      <vt:lpstr>Настройка под частоту электросети</vt:lpstr>
      <vt:lpstr>Позиция и угол (от HiTECHNIC)</vt:lpstr>
      <vt:lpstr>4 режима</vt:lpstr>
      <vt:lpstr>Режим RGB против Passive</vt:lpstr>
      <vt:lpstr>Больше о режиме RGB</vt:lpstr>
      <vt:lpstr>Режим Raw против RGB</vt:lpstr>
      <vt:lpstr>Полученные уроки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Vladimir Abay</cp:lastModifiedBy>
  <cp:revision>237</cp:revision>
  <cp:lastPrinted>2016-07-14T13:41:31Z</cp:lastPrinted>
  <dcterms:created xsi:type="dcterms:W3CDTF">2014-10-28T21:59:38Z</dcterms:created>
  <dcterms:modified xsi:type="dcterms:W3CDTF">2019-07-10T10:56:17Z</dcterms:modified>
</cp:coreProperties>
</file>