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22"/>
  </p:notesMasterIdLst>
  <p:handoutMasterIdLst>
    <p:handoutMasterId r:id="rId23"/>
  </p:handoutMasterIdLst>
  <p:sldIdLst>
    <p:sldId id="289" r:id="rId7"/>
    <p:sldId id="302" r:id="rId8"/>
    <p:sldId id="296" r:id="rId9"/>
    <p:sldId id="303" r:id="rId10"/>
    <p:sldId id="309" r:id="rId11"/>
    <p:sldId id="304" r:id="rId12"/>
    <p:sldId id="297" r:id="rId13"/>
    <p:sldId id="308" r:id="rId14"/>
    <p:sldId id="305" r:id="rId15"/>
    <p:sldId id="306" r:id="rId16"/>
    <p:sldId id="307" r:id="rId17"/>
    <p:sldId id="301" r:id="rId18"/>
    <p:sldId id="300" r:id="rId19"/>
    <p:sldId id="299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3" autoAdjust="0"/>
    <p:restoredTop sz="94199"/>
  </p:normalViewPr>
  <p:slideViewPr>
    <p:cSldViewPr snapToGrid="0" snapToObjects="1">
      <p:cViewPr varScale="1">
        <p:scale>
          <a:sx n="80" d="100"/>
          <a:sy n="80" d="100"/>
        </p:scale>
        <p:origin x="141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5704-DB52-3842-BBCE-E1D34BFEEE0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341B-7ECA-C445-830A-BB829DDCCED0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5306-B051-4042-BF25-6AE0EB45353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B19-2C33-2C42-B529-1006C07247F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4582-753C-5B42-9EC2-D5AC237EFBD0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314-DDAB-904D-B2A5-3B995C45FBEB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636D-D7CF-AD4E-9F72-78DF857BA708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9A6D-B495-984F-BBEC-50BC0AD0083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F8F6-3BFD-904A-9A37-C280D2797B35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43E8-B15D-E248-BF35-4E8E7481057C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90E-73C4-D04D-8FD9-9EE92D4C0CE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6614-7DEE-DF4C-9CBA-3E17F7B55FF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21EF-9F6B-6C4E-8E00-E5B71D2A3E61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5DFA-D2DD-0F49-B414-685A851B4F7A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2537-4549-1D48-B954-F7AE940BDDB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6A-4532-FC4B-B906-E2D0429C0548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3AF7-BC7B-5940-A7E8-FCF781E19DD4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16A5-6D07-2342-B4D8-B5A2C9EAA39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5FD-30DF-A34F-926A-66AAD0BAA992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301-97BE-9C4B-AB23-08C8584C031A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11A-E5CC-5A48-82A1-1947C1CD0D74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40D-2086-624C-B723-D4C2EDE47EC3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83B3-A60F-1C4B-9A6D-3B5D301C08A3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B34-060D-9147-B45F-34C41517BE52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A078-64D6-F249-8FCC-5B4056048E9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252A-5D5A-9643-ADA9-1C35A84B7E1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6346-366F-3A44-BA50-6344199BE0C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3193-5248-EC43-9A1C-7BB4FE57EFB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9DF3-C901-904D-A024-957A7EDC7BD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142-4831-1B47-855A-6D274D41EB2E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F603-7F94-6341-848E-2E1ED4E4B66B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68B0-18D8-C840-BAAE-6F4B779BAB4C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1DF4-DE14-6F49-9862-940BCE537123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2D9-B8CC-0943-A0BD-5A501AAB5A2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2784-FE60-F140-B2EF-4B4B47971D9D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7161-BB2D-F040-B875-9C521752008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1CA-1A97-794C-94B4-291CE72AA6BE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5E2B-E1A5-4746-963E-2F337D2AA1E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540-2E21-E146-B9F1-0D0E2DF1B93C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C9B9-3FDE-7A4A-BC6F-F9B42B1CD96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89D5-EBD3-124B-A5A6-13B95D72FB4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63FA-D69B-7548-AF2B-512326842D37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BC10-1041-1B48-AFA7-3C0805AB596D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DCC6-0306-504B-8325-91FED725A111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A23-3DC0-E845-BF08-35973C2EF420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11F-2390-E849-9C97-A556CD425061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A187-AD6B-5346-9F54-0B781FFB6A70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067-1B62-114B-8B6C-4CB1D0E29CC3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4E6-514B-514A-A73C-F53B4056F5A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498-EA94-8D4E-B019-2B5A8234B7A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EBEB-8957-B94E-9DD3-50EE4903CDF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7706-E1AE-AA4D-81B5-B913F17070A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8FA-8CF9-DA4F-BE5E-8C8D5A6E0CE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D1DB-CBB1-8042-8953-4A9D7653EB9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219-7BBD-A04A-B8AA-0EB7A300F401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D567-9B7E-CA40-A529-310EE1240C21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C1CA-B7A3-A54E-9DCF-C67D203A80F3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59D-30E4-6D4A-BC9F-DEF7F3C49CBE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45E-062A-1442-88AD-DA618666320B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7897-B8DF-554A-992C-01BE3A48866A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6AE-9C74-7E4E-B2BA-33F129DCFA7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B5D2-C756-2844-8796-14207EA56DDC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0862-C264-9F4D-99CD-B0A949988098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0E1-C233-CB49-B827-93E45885838A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3563-1E27-C44C-8624-45FF502A3F6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F1AE-7B64-5C4E-8B85-2AB09EC3E44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5C225A-CF2F-C14B-95E5-8671EBE241D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17A7C1-D332-8045-8087-00B9E6E329A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20B8-46A4-9045-8082-E3561F3D956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354666-E891-444B-8FC8-FD46E0188A5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145B49-2F97-264D-8BD6-FA738E76809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F74B-BFAB-BC45-954A-DEFADF45D94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8594" y="3427224"/>
            <a:ext cx="7816645" cy="914400"/>
          </a:xfrm>
        </p:spPr>
        <p:txBody>
          <a:bodyPr>
            <a:normAutofit/>
          </a:bodyPr>
          <a:lstStyle/>
          <a:p>
            <a:r>
              <a:rPr lang="en-US" dirty="0"/>
              <a:t>Branching Error </a:t>
            </a:r>
            <a:br>
              <a:rPr lang="en-US" dirty="0"/>
            </a:br>
            <a:r>
              <a:rPr lang="en-US" dirty="0"/>
              <a:t>(a.k.a. the VM Program Instruction Break Error)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DEBUGGING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</a:t>
            </a:r>
            <a:r>
              <a:rPr lang="ro-RO" dirty="0"/>
              <a:t>e</a:t>
            </a:r>
            <a:r>
              <a:rPr lang="en-US" dirty="0" err="1"/>
              <a:t>mpl</a:t>
            </a:r>
            <a:r>
              <a:rPr lang="ro-RO" dirty="0"/>
              <a:t>u de</a:t>
            </a:r>
            <a:r>
              <a:rPr lang="en-US" dirty="0"/>
              <a:t> BYTECODE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057" y="1396683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  <a:r>
              <a:rPr lang="en-US" sz="1600" dirty="0"/>
              <a:t>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057" y="2007713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JR_FALSE(pushed,</a:t>
            </a:r>
            <a:r>
              <a:rPr lang="en-US" sz="1600" dirty="0">
                <a:solidFill>
                  <a:srgbClr val="FF0000"/>
                </a:solidFill>
              </a:rPr>
              <a:t>32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057" y="2609697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JR(</a:t>
            </a:r>
            <a:r>
              <a:rPr lang="en-US" sz="1600" dirty="0">
                <a:solidFill>
                  <a:srgbClr val="FF0000"/>
                </a:solidFill>
              </a:rPr>
              <a:t>-32</a:t>
            </a:r>
            <a:r>
              <a:rPr lang="en-US" sz="16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057" y="3890007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269657" y="2236313"/>
            <a:ext cx="484414" cy="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44588" y="2236313"/>
            <a:ext cx="13266" cy="1653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69657" y="3890007"/>
            <a:ext cx="4544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07530" y="2838297"/>
            <a:ext cx="723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69871" y="1396683"/>
            <a:ext cx="5157" cy="1441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3393" y="1396683"/>
            <a:ext cx="71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9504" y="1317840"/>
            <a:ext cx="3521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i="1" dirty="0"/>
              <a:t>Codul actual nu include etichete dar include </a:t>
            </a:r>
            <a:r>
              <a:rPr lang="en-US" sz="1600" i="1" dirty="0"/>
              <a:t>offset</a:t>
            </a:r>
            <a:r>
              <a:rPr lang="ro-RO" sz="1600" i="1" dirty="0"/>
              <a:t>-uri</a:t>
            </a:r>
            <a:r>
              <a:rPr lang="en-US" sz="1600" i="1" dirty="0"/>
              <a:t>.</a:t>
            </a:r>
          </a:p>
          <a:p>
            <a:endParaRPr lang="en-US" sz="1600" i="1" dirty="0"/>
          </a:p>
          <a:p>
            <a:r>
              <a:rPr lang="en-US" sz="1600" i="1" dirty="0"/>
              <a:t>L</a:t>
            </a:r>
            <a:r>
              <a:rPr lang="ro-RO" sz="1600" i="1" dirty="0"/>
              <a:t>ungimea</a:t>
            </a:r>
            <a:r>
              <a:rPr lang="en-US" sz="1600" i="1" dirty="0"/>
              <a:t> (or offset) </a:t>
            </a:r>
            <a:r>
              <a:rPr lang="ro-RO" sz="1600" i="1" dirty="0"/>
              <a:t>săriturii este cu roșu</a:t>
            </a:r>
            <a:r>
              <a:rPr lang="en-US" sz="1600" i="1" dirty="0"/>
              <a:t>. </a:t>
            </a:r>
          </a:p>
          <a:p>
            <a:endParaRPr lang="en-US" sz="1600" i="1" dirty="0"/>
          </a:p>
          <a:p>
            <a:r>
              <a:rPr lang="ro-RO" sz="1600" i="1" dirty="0"/>
              <a:t>Săgețile arată destinația săriturii.</a:t>
            </a:r>
            <a:endParaRPr lang="en-US" sz="1600" i="1" dirty="0"/>
          </a:p>
          <a:p>
            <a:endParaRPr lang="en-US" sz="1600" i="1" dirty="0"/>
          </a:p>
          <a:p>
            <a:r>
              <a:rPr lang="ro-RO" sz="1600" i="1" dirty="0"/>
              <a:t>De observat că săritura este la începutul fiecărei comenzi.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6697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88805" y="1225261"/>
            <a:ext cx="3288715" cy="4879592"/>
          </a:xfrm>
        </p:spPr>
        <p:txBody>
          <a:bodyPr>
            <a:noAutofit/>
          </a:bodyPr>
          <a:lstStyle/>
          <a:p>
            <a:r>
              <a:rPr lang="ro-RO" sz="1600" b="0" i="1" dirty="0"/>
              <a:t>Offset-ul ramurii era uneori calculat incorect</a:t>
            </a:r>
            <a:r>
              <a:rPr lang="en-US" sz="1600" b="0" i="1" dirty="0"/>
              <a:t>, </a:t>
            </a:r>
            <a:r>
              <a:rPr lang="ro-RO" sz="1600" b="0" i="1" dirty="0"/>
              <a:t>spunea </a:t>
            </a:r>
            <a:r>
              <a:rPr lang="en-US" sz="1600" b="0" i="1" dirty="0"/>
              <a:t>“33” </a:t>
            </a:r>
            <a:r>
              <a:rPr lang="ro-RO" sz="1600" b="0" i="1" dirty="0"/>
              <a:t>în loc de </a:t>
            </a:r>
            <a:r>
              <a:rPr lang="en-US" sz="1600" b="0" i="1" dirty="0"/>
              <a:t>32 (</a:t>
            </a:r>
            <a:r>
              <a:rPr lang="ro-RO" sz="1600" b="0" i="1" dirty="0"/>
              <a:t>în</a:t>
            </a:r>
            <a:r>
              <a:rPr lang="en-US" sz="1600" b="0" i="1" dirty="0"/>
              <a:t> r</a:t>
            </a:r>
            <a:r>
              <a:rPr lang="ro-RO" sz="1600" b="0" i="1" dirty="0"/>
              <a:t>oșu</a:t>
            </a:r>
            <a:r>
              <a:rPr lang="en-US" sz="1600" b="0" i="1" dirty="0"/>
              <a:t>). </a:t>
            </a:r>
          </a:p>
          <a:p>
            <a:r>
              <a:rPr lang="ro-RO" sz="1600" b="0" i="1" dirty="0"/>
              <a:t>Ca rezultat</a:t>
            </a:r>
            <a:r>
              <a:rPr lang="en-US" sz="1600" b="0" i="1" dirty="0"/>
              <a:t>, </a:t>
            </a:r>
            <a:r>
              <a:rPr lang="ro-RO" sz="1600" b="0" i="1" dirty="0"/>
              <a:t>ramura sărea în mijlocul instrucțiunii </a:t>
            </a:r>
            <a:r>
              <a:rPr lang="en-US" sz="1600" b="0" i="1" dirty="0"/>
              <a:t>OUTPUT_STOP. </a:t>
            </a:r>
            <a:r>
              <a:rPr lang="ro-RO" sz="1600" b="0" i="1" dirty="0"/>
              <a:t> E cași cum ai sări în mijlocul propoziției.</a:t>
            </a:r>
            <a:r>
              <a:rPr lang="en-US" sz="1600" b="0" i="1" dirty="0"/>
              <a:t> </a:t>
            </a:r>
            <a:r>
              <a:rPr lang="ro-RO" sz="1600" b="0" i="1" dirty="0"/>
              <a:t>Cel mai adesea instrucțiunea parțială nu avea niciun sens și </a:t>
            </a:r>
            <a:r>
              <a:rPr lang="en-US" sz="1600" b="0" i="1" dirty="0"/>
              <a:t>VM</a:t>
            </a:r>
            <a:r>
              <a:rPr lang="ro-RO" sz="1600" b="0" i="1" dirty="0"/>
              <a:t> răspundea cu </a:t>
            </a:r>
            <a:r>
              <a:rPr lang="en-US" sz="1600" b="0" i="1" dirty="0"/>
              <a:t>“VM Instruction Break” </a:t>
            </a:r>
          </a:p>
          <a:p>
            <a:r>
              <a:rPr lang="ro-RO" sz="1600" b="0" i="1" dirty="0"/>
              <a:t>Uneori comanda parțială era o instrucțiune validă – dar nu cea pe care o doreai. De aceea robotul acționa incorect.</a:t>
            </a:r>
            <a:endParaRPr lang="en-US" sz="1600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707" y="1362912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(0,0,16,0,pushed)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707" y="1973942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JR_FALSE(pushed,</a:t>
            </a:r>
            <a:r>
              <a:rPr lang="en-US" sz="1600" b="1" u="sng" dirty="0">
                <a:solidFill>
                  <a:srgbClr val="FF0000"/>
                </a:solidFill>
              </a:rPr>
              <a:t>33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707" y="2575926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JR(-32)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8707" y="3856236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246307" y="2202542"/>
            <a:ext cx="484414" cy="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1910" y="2202542"/>
            <a:ext cx="10886" cy="1860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76243" y="4063065"/>
            <a:ext cx="4544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84180" y="2804526"/>
            <a:ext cx="723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32741" y="1343248"/>
            <a:ext cx="16119" cy="1472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00043" y="1362912"/>
            <a:ext cx="71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 ce</a:t>
            </a:r>
            <a:r>
              <a:rPr lang="en-US" dirty="0"/>
              <a:t>? </a:t>
            </a:r>
            <a:r>
              <a:rPr lang="ro-RO" dirty="0"/>
              <a:t>Și ce se întâmplă acum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Sursa problemei este că programul care compilează codul pe calculator calculează lungimea ramurii incorect. </a:t>
            </a:r>
            <a:r>
              <a:rPr lang="en-US" dirty="0"/>
              <a:t>(offset).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LEGO </a:t>
            </a:r>
            <a:r>
              <a:rPr lang="ro-RO" dirty="0"/>
              <a:t>a realizat o actualizare a software-ul de programare EV3 cu corecția bug-ului respectiv.</a:t>
            </a:r>
            <a:r>
              <a:rPr lang="en-US" dirty="0"/>
              <a:t> 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Din</a:t>
            </a:r>
            <a:r>
              <a:rPr lang="en-US" dirty="0"/>
              <a:t>10/25/2016, </a:t>
            </a:r>
            <a:r>
              <a:rPr lang="ro-RO" dirty="0"/>
              <a:t>ambele</a:t>
            </a:r>
            <a:r>
              <a:rPr lang="en-US" dirty="0"/>
              <a:t> Retail </a:t>
            </a:r>
            <a:r>
              <a:rPr lang="ro-RO" dirty="0"/>
              <a:t>și</a:t>
            </a:r>
            <a:r>
              <a:rPr lang="en-US" dirty="0"/>
              <a:t> Education editions of V. 1.2.2 </a:t>
            </a:r>
            <a:r>
              <a:rPr lang="ro-RO" dirty="0"/>
              <a:t>sunt disponibile pentru descărcare.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Descarcă și instalează update-ul pe calculator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După asta, poți încărca orice program care genera</a:t>
            </a:r>
            <a:r>
              <a:rPr lang="en-US" dirty="0"/>
              <a:t> “VM Instruction Break” </a:t>
            </a:r>
            <a:r>
              <a:rPr lang="ro-RO" dirty="0"/>
              <a:t>cauzat de rădăcinile eronate și descarcă-l din nou pe EV3</a:t>
            </a:r>
            <a:r>
              <a:rPr lang="en-US" dirty="0"/>
              <a:t>. </a:t>
            </a:r>
            <a:r>
              <a:rPr lang="ro-RO" dirty="0"/>
              <a:t>Codul nou descărcat nu ar trebui să mai aibă această problemă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Câteva lecții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o-RO" dirty="0"/>
              <a:t>Raportarea erorilor poate fi utilă</a:t>
            </a:r>
            <a:endParaRPr lang="en-US" dirty="0"/>
          </a:p>
          <a:p>
            <a:pPr marL="914400" lvl="1" indent="-457200"/>
            <a:r>
              <a:rPr lang="ro-RO" dirty="0"/>
              <a:t>O mare parte în găsirea soluțiilor la  eroarea </a:t>
            </a:r>
            <a:r>
              <a:rPr lang="en-US" dirty="0"/>
              <a:t>“VM Program Instruction Break” </a:t>
            </a:r>
            <a:r>
              <a:rPr lang="ro-RO" dirty="0"/>
              <a:t>a fost faptul că echipele FLL</a:t>
            </a:r>
            <a:r>
              <a:rPr lang="en-US" dirty="0"/>
              <a:t>, WRO </a:t>
            </a:r>
            <a:r>
              <a:rPr lang="ro-RO" dirty="0"/>
              <a:t>ți alți utilizatori au raportat și discutat erorile.</a:t>
            </a:r>
            <a:endParaRPr lang="en-US" dirty="0"/>
          </a:p>
          <a:p>
            <a:pPr marL="914400" lvl="1" indent="-457200"/>
            <a:r>
              <a:rPr lang="ro-RO" dirty="0"/>
              <a:t>La fel ca atunci când primești de la </a:t>
            </a:r>
            <a:r>
              <a:rPr lang="en-US" dirty="0"/>
              <a:t>Google </a:t>
            </a:r>
            <a:r>
              <a:rPr lang="ro-RO" dirty="0"/>
              <a:t>sau</a:t>
            </a:r>
            <a:r>
              <a:rPr lang="en-US" dirty="0"/>
              <a:t> Microsoft </a:t>
            </a:r>
            <a:r>
              <a:rPr lang="ro-RO" dirty="0"/>
              <a:t>mesajul cu </a:t>
            </a:r>
            <a:r>
              <a:rPr lang="en-US" dirty="0"/>
              <a:t>“report this error” </a:t>
            </a:r>
            <a:r>
              <a:rPr lang="ro-RO" dirty="0"/>
              <a:t>pe ecranul tău.</a:t>
            </a:r>
            <a:endParaRPr lang="en-US" dirty="0"/>
          </a:p>
          <a:p>
            <a:pPr marL="914400" lvl="1" indent="-457200"/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ro-RO" dirty="0"/>
              <a:t>Deprinderea abilităților de depanare</a:t>
            </a:r>
            <a:endParaRPr lang="en-US" dirty="0"/>
          </a:p>
          <a:p>
            <a:pPr marL="914400" lvl="1" indent="-457200"/>
            <a:r>
              <a:rPr lang="ro-RO" dirty="0"/>
              <a:t>Echipele </a:t>
            </a:r>
            <a:r>
              <a:rPr lang="en-US" dirty="0"/>
              <a:t>FIRST LEGO League, </a:t>
            </a:r>
            <a:r>
              <a:rPr lang="ro-RO" dirty="0"/>
              <a:t>î</a:t>
            </a:r>
            <a:r>
              <a:rPr lang="en-US" dirty="0"/>
              <a:t>n particular, </a:t>
            </a:r>
            <a:r>
              <a:rPr lang="ro-RO" dirty="0"/>
              <a:t>se confruntă cu această eroare în codul lor pe măsură ce acesta devine mai complex.</a:t>
            </a:r>
            <a:endParaRPr lang="en-US" dirty="0"/>
          </a:p>
          <a:p>
            <a:pPr marL="914400" lvl="1" indent="-457200"/>
            <a:r>
              <a:rPr lang="ro-RO" dirty="0"/>
              <a:t>Ei au insistat și lucrat la această problemă cât de mult au putut.</a:t>
            </a:r>
            <a:endParaRPr lang="en-US" dirty="0"/>
          </a:p>
          <a:p>
            <a:pPr marL="914400" lvl="1" indent="-4572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efort comunitar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dirty="0"/>
              <a:t>Mulțumim Comunității </a:t>
            </a:r>
            <a:r>
              <a:rPr lang="en-US" sz="3200" dirty="0"/>
              <a:t>MINDSTORMS,</a:t>
            </a:r>
            <a:r>
              <a:rPr lang="ro-RO" sz="3200" dirty="0"/>
              <a:t> echipelor</a:t>
            </a:r>
            <a:r>
              <a:rPr lang="en-US" sz="3200" dirty="0"/>
              <a:t> FLL, </a:t>
            </a:r>
            <a:r>
              <a:rPr lang="ro-RO" sz="3200" dirty="0"/>
              <a:t>echipelor </a:t>
            </a:r>
            <a:r>
              <a:rPr lang="en-US" sz="3200" dirty="0"/>
              <a:t>WRO, </a:t>
            </a:r>
            <a:r>
              <a:rPr lang="ro-RO" sz="3200" dirty="0"/>
              <a:t>alți programatori din comunitate</a:t>
            </a:r>
            <a:r>
              <a:rPr lang="en-US" sz="3200" dirty="0"/>
              <a:t>, National Instruments, </a:t>
            </a:r>
            <a:r>
              <a:rPr lang="ro-RO" sz="3200" dirty="0"/>
              <a:t>și</a:t>
            </a:r>
            <a:r>
              <a:rPr lang="en-US" sz="3200" dirty="0"/>
              <a:t> LEGO </a:t>
            </a:r>
            <a:r>
              <a:rPr lang="ro-RO" sz="3200" dirty="0"/>
              <a:t>care au lucrat împreună pentru a identifica eroarea și a găsi o soluție.</a:t>
            </a: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o-RO" sz="2000" dirty="0"/>
              <a:t>Această lecție a fost scrisă de </a:t>
            </a:r>
            <a:r>
              <a:rPr lang="en-US" sz="2000" dirty="0"/>
              <a:t>Arvind </a:t>
            </a:r>
            <a:r>
              <a:rPr lang="ro-RO" sz="2000" dirty="0"/>
              <a:t>și</a:t>
            </a:r>
            <a:r>
              <a:rPr lang="en-US" sz="2000" dirty="0"/>
              <a:t> Sanjay </a:t>
            </a:r>
            <a:r>
              <a:rPr lang="en-US" sz="2000" dirty="0" err="1"/>
              <a:t>Seshan</a:t>
            </a:r>
            <a:r>
              <a:rPr lang="en-US" sz="2000" dirty="0"/>
              <a:t>.</a:t>
            </a:r>
            <a:endParaRPr lang="ro-RO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</a:t>
            </a:r>
            <a:r>
              <a:rPr lang="ro-RO" sz="2000" dirty="0"/>
              <a:t>ai multe lecții sunt disponibile pe </a:t>
            </a:r>
            <a:r>
              <a:rPr lang="ro-RO" sz="2000" dirty="0">
                <a:solidFill>
                  <a:srgbClr val="0070C0"/>
                </a:solidFill>
                <a:hlinkClick r:id="rId3"/>
              </a:rPr>
              <a:t>www.ev3lessons.com</a:t>
            </a:r>
            <a:endParaRPr lang="ro-RO" sz="2000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o-RO" sz="2000" dirty="0">
                <a:solidFill>
                  <a:srgbClr val="0070C0"/>
                </a:solidFill>
              </a:rPr>
              <a:t>Această lecție a fost tradusă în limba romană de echipa FTC Rosophia #21455, RO20</a:t>
            </a:r>
            <a:endParaRPr lang="en-US" sz="2000" dirty="0"/>
          </a:p>
          <a:p>
            <a:endParaRPr lang="ro-RO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istoric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Am întâlnit pentru prima dată eroarea </a:t>
            </a:r>
            <a:r>
              <a:rPr lang="en-US" dirty="0"/>
              <a:t>“VM Program Instruction Break” </a:t>
            </a:r>
            <a:r>
              <a:rPr lang="ro-RO" dirty="0"/>
              <a:t>pe brick-ul nostru la sfârșitul lui </a:t>
            </a:r>
            <a:r>
              <a:rPr lang="en-US" dirty="0"/>
              <a:t>2013 </a:t>
            </a:r>
            <a:r>
              <a:rPr lang="ro-RO" dirty="0"/>
              <a:t>în timpul sezonului </a:t>
            </a:r>
            <a:r>
              <a:rPr lang="en-US" dirty="0"/>
              <a:t> Nature’s Fury FLL. </a:t>
            </a:r>
            <a:r>
              <a:rPr lang="ro-RO" dirty="0"/>
              <a:t>Am căutat online pentru o documentație despre această eroare, dar nu am găsit niciuna. Am primii care au raportat această problemă pe forumurile </a:t>
            </a:r>
            <a:r>
              <a:rPr lang="en-US" dirty="0"/>
              <a:t>FLL.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Mai multe echipe de </a:t>
            </a:r>
            <a:r>
              <a:rPr lang="en-US" dirty="0"/>
              <a:t>FLL </a:t>
            </a:r>
            <a:r>
              <a:rPr lang="ro-RO" dirty="0"/>
              <a:t>și</a:t>
            </a:r>
            <a:r>
              <a:rPr lang="en-US" dirty="0"/>
              <a:t> WRO </a:t>
            </a:r>
            <a:r>
              <a:rPr lang="ro-RO" dirty="0"/>
              <a:t>au întâlnit aceeași eroare de atunci. În timp ce ei au persistat și încercat să vină cu o soluție alternativă, acestea n-au fost niciodată de ajuns.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Fără a ști ce cauzează eroarea, era dificil să venim cu o soluție permanentă. Singura soluție disponibilă la acel moment era încercare și eroare.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Acest document subliniază care au fost cauzele și soluția.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Simptome obișnuite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904"/>
            <a:ext cx="4095136" cy="543597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800" dirty="0"/>
              <a:t>Robotul se oprește în mijlocul programului și afișează în mijlocul ecranului </a:t>
            </a:r>
            <a:r>
              <a:rPr lang="en-US" sz="1800" dirty="0"/>
              <a:t>“VM Program Instruction Break”</a:t>
            </a:r>
            <a:r>
              <a:rPr lang="ro-RO" sz="1800" dirty="0"/>
              <a:t>.</a:t>
            </a:r>
            <a:r>
              <a:rPr lang="en-US" sz="1800" dirty="0"/>
              <a:t> </a:t>
            </a:r>
            <a:endParaRPr lang="ro-RO" sz="1800" dirty="0"/>
          </a:p>
          <a:p>
            <a:pPr marL="342900" indent="-342900">
              <a:buFont typeface="Arial" charset="0"/>
              <a:buChar char="•"/>
            </a:pPr>
            <a:r>
              <a:rPr lang="ro-RO" sz="1800" dirty="0"/>
              <a:t>Adăugarea unui cod de debug făcea ca eroarea să apară într-o locație diferită a codului.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o-RO" sz="1800" dirty="0"/>
              <a:t>Eroare apare chiar și cu schimbări minimale la cod cum ar fi mișcarea la o poziție relativă a două </a:t>
            </a:r>
            <a:r>
              <a:rPr lang="en-US" sz="1800" dirty="0"/>
              <a:t>My Block</a:t>
            </a:r>
            <a:r>
              <a:rPr lang="ro-RO" sz="1800" dirty="0"/>
              <a:t>-uri.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o-RO" sz="1800" dirty="0"/>
              <a:t>Adesea apare în coduri complexe </a:t>
            </a:r>
            <a:r>
              <a:rPr lang="en-US" sz="1800" dirty="0"/>
              <a:t>(e.g. </a:t>
            </a:r>
            <a:r>
              <a:rPr lang="ro-RO" sz="1800" dirty="0"/>
              <a:t>Ni s-a întâmplat destul de des în fiecare sezon pe măsură ce adăugam mai mult cod la codul nostru principal</a:t>
            </a:r>
            <a:r>
              <a:rPr lang="en-US" sz="18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4309" y="5845340"/>
            <a:ext cx="37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Image provided by David </a:t>
            </a:r>
            <a:r>
              <a:rPr lang="en-US" sz="1600" dirty="0" err="1"/>
              <a:t>Gilday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10" y="1081610"/>
            <a:ext cx="3254789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</a:t>
            </a:r>
            <a:r>
              <a:rPr lang="en-US" dirty="0"/>
              <a:t>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O mașină virtuală </a:t>
            </a:r>
            <a:r>
              <a:rPr lang="en-US" dirty="0"/>
              <a:t>(VM) </a:t>
            </a:r>
            <a:r>
              <a:rPr lang="ro-RO" dirty="0"/>
              <a:t>este o emulație a sistemului calculatorului</a:t>
            </a:r>
            <a:r>
              <a:rPr lang="en-US" dirty="0"/>
              <a:t>. </a:t>
            </a:r>
            <a:r>
              <a:rPr lang="ro-RO" dirty="0"/>
              <a:t>Acest sistem</a:t>
            </a:r>
            <a:r>
              <a:rPr lang="en-US" dirty="0"/>
              <a:t> “emulated” </a:t>
            </a:r>
            <a:r>
              <a:rPr lang="ro-RO" dirty="0"/>
              <a:t>poate fi total diferit de calculatorul pe care tu rulezi </a:t>
            </a:r>
            <a:r>
              <a:rPr lang="en-US" dirty="0"/>
              <a:t>VM. </a:t>
            </a:r>
            <a:r>
              <a:rPr lang="ro-RO" dirty="0"/>
              <a:t>De exemplu, poți rula un</a:t>
            </a:r>
            <a:r>
              <a:rPr lang="en-US" dirty="0"/>
              <a:t> VM </a:t>
            </a:r>
            <a:r>
              <a:rPr lang="ro-RO" dirty="0"/>
              <a:t>emulând un </a:t>
            </a:r>
            <a:r>
              <a:rPr lang="en-US" dirty="0"/>
              <a:t>iPhone </a:t>
            </a:r>
            <a:r>
              <a:rPr lang="ro-RO" dirty="0"/>
              <a:t>pe laptop-ul tău pentru a rula sau testa un software de telefoane.</a:t>
            </a:r>
            <a:endParaRPr lang="en-US" dirty="0"/>
          </a:p>
          <a:p>
            <a:r>
              <a:rPr lang="en-US" dirty="0"/>
              <a:t>EV3</a:t>
            </a:r>
            <a:r>
              <a:rPr lang="ro-RO" dirty="0"/>
              <a:t>-ul utilizează un procesor</a:t>
            </a:r>
            <a:r>
              <a:rPr lang="en-US" dirty="0"/>
              <a:t> TI's Sitara AM1808 ARM9™ </a:t>
            </a:r>
            <a:r>
              <a:rPr lang="ro-RO" dirty="0"/>
              <a:t>care rulează pe </a:t>
            </a:r>
            <a:r>
              <a:rPr lang="en-US" dirty="0"/>
              <a:t>Linux OS. </a:t>
            </a:r>
            <a:r>
              <a:rPr lang="ro-RO" dirty="0"/>
              <a:t>Cu troate acestea codul pe care îl descarci pe </a:t>
            </a:r>
            <a:r>
              <a:rPr lang="en-US" dirty="0"/>
              <a:t>EV3 </a:t>
            </a:r>
            <a:r>
              <a:rPr lang="ro-RO" dirty="0"/>
              <a:t>nu este un </a:t>
            </a:r>
            <a:r>
              <a:rPr lang="en-US" dirty="0"/>
              <a:t>ARM9 </a:t>
            </a:r>
            <a:r>
              <a:rPr lang="en-US" dirty="0" err="1"/>
              <a:t>binar</a:t>
            </a:r>
            <a:r>
              <a:rPr lang="en-US" dirty="0"/>
              <a:t>. </a:t>
            </a:r>
            <a:r>
              <a:rPr lang="ro-RO" dirty="0"/>
              <a:t>El conține </a:t>
            </a:r>
            <a:r>
              <a:rPr lang="en-US" dirty="0"/>
              <a:t>EV3 “bytecode” </a:t>
            </a:r>
            <a:r>
              <a:rPr lang="ro-RO" dirty="0"/>
              <a:t>care este interpretat de </a:t>
            </a:r>
            <a:r>
              <a:rPr lang="en-US" dirty="0"/>
              <a:t>VM</a:t>
            </a:r>
            <a:r>
              <a:rPr lang="ro-RO" dirty="0"/>
              <a:t>-ul</a:t>
            </a:r>
            <a:r>
              <a:rPr lang="en-US" dirty="0"/>
              <a:t> </a:t>
            </a:r>
            <a:r>
              <a:rPr lang="ro-RO" dirty="0"/>
              <a:t>care rulează pe </a:t>
            </a:r>
            <a:r>
              <a:rPr lang="en-US" dirty="0"/>
              <a:t>EV3. </a:t>
            </a:r>
          </a:p>
          <a:p>
            <a:r>
              <a:rPr lang="ro-RO" dirty="0"/>
              <a:t>,,B</a:t>
            </a:r>
            <a:r>
              <a:rPr lang="en-US" dirty="0" err="1"/>
              <a:t>ytecode</a:t>
            </a:r>
            <a:r>
              <a:rPr lang="ro-RO" dirty="0"/>
              <a:t>-ul</a:t>
            </a:r>
            <a:r>
              <a:rPr lang="en-US" dirty="0"/>
              <a:t>’’ </a:t>
            </a:r>
            <a:r>
              <a:rPr lang="en-US" dirty="0" err="1"/>
              <a:t>pentru</a:t>
            </a:r>
            <a:r>
              <a:rPr lang="en-US" dirty="0"/>
              <a:t> EV3 define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un set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instruc</a:t>
            </a:r>
            <a:r>
              <a:rPr lang="ro-RO" dirty="0"/>
              <a:t>țiuni </a:t>
            </a:r>
            <a:r>
              <a:rPr lang="en-US" dirty="0"/>
              <a:t> </a:t>
            </a:r>
            <a:r>
              <a:rPr lang="ro-RO" dirty="0"/>
              <a:t>care să acceseze </a:t>
            </a:r>
            <a:r>
              <a:rPr lang="en-US" dirty="0"/>
              <a:t>hardware</a:t>
            </a:r>
            <a:r>
              <a:rPr lang="ro-RO" dirty="0"/>
              <a:t>-ul conectat la </a:t>
            </a:r>
            <a:r>
              <a:rPr lang="en-US" dirty="0"/>
              <a:t>EV3 (</a:t>
            </a:r>
            <a:r>
              <a:rPr lang="ro-RO" dirty="0"/>
              <a:t>ecran</a:t>
            </a:r>
            <a:r>
              <a:rPr lang="en-US" dirty="0"/>
              <a:t>, </a:t>
            </a:r>
            <a:r>
              <a:rPr lang="en-US" dirty="0" err="1"/>
              <a:t>bluetooth</a:t>
            </a:r>
            <a:r>
              <a:rPr lang="en-US" dirty="0"/>
              <a:t>, moto</a:t>
            </a:r>
            <a:r>
              <a:rPr lang="ro-RO" dirty="0"/>
              <a:t>are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</a:t>
            </a:r>
            <a:r>
              <a:rPr lang="en-US" dirty="0"/>
              <a:t>BYTECODE?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2534265"/>
          </a:xfrm>
        </p:spPr>
        <p:txBody>
          <a:bodyPr>
            <a:normAutofit/>
          </a:bodyPr>
          <a:lstStyle/>
          <a:p>
            <a:r>
              <a:rPr lang="ro-RO" dirty="0"/>
              <a:t>B</a:t>
            </a:r>
            <a:r>
              <a:rPr lang="en-US" dirty="0" err="1"/>
              <a:t>ytecode</a:t>
            </a:r>
            <a:r>
              <a:rPr lang="ro-RO" dirty="0"/>
              <a:t>-urile sunt apropiate de </a:t>
            </a:r>
            <a:r>
              <a:rPr lang="en-US" dirty="0"/>
              <a:t>block</a:t>
            </a:r>
            <a:r>
              <a:rPr lang="ro-RO" dirty="0"/>
              <a:t>-urile pe care le vezi în </a:t>
            </a:r>
            <a:r>
              <a:rPr lang="en-US" dirty="0"/>
              <a:t>EV3-G. </a:t>
            </a:r>
            <a:r>
              <a:rPr lang="ro-RO" dirty="0"/>
              <a:t>De exemplu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BYTECODE: OUTPUT_POWER(0,1,50)</a:t>
            </a:r>
            <a:r>
              <a:rPr lang="en-US" dirty="0">
                <a:sym typeface="Wingdings"/>
              </a:rPr>
              <a:t>. </a:t>
            </a:r>
            <a:r>
              <a:rPr lang="ro-RO" dirty="0">
                <a:sym typeface="Wingdings"/>
              </a:rPr>
              <a:t>Această comandă particulară setează puterea motorului de pe portul 1.</a:t>
            </a:r>
            <a:r>
              <a:rPr lang="en-US" dirty="0">
                <a:sym typeface="Wingdings"/>
              </a:rPr>
              <a:t> </a:t>
            </a:r>
            <a:r>
              <a:rPr lang="ro-RO" dirty="0">
                <a:sym typeface="Wingdings"/>
              </a:rPr>
              <a:t>Alte </a:t>
            </a:r>
            <a:r>
              <a:rPr lang="en-US" dirty="0">
                <a:sym typeface="Wingdings"/>
              </a:rPr>
              <a:t>bytecode</a:t>
            </a:r>
            <a:r>
              <a:rPr lang="ro-RO" dirty="0">
                <a:sym typeface="Wingdings"/>
              </a:rPr>
              <a:t>-uri pornesc și opresc motoarele.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540364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1872" y="54107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Brick 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2992" y="3792667"/>
            <a:ext cx="238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# </a:t>
            </a:r>
            <a:r>
              <a:rPr lang="en-US" dirty="0" err="1"/>
              <a:t>Bitfield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1970" y="5400414"/>
            <a:ext cx="105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/>
              <a:t>ower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04000" y="4335339"/>
            <a:ext cx="5751872" cy="837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OUTPUT_POWER(0,1,50)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3238500" y="5006767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4292" y="4995670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18243" y="4967875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390968" y="4161998"/>
            <a:ext cx="9832" cy="35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199" y="5960959"/>
            <a:ext cx="7728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 learn more</a:t>
            </a:r>
            <a:r>
              <a:rPr lang="en-US" sz="1050"/>
              <a:t>, visit: http</a:t>
            </a:r>
            <a:r>
              <a:rPr lang="en-US" sz="1050" dirty="0"/>
              <a:t>://</a:t>
            </a:r>
            <a:r>
              <a:rPr lang="en-US" sz="1050" dirty="0" err="1"/>
              <a:t>analyticphysics.com</a:t>
            </a:r>
            <a:r>
              <a:rPr lang="en-US" sz="1050" dirty="0"/>
              <a:t>/Diversions/Assembly%20Language%20Programming%20for%20LEGO%20Mindstorms%20EV3.htm</a:t>
            </a:r>
          </a:p>
        </p:txBody>
      </p:sp>
    </p:spTree>
    <p:extLst>
      <p:ext uri="{BB962C8B-B14F-4D97-AF65-F5344CB8AC3E}">
        <p14:creationId xmlns:p14="http://schemas.microsoft.com/office/powerpoint/2010/main" val="153315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rol joacă </a:t>
            </a:r>
            <a:r>
              <a:rPr lang="en-US" dirty="0"/>
              <a:t>VM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4286"/>
            <a:ext cx="8245474" cy="1771877"/>
          </a:xfrm>
        </p:spPr>
        <p:txBody>
          <a:bodyPr>
            <a:normAutofit/>
          </a:bodyPr>
          <a:lstStyle/>
          <a:p>
            <a:r>
              <a:rPr lang="en-US" dirty="0"/>
              <a:t>VM </a:t>
            </a:r>
            <a:r>
              <a:rPr lang="ro-RO" dirty="0"/>
              <a:t>stă între programele tale și sistemul de operare care rulează pe </a:t>
            </a:r>
            <a:r>
              <a:rPr lang="en-US" dirty="0"/>
              <a:t> EV3</a:t>
            </a:r>
          </a:p>
          <a:p>
            <a:r>
              <a:rPr lang="ro-RO" dirty="0"/>
              <a:t>De observant că sistemele cum ar fi ev</a:t>
            </a:r>
            <a:r>
              <a:rPr lang="en-US" dirty="0"/>
              <a:t>3dev </a:t>
            </a:r>
            <a:r>
              <a:rPr lang="ro-RO" dirty="0"/>
              <a:t>rulează pe versiunea lor actualizată de </a:t>
            </a:r>
            <a:r>
              <a:rPr lang="en-US" dirty="0"/>
              <a:t>Linux</a:t>
            </a:r>
            <a:r>
              <a:rPr lang="ro-RO" dirty="0"/>
              <a:t>, cu propriile drivere pentru harware-ul </a:t>
            </a:r>
            <a:r>
              <a:rPr lang="en-US" dirty="0"/>
              <a:t>EV3  (i.e. </a:t>
            </a:r>
            <a:r>
              <a:rPr lang="ro-RO" dirty="0"/>
              <a:t>Ei nu folosesc interpretul bytecode</a:t>
            </a:r>
            <a:r>
              <a:rPr lang="en-US" dirty="0"/>
              <a:t> VM)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1457" y="3505200"/>
            <a:ext cx="2808514" cy="7511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ARM9 CPU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9971" y="3505200"/>
            <a:ext cx="2808514" cy="751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EV3 Hardware (screen, sensors,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1457" y="2746942"/>
            <a:ext cx="5617028" cy="751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1457" y="1977876"/>
            <a:ext cx="5617028" cy="751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1457" y="1208810"/>
            <a:ext cx="1923962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EV3-G Programs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5420" y="1207098"/>
            <a:ext cx="1838632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4052" y="1206044"/>
            <a:ext cx="1854433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9919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Sursa problemei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6904"/>
            <a:ext cx="8245475" cy="543597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800" dirty="0"/>
              <a:t>A fost un bug pe </a:t>
            </a:r>
            <a:r>
              <a:rPr lang="en-US" sz="1800" dirty="0"/>
              <a:t>VM?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800" dirty="0"/>
              <a:t>N</a:t>
            </a:r>
            <a:r>
              <a:rPr lang="ro-RO" sz="1800" dirty="0"/>
              <a:t>u, Se pare că problema este cu compilatorul de pe PC care generează bytecode-uri incorecte. Specific a fost o problemă de ramuri în codul generat.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o-RO" sz="1800" dirty="0"/>
              <a:t>Ce este o ramură de cod</a:t>
            </a:r>
            <a:r>
              <a:rPr lang="en-US" sz="1800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sz="1800" dirty="0"/>
              <a:t>În </a:t>
            </a:r>
            <a:r>
              <a:rPr lang="ro-RO" sz="1800"/>
              <a:t>mod normal</a:t>
            </a:r>
            <a:r>
              <a:rPr lang="ro-RO" sz="1800" dirty="0"/>
              <a:t>, </a:t>
            </a:r>
            <a:r>
              <a:rPr lang="en-US" sz="1800" dirty="0"/>
              <a:t>EV3</a:t>
            </a:r>
            <a:r>
              <a:rPr lang="ro-RO" sz="1800" dirty="0"/>
              <a:t>-ul execută înstrucțiuni într-o ordine secvențială.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o-RO" sz="1800" dirty="0"/>
              <a:t>O instrucțiune ramură este aceea care testează condiții</a:t>
            </a:r>
            <a:r>
              <a:rPr lang="en-US" sz="1800" dirty="0"/>
              <a:t> (e.g. </a:t>
            </a:r>
            <a:r>
              <a:rPr lang="ro-RO" sz="1800" dirty="0"/>
              <a:t>Dacă e butonul apăsat</a:t>
            </a:r>
            <a:r>
              <a:rPr lang="en-US" sz="1800" dirty="0"/>
              <a:t>) </a:t>
            </a:r>
            <a:r>
              <a:rPr lang="ro-RO" sz="1800" dirty="0"/>
              <a:t>și cauzează ca </a:t>
            </a:r>
            <a:r>
              <a:rPr lang="en-US" sz="1800" dirty="0"/>
              <a:t>EV3 </a:t>
            </a:r>
            <a:r>
              <a:rPr lang="ro-RO" sz="1800" dirty="0"/>
              <a:t>să sară la un alt set de instrucțiuni dacă se îndeplinește acea condiție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o-RO" sz="1800" dirty="0"/>
              <a:t>Ramurile de cod sunt utilizate pentru implementarea </a:t>
            </a:r>
            <a:r>
              <a:rPr lang="en-US" sz="1800" dirty="0"/>
              <a:t>Switches, Loops </a:t>
            </a:r>
            <a:r>
              <a:rPr lang="ro-RO" sz="1800" dirty="0"/>
              <a:t>și aproape orice comandă din care rezultă mai multe posibilități</a:t>
            </a:r>
            <a:r>
              <a:rPr lang="en-US" sz="1800" dirty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sz="1800" dirty="0"/>
              <a:t>Bytecode-urile </a:t>
            </a:r>
            <a:r>
              <a:rPr lang="en-US" sz="1800" dirty="0"/>
              <a:t>EV3 </a:t>
            </a:r>
            <a:r>
              <a:rPr lang="ro-RO" sz="1800" dirty="0"/>
              <a:t>au ramuri necondiționale care întotdeauna sar la altă comandă din cod, și ramuri condiționale care testează una sau două piese de date.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 privire simplă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5220307"/>
            <a:ext cx="8245474" cy="905856"/>
          </a:xfrm>
        </p:spPr>
        <p:txBody>
          <a:bodyPr>
            <a:normAutofit fontScale="92500" lnSpcReduction="10000"/>
          </a:bodyPr>
          <a:lstStyle/>
          <a:p>
            <a:r>
              <a:rPr lang="ro-RO" b="0" i="1" dirty="0"/>
              <a:t>Ce se întâmplă în instrucțiunea de oprire într-un program </a:t>
            </a:r>
            <a:r>
              <a:rPr lang="en-US" b="0" i="1" dirty="0"/>
              <a:t>VM: </a:t>
            </a:r>
            <a:r>
              <a:rPr lang="ro-RO" b="0" i="1" dirty="0"/>
              <a:t>în cazul de față, ramura sare prea mult.</a:t>
            </a:r>
            <a:r>
              <a:rPr lang="en-US" b="0" i="1" dirty="0"/>
              <a:t> EV3</a:t>
            </a:r>
            <a:r>
              <a:rPr lang="ro-RO" b="0" i="1" dirty="0"/>
              <a:t>-ul încearcă să interpreteze ce înseamnă comanda </a:t>
            </a:r>
            <a:r>
              <a:rPr lang="en-US" b="0" i="1" dirty="0"/>
              <a:t>“the motors” </a:t>
            </a:r>
            <a:r>
              <a:rPr lang="ro-RO" b="0" i="1" dirty="0"/>
              <a:t>și eșuează</a:t>
            </a:r>
            <a:r>
              <a:rPr lang="en-US" b="0" i="1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197" y="1750175"/>
            <a:ext cx="241118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 the touch sensor.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88383" y="1750175"/>
            <a:ext cx="1921328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Was it pressed?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9711" y="1754954"/>
            <a:ext cx="1331341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Try again.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2" y="1750175"/>
            <a:ext cx="197988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 all the motors.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7197" y="1251049"/>
            <a:ext cx="4955494" cy="2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7197" y="1251049"/>
            <a:ext cx="0" cy="49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41052" y="2212428"/>
            <a:ext cx="1" cy="512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05668" y="2725190"/>
            <a:ext cx="19353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80074" y="1251049"/>
            <a:ext cx="0" cy="473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56569" y="2207375"/>
            <a:ext cx="0" cy="517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6678" y="2202960"/>
            <a:ext cx="5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7197" y="4171051"/>
            <a:ext cx="241118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 the touch sensor.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088383" y="4171051"/>
            <a:ext cx="1921328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Was it pressed?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09711" y="4165998"/>
            <a:ext cx="1331341" cy="467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Try again.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41052" y="4171051"/>
            <a:ext cx="197988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 all the motors.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77196" y="3671925"/>
            <a:ext cx="4955495" cy="2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7196" y="3671925"/>
            <a:ext cx="1" cy="49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30994" y="4515320"/>
            <a:ext cx="1" cy="6307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05668" y="5146066"/>
            <a:ext cx="29253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80074" y="3671925"/>
            <a:ext cx="0" cy="473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56569" y="4628251"/>
            <a:ext cx="0" cy="517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56678" y="4623836"/>
            <a:ext cx="5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50" name="Content Placeholder 45"/>
          <p:cNvSpPr txBox="1">
            <a:spLocks/>
          </p:cNvSpPr>
          <p:nvPr/>
        </p:nvSpPr>
        <p:spPr>
          <a:xfrm>
            <a:off x="677197" y="2818021"/>
            <a:ext cx="8245474" cy="14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0" i="1" dirty="0"/>
              <a:t>Ce vrei codul tău să facă</a:t>
            </a:r>
            <a:r>
              <a:rPr lang="en-US" b="0" i="1" dirty="0"/>
              <a:t>: In the top case, the branches jump to the beginning of each sentence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47311" y="694172"/>
            <a:ext cx="1496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/>
              <a:t>Fiecare cutie este o instrucțiune bytecode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9648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 privire asupra </a:t>
            </a:r>
            <a:r>
              <a:rPr lang="en-US" dirty="0"/>
              <a:t>BYTECODE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521" y="1750175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(0,0,16,0,pushed)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521" y="2361205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</a:t>
            </a:r>
            <a:r>
              <a:rPr lang="en-US" sz="1600" dirty="0" err="1"/>
              <a:t>pushed,buttonNotPushed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521" y="3558285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JR(</a:t>
            </a:r>
            <a:r>
              <a:rPr lang="en-US" sz="1600" dirty="0" err="1">
                <a:solidFill>
                  <a:schemeClr val="bg1"/>
                </a:solidFill>
              </a:rPr>
              <a:t>buttonPushed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521" y="4198440"/>
            <a:ext cx="3657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buttonNotPushed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5521" y="1172122"/>
            <a:ext cx="3657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buttonPushed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521" y="4838595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7757" y="1750175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tx1"/>
                </a:solidFill>
              </a:rPr>
              <a:t>Citește atingerea pe portul și stochează în variabilă </a:t>
            </a:r>
            <a:r>
              <a:rPr lang="en-US" sz="1600" dirty="0">
                <a:solidFill>
                  <a:schemeClr val="tx1"/>
                </a:solidFill>
              </a:rPr>
              <a:t>“pushed”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7757" y="2361205"/>
            <a:ext cx="3657600" cy="105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tx1"/>
                </a:solidFill>
              </a:rPr>
              <a:t>Dacă</a:t>
            </a:r>
            <a:r>
              <a:rPr lang="en-US" sz="1600" dirty="0">
                <a:solidFill>
                  <a:schemeClr val="tx1"/>
                </a:solidFill>
              </a:rPr>
              <a:t> “pushed” </a:t>
            </a:r>
            <a:r>
              <a:rPr lang="ro-RO" sz="1600" dirty="0">
                <a:solidFill>
                  <a:schemeClr val="tx1"/>
                </a:solidFill>
              </a:rPr>
              <a:t>este</a:t>
            </a:r>
            <a:r>
              <a:rPr lang="en-US" sz="1600" dirty="0">
                <a:solidFill>
                  <a:schemeClr val="tx1"/>
                </a:solidFill>
              </a:rPr>
              <a:t> FALSE </a:t>
            </a:r>
            <a:r>
              <a:rPr lang="ro-RO" sz="1600" dirty="0">
                <a:solidFill>
                  <a:schemeClr val="tx1"/>
                </a:solidFill>
              </a:rPr>
              <a:t>iese din </a:t>
            </a:r>
            <a:r>
              <a:rPr lang="en-US" sz="1600" dirty="0">
                <a:solidFill>
                  <a:schemeClr val="tx1"/>
                </a:solidFill>
              </a:rPr>
              <a:t>loop </a:t>
            </a:r>
            <a:r>
              <a:rPr lang="ro-RO" sz="1600" dirty="0">
                <a:solidFill>
                  <a:schemeClr val="tx1"/>
                </a:solidFill>
              </a:rPr>
              <a:t>prin mutarea la butonul b</a:t>
            </a:r>
            <a:r>
              <a:rPr lang="en-US" sz="1600" dirty="0" err="1">
                <a:solidFill>
                  <a:schemeClr val="tx1"/>
                </a:solidFill>
              </a:rPr>
              <a:t>uttonNotPushed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Dacă nu e apăsat, sare la instrucțiunea următoare.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7757" y="3562956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tx1"/>
                </a:solidFill>
              </a:rPr>
              <a:t>Mergi înapoi la începutul etichetei</a:t>
            </a:r>
            <a:r>
              <a:rPr lang="en-US" sz="1600" dirty="0">
                <a:solidFill>
                  <a:schemeClr val="tx1"/>
                </a:solidFill>
              </a:rPr>
              <a:t> “button pushed” loop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7757" y="4173616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buttonNotPushed</a:t>
            </a:r>
            <a:r>
              <a:rPr lang="en-US" sz="1600" dirty="0">
                <a:solidFill>
                  <a:schemeClr val="tx1"/>
                </a:solidFill>
              </a:rPr>
              <a:t>: label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7757" y="1172122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tx1"/>
                </a:solidFill>
              </a:rPr>
              <a:t>Acesta are eticheta </a:t>
            </a:r>
            <a:r>
              <a:rPr lang="en-US" sz="1600" dirty="0">
                <a:solidFill>
                  <a:schemeClr val="tx1"/>
                </a:solidFill>
              </a:rPr>
              <a:t>“button pushed” loop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7757" y="4813771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 motor B</a:t>
            </a:r>
          </a:p>
        </p:txBody>
      </p:sp>
    </p:spTree>
    <p:extLst>
      <p:ext uri="{BB962C8B-B14F-4D97-AF65-F5344CB8AC3E}">
        <p14:creationId xmlns:p14="http://schemas.microsoft.com/office/powerpoint/2010/main" val="35793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6094</TotalTime>
  <Words>1510</Words>
  <Application>Microsoft Office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DEBUGGING Lesson</vt:lpstr>
      <vt:lpstr>istoric</vt:lpstr>
      <vt:lpstr>Simptome obișnuite</vt:lpstr>
      <vt:lpstr>Ce este un VM?</vt:lpstr>
      <vt:lpstr>Ce este un BYTECODE?</vt:lpstr>
      <vt:lpstr>Ce rol joacă VM?</vt:lpstr>
      <vt:lpstr>Sursa problemei</vt:lpstr>
      <vt:lpstr>o privire simplă</vt:lpstr>
      <vt:lpstr>O privire asupra BYTECODE</vt:lpstr>
      <vt:lpstr>Exemplu de BYTECODE</vt:lpstr>
      <vt:lpstr>problema</vt:lpstr>
      <vt:lpstr>De ce? Și ce se întâmplă acum?</vt:lpstr>
      <vt:lpstr>Câteva lecții</vt:lpstr>
      <vt:lpstr>Un efort comunitar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190</cp:revision>
  <cp:lastPrinted>2016-10-17T01:31:39Z</cp:lastPrinted>
  <dcterms:created xsi:type="dcterms:W3CDTF">2014-10-28T21:59:38Z</dcterms:created>
  <dcterms:modified xsi:type="dcterms:W3CDTF">2023-09-03T17:24:19Z</dcterms:modified>
</cp:coreProperties>
</file>