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13"/>
  </p:notesMasterIdLst>
  <p:handoutMasterIdLst>
    <p:handoutMasterId r:id="rId14"/>
  </p:handoutMasterIdLst>
  <p:sldIdLst>
    <p:sldId id="289" r:id="rId2"/>
    <p:sldId id="300" r:id="rId3"/>
    <p:sldId id="306" r:id="rId4"/>
    <p:sldId id="308" r:id="rId5"/>
    <p:sldId id="303" r:id="rId6"/>
    <p:sldId id="305" r:id="rId7"/>
    <p:sldId id="310" r:id="rId8"/>
    <p:sldId id="304" r:id="rId9"/>
    <p:sldId id="309" r:id="rId10"/>
    <p:sldId id="31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5" autoAdjust="0"/>
    <p:restoredTop sz="94640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FB8-B8D8-1F4E-8861-D84753FE4A86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E48-91B0-6B4A-8444-F2FDFBAE5990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AA48-CB24-E64F-848D-A1D113AAAF21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E95-B0D4-8C43-A0BD-280497894608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427F93-6E45-C240-BB01-2E8BA11545D6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4/04/2017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53D-E52E-B542-A6D9-D8609D5B38DB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D6D-B077-3548-B485-DDBC59FEFD53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F9846C-C1A8-B94A-B7A0-AB1E862A98F5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81BA-1E11-1E42-8339-62CF020324EE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3A4-1489-D047-B87A-354303E0181E}" type="datetime1">
              <a:rPr lang="en-US" smtClean="0"/>
              <a:t>9/4/2023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3B0-9EBE-9149-A474-8C448F38366D}" type="datetime1">
              <a:rPr lang="en-US" smtClean="0"/>
              <a:t>9/4/2023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ABE485-BE15-EF44-83EB-C74E1DF66D7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9785" y="3556976"/>
            <a:ext cx="8744430" cy="486595"/>
          </a:xfrm>
        </p:spPr>
        <p:txBody>
          <a:bodyPr/>
          <a:lstStyle/>
          <a:p>
            <a:pPr algn="ctr"/>
            <a:r>
              <a:rPr lang="en-US" sz="3600" dirty="0" err="1"/>
              <a:t>Compar</a:t>
            </a:r>
            <a:r>
              <a:rPr lang="ro-RO" sz="3600" dirty="0"/>
              <a:t>ația</a:t>
            </a:r>
            <a:r>
              <a:rPr lang="en-US" sz="3600" dirty="0"/>
              <a:t> </a:t>
            </a:r>
            <a:r>
              <a:rPr lang="ro-RO" sz="3600" dirty="0"/>
              <a:t>senzorii de culoare </a:t>
            </a:r>
            <a:r>
              <a:rPr lang="en-US" sz="3600" dirty="0"/>
              <a:t>EV3 &amp; </a:t>
            </a:r>
            <a:r>
              <a:rPr lang="en-US" sz="3600" dirty="0" err="1"/>
              <a:t>HITechnic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92040" y="484632"/>
            <a:ext cx="3883250" cy="1609344"/>
          </a:xfrm>
        </p:spPr>
        <p:txBody>
          <a:bodyPr>
            <a:normAutofit/>
          </a:bodyPr>
          <a:lstStyle/>
          <a:p>
            <a:r>
              <a:rPr lang="ro-RO" dirty="0"/>
              <a:t>Lecții învățate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92040" y="2252991"/>
            <a:ext cx="3883250" cy="3919209"/>
          </a:xfrm>
        </p:spPr>
        <p:txBody>
          <a:bodyPr>
            <a:normAutofit fontScale="92500"/>
          </a:bodyPr>
          <a:lstStyle/>
          <a:p>
            <a:pPr>
              <a:lnSpc>
                <a:spcPct val="70000"/>
              </a:lnSpc>
            </a:pPr>
            <a:r>
              <a:rPr lang="en-US" sz="1600" b="1" dirty="0"/>
              <a:t>Po</a:t>
            </a:r>
            <a:r>
              <a:rPr lang="ro-RO" sz="1600" b="1" dirty="0"/>
              <a:t>ziție</a:t>
            </a:r>
            <a:r>
              <a:rPr lang="en-US" sz="1600" b="1" dirty="0"/>
              <a:t>: </a:t>
            </a:r>
            <a:r>
              <a:rPr lang="ro-RO" sz="1600" b="1" dirty="0"/>
              <a:t> </a:t>
            </a:r>
            <a:r>
              <a:rPr lang="ro-RO" sz="1600" dirty="0"/>
              <a:t>Senzorul E</a:t>
            </a:r>
            <a:r>
              <a:rPr lang="en-US" sz="1600" dirty="0"/>
              <a:t>V3 </a:t>
            </a:r>
            <a:r>
              <a:rPr lang="ro-RO" sz="1600" dirty="0"/>
              <a:t>funcționează mai bine când este montat orizontal și aproape de țintă. Dacă ai nevoie ca robotul ,,să vadă</a:t>
            </a:r>
            <a:r>
              <a:rPr lang="en-US" sz="1600" dirty="0"/>
              <a:t>’’</a:t>
            </a:r>
            <a:r>
              <a:rPr lang="ro-RO" sz="1600" dirty="0"/>
              <a:t> mai departe, senzorul </a:t>
            </a:r>
            <a:r>
              <a:rPr lang="en-US" sz="1600" dirty="0" err="1"/>
              <a:t>HiTechnic</a:t>
            </a:r>
            <a:r>
              <a:rPr lang="en-US" sz="1600" dirty="0"/>
              <a:t> Sensor </a:t>
            </a:r>
            <a:r>
              <a:rPr lang="ro-RO" sz="1600" dirty="0"/>
              <a:t>poate fi mai bun.</a:t>
            </a:r>
            <a:endParaRPr lang="en-US" sz="1600" dirty="0"/>
          </a:p>
          <a:p>
            <a:pPr>
              <a:lnSpc>
                <a:spcPct val="70000"/>
              </a:lnSpc>
            </a:pPr>
            <a:r>
              <a:rPr lang="en-US" sz="1600" b="1" dirty="0"/>
              <a:t>Num</a:t>
            </a:r>
            <a:r>
              <a:rPr lang="ro-RO" sz="1600" b="1" dirty="0"/>
              <a:t>ărul culorilor detectate</a:t>
            </a:r>
            <a:r>
              <a:rPr lang="en-US" sz="1600" dirty="0"/>
              <a:t>: </a:t>
            </a:r>
            <a:r>
              <a:rPr lang="ro-RO" sz="1600" dirty="0"/>
              <a:t>Î</a:t>
            </a:r>
            <a:r>
              <a:rPr lang="en-US" sz="1600" dirty="0"/>
              <a:t>n </a:t>
            </a:r>
            <a:r>
              <a:rPr lang="ro-RO" sz="1600" dirty="0"/>
              <a:t>Modul </a:t>
            </a:r>
            <a:r>
              <a:rPr lang="en-US" sz="1600" dirty="0"/>
              <a:t>Color</a:t>
            </a:r>
            <a:r>
              <a:rPr lang="ro-RO" sz="1600" dirty="0"/>
              <a:t>, senzorul H</a:t>
            </a:r>
            <a:r>
              <a:rPr lang="en-US" sz="1600" dirty="0" err="1"/>
              <a:t>iTecnic</a:t>
            </a:r>
            <a:r>
              <a:rPr lang="en-US" sz="1600" dirty="0"/>
              <a:t> </a:t>
            </a:r>
            <a:r>
              <a:rPr lang="ro-RO" sz="1600" dirty="0"/>
              <a:t>detectează un număr mai mare de culori.</a:t>
            </a:r>
            <a:endParaRPr lang="en-US" sz="1600" dirty="0"/>
          </a:p>
          <a:p>
            <a:pPr>
              <a:lnSpc>
                <a:spcPct val="70000"/>
              </a:lnSpc>
            </a:pPr>
            <a:r>
              <a:rPr lang="en-US" sz="1600" b="1" dirty="0"/>
              <a:t>Mod</a:t>
            </a:r>
            <a:r>
              <a:rPr lang="ro-RO" sz="1600" b="1" dirty="0"/>
              <a:t>uri</a:t>
            </a:r>
            <a:r>
              <a:rPr lang="en-US" sz="1600" b="1" dirty="0"/>
              <a:t>: </a:t>
            </a:r>
            <a:r>
              <a:rPr lang="ro-RO" sz="1600" dirty="0"/>
              <a:t>Senzorul </a:t>
            </a:r>
            <a:r>
              <a:rPr lang="en-US" sz="1600" dirty="0" err="1"/>
              <a:t>HiTechnic</a:t>
            </a:r>
            <a:r>
              <a:rPr lang="en-US" sz="1600" dirty="0"/>
              <a:t> </a:t>
            </a:r>
            <a:r>
              <a:rPr lang="ro-RO" sz="1600" dirty="0"/>
              <a:t>oferă unele moduri extra încluzând modul </a:t>
            </a:r>
            <a:r>
              <a:rPr lang="en-US" sz="1600" dirty="0"/>
              <a:t>RGB </a:t>
            </a:r>
            <a:r>
              <a:rPr lang="ro-RO" sz="1600" dirty="0"/>
              <a:t>și</a:t>
            </a:r>
            <a:r>
              <a:rPr lang="en-US" sz="1600" dirty="0"/>
              <a:t> Raw. </a:t>
            </a:r>
            <a:r>
              <a:rPr lang="ro-RO" sz="1600" dirty="0"/>
              <a:t>Pentru a programa în modul </a:t>
            </a:r>
            <a:r>
              <a:rPr lang="en-US" sz="1600" dirty="0"/>
              <a:t>RGB </a:t>
            </a:r>
            <a:r>
              <a:rPr lang="ro-RO" sz="1600" dirty="0"/>
              <a:t>pentru </a:t>
            </a:r>
            <a:r>
              <a:rPr lang="en-US" sz="1600" dirty="0"/>
              <a:t>EV3, </a:t>
            </a:r>
            <a:r>
              <a:rPr lang="ro-RO" sz="1600" dirty="0"/>
              <a:t>trebuie să instalezi block-ul custom </a:t>
            </a:r>
            <a:r>
              <a:rPr lang="en-US" sz="1600" dirty="0"/>
              <a:t>David </a:t>
            </a:r>
            <a:r>
              <a:rPr lang="en-US" sz="1600" dirty="0" err="1"/>
              <a:t>Gilday</a:t>
            </a:r>
            <a:r>
              <a:rPr lang="en-US" sz="1600" dirty="0"/>
              <a:t>.</a:t>
            </a:r>
          </a:p>
          <a:p>
            <a:pPr>
              <a:lnSpc>
                <a:spcPct val="70000"/>
              </a:lnSpc>
            </a:pPr>
            <a:r>
              <a:rPr lang="en-US" sz="1600" b="1" dirty="0"/>
              <a:t>L</a:t>
            </a:r>
            <a:r>
              <a:rPr lang="ro-RO" sz="1600" b="1" dirty="0"/>
              <a:t>uminozitate</a:t>
            </a:r>
            <a:r>
              <a:rPr lang="en-US" sz="1600" b="1" dirty="0"/>
              <a:t>: </a:t>
            </a:r>
            <a:r>
              <a:rPr lang="ro-RO" sz="1600" dirty="0"/>
              <a:t>Ambii senzori nu sunt extraordinari în lumina soarelui.</a:t>
            </a:r>
            <a:r>
              <a:rPr lang="en-US" sz="1600" dirty="0"/>
              <a:t> sunlight.</a:t>
            </a:r>
          </a:p>
          <a:p>
            <a:pPr>
              <a:lnSpc>
                <a:spcPct val="70000"/>
              </a:lnSpc>
            </a:pPr>
            <a:r>
              <a:rPr lang="ro-RO" sz="1600" b="1" dirty="0"/>
              <a:t>Culorile </a:t>
            </a:r>
            <a:r>
              <a:rPr lang="en-US" sz="1600" b="1" dirty="0"/>
              <a:t>LEGO: </a:t>
            </a:r>
            <a:r>
              <a:rPr lang="ro-RO" sz="1600" dirty="0"/>
              <a:t> Per total, credem că senzorul EV3 este mai precis în detectarea culorilor </a:t>
            </a:r>
            <a:r>
              <a:rPr lang="en-US" sz="1600" dirty="0"/>
              <a:t>LEGO</a:t>
            </a:r>
            <a:r>
              <a:rPr lang="ro-RO" sz="1600" dirty="0"/>
              <a:t>.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>
            <a:normAutofit/>
          </a:bodyPr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Image result for learning ic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050" y="1828800"/>
            <a:ext cx="34537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9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o-RO" b="1" dirty="0"/>
              <a:t>Această lecție a fost scrisă de </a:t>
            </a:r>
            <a:r>
              <a:rPr lang="en-US" b="1" dirty="0"/>
              <a:t>Arvind </a:t>
            </a:r>
            <a:r>
              <a:rPr lang="ro-RO" b="1" dirty="0"/>
              <a:t>și</a:t>
            </a:r>
            <a:r>
              <a:rPr lang="en-US" b="1" dirty="0"/>
              <a:t> Sanjay </a:t>
            </a:r>
            <a:r>
              <a:rPr lang="en-US" b="1" dirty="0" err="1"/>
              <a:t>Seshan</a:t>
            </a:r>
            <a:r>
              <a:rPr lang="en-US" b="1" dirty="0"/>
              <a:t>.</a:t>
            </a:r>
            <a:endParaRPr lang="ro-RO" b="1" dirty="0"/>
          </a:p>
          <a:p>
            <a:pPr marL="342900" indent="-342900">
              <a:buFont typeface="Arial"/>
              <a:buChar char="•"/>
            </a:pPr>
            <a:r>
              <a:rPr lang="en-US" b="1" dirty="0"/>
              <a:t>M</a:t>
            </a:r>
            <a:r>
              <a:rPr lang="ro-RO" b="1" dirty="0"/>
              <a:t>ai multe lecții sunt disponibile pe </a:t>
            </a:r>
            <a:r>
              <a:rPr lang="ro-RO" b="1" dirty="0">
                <a:solidFill>
                  <a:srgbClr val="0070C0"/>
                </a:solidFill>
                <a:hlinkClick r:id="rId3"/>
              </a:rPr>
              <a:t>www.ev3lessons.com</a:t>
            </a:r>
            <a:endParaRPr lang="ro-RO" b="1" dirty="0">
              <a:solidFill>
                <a:srgbClr val="0070C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o-RO" b="1" dirty="0">
                <a:solidFill>
                  <a:srgbClr val="0070C0"/>
                </a:solidFill>
              </a:rPr>
              <a:t>Această lecție a fost tradusă în limba română de echipa FTC Rosophia #21455, RO20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Studiem diferențele între senzorii de culoare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LEGO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Senzorul de culoare </a:t>
            </a:r>
            <a:r>
              <a:rPr lang="en-US" dirty="0"/>
              <a:t>EV3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57948"/>
            <a:ext cx="3023419" cy="3291840"/>
          </a:xfrm>
        </p:spPr>
        <p:txBody>
          <a:bodyPr>
            <a:normAutofit/>
          </a:bodyPr>
          <a:lstStyle/>
          <a:p>
            <a:r>
              <a:rPr lang="ro-RO" dirty="0"/>
              <a:t>Senzorul digital detectează intensitatea culorii și a luminii.</a:t>
            </a:r>
            <a:r>
              <a:rPr lang="en-US" dirty="0"/>
              <a:t> </a:t>
            </a:r>
          </a:p>
          <a:p>
            <a:r>
              <a:rPr lang="ro-RO" dirty="0"/>
              <a:t>Modul </a:t>
            </a:r>
            <a:r>
              <a:rPr lang="en-US" dirty="0"/>
              <a:t>Color </a:t>
            </a:r>
            <a:r>
              <a:rPr lang="mr-IN" dirty="0"/>
              <a:t>–</a:t>
            </a:r>
            <a:r>
              <a:rPr lang="en-US" dirty="0"/>
              <a:t> 7 color</a:t>
            </a:r>
            <a:r>
              <a:rPr lang="ro-RO" dirty="0"/>
              <a:t>i, nicio culoare</a:t>
            </a:r>
            <a:endParaRPr lang="en-US" dirty="0"/>
          </a:p>
          <a:p>
            <a:r>
              <a:rPr lang="ro-RO" dirty="0"/>
              <a:t>Modurile </a:t>
            </a:r>
            <a:r>
              <a:rPr lang="en-US" dirty="0"/>
              <a:t>Reflected Light Intensity </a:t>
            </a:r>
            <a:r>
              <a:rPr lang="ro-RO" dirty="0"/>
              <a:t>și</a:t>
            </a:r>
            <a:r>
              <a:rPr lang="en-US" dirty="0"/>
              <a:t> Ambient Light Intensity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HiTechnic</a:t>
            </a:r>
            <a:r>
              <a:rPr lang="en-US" dirty="0"/>
              <a:t> Color V.2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2391168" cy="3291840"/>
          </a:xfrm>
        </p:spPr>
        <p:txBody>
          <a:bodyPr>
            <a:normAutofit/>
          </a:bodyPr>
          <a:lstStyle/>
          <a:p>
            <a:r>
              <a:rPr lang="ro-RO" dirty="0"/>
              <a:t>Un singur led alb </a:t>
            </a:r>
            <a:r>
              <a:rPr lang="en-US" dirty="0"/>
              <a:t> (</a:t>
            </a:r>
            <a:r>
              <a:rPr lang="ro-RO" dirty="0"/>
              <a:t>diodă care emite lumină</a:t>
            </a:r>
            <a:r>
              <a:rPr lang="en-US" dirty="0"/>
              <a:t>) </a:t>
            </a:r>
            <a:r>
              <a:rPr lang="ro-RO" dirty="0"/>
              <a:t>pentru a ilumina target-ul </a:t>
            </a:r>
            <a:endParaRPr lang="en-US" dirty="0"/>
          </a:p>
          <a:p>
            <a:r>
              <a:rPr lang="ro-RO" i="1" dirty="0"/>
              <a:t>Modul </a:t>
            </a:r>
            <a:r>
              <a:rPr lang="en-US" i="1" dirty="0"/>
              <a:t>Color Mode </a:t>
            </a:r>
            <a:r>
              <a:rPr lang="ro-RO" i="1" dirty="0"/>
              <a:t>cu 18 culori</a:t>
            </a:r>
            <a:endParaRPr lang="en-US" i="1" dirty="0"/>
          </a:p>
          <a:p>
            <a:r>
              <a:rPr lang="ro-RO" i="1" dirty="0"/>
              <a:t>Modurile </a:t>
            </a:r>
            <a:r>
              <a:rPr lang="en-US" i="1" dirty="0"/>
              <a:t>RGB, Passive </a:t>
            </a:r>
            <a:r>
              <a:rPr lang="ro-RO" i="1" dirty="0"/>
              <a:t>și </a:t>
            </a:r>
            <a:r>
              <a:rPr lang="en-US" i="1" dirty="0"/>
              <a:t>Raw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funcționează?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941" y="3827877"/>
            <a:ext cx="1637120" cy="1968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21" y="3783618"/>
            <a:ext cx="862781" cy="192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46793" y="298670"/>
            <a:ext cx="1511415" cy="15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/>
          <a:lstStyle/>
          <a:p>
            <a:r>
              <a:rPr lang="ro-RO" dirty="0"/>
              <a:t>Senzorul de culoare </a:t>
            </a:r>
            <a:r>
              <a:rPr lang="en-US" dirty="0"/>
              <a:t>EV3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>
            <a:normAutofit/>
          </a:bodyPr>
          <a:lstStyle/>
          <a:p>
            <a:r>
              <a:rPr lang="en-US" sz="1600" dirty="0"/>
              <a:t>Sen</a:t>
            </a:r>
            <a:r>
              <a:rPr lang="ro-RO" sz="1600" dirty="0"/>
              <a:t>zorul trebuie să fie poziționat la unghiul corect pe o suprafață pe care o examinează.</a:t>
            </a:r>
            <a:endParaRPr lang="en-US" sz="1600" dirty="0"/>
          </a:p>
          <a:p>
            <a:r>
              <a:rPr lang="ro-RO" sz="1600" dirty="0"/>
              <a:t>În concordanță cu documentația </a:t>
            </a:r>
            <a:r>
              <a:rPr lang="en-US" sz="1600" dirty="0"/>
              <a:t>EV3</a:t>
            </a:r>
            <a:r>
              <a:rPr lang="ro-RO" sz="1600" dirty="0"/>
              <a:t>, senzorul de culoarea funcționează mai bine la o distanță de </a:t>
            </a:r>
            <a:r>
              <a:rPr lang="en-US" sz="1600" dirty="0"/>
              <a:t>4-12mm (1/2 - 1 1/2 </a:t>
            </a:r>
            <a:r>
              <a:rPr lang="ro-RO" sz="1600" dirty="0"/>
              <a:t>găuri</a:t>
            </a:r>
            <a:r>
              <a:rPr lang="en-US" sz="1600" dirty="0"/>
              <a:t>) </a:t>
            </a:r>
            <a:r>
              <a:rPr lang="ro-RO" sz="1600" dirty="0"/>
              <a:t>de suprafața pe care o detectează.</a:t>
            </a:r>
            <a:r>
              <a:rPr lang="en-US" sz="1600" dirty="0"/>
              <a:t> </a:t>
            </a:r>
          </a:p>
          <a:p>
            <a:r>
              <a:rPr lang="ro-RO" sz="1600" dirty="0"/>
              <a:t>Mai sus sau mai jos, citirile nu sunt așa de precise.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/>
          <a:lstStyle/>
          <a:p>
            <a:r>
              <a:rPr lang="en-US" dirty="0" err="1"/>
              <a:t>HiTechnic</a:t>
            </a:r>
            <a:r>
              <a:rPr lang="en-US" dirty="0"/>
              <a:t> Color Sensor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1600" dirty="0"/>
              <a:t>Senzorul de culoare </a:t>
            </a:r>
            <a:r>
              <a:rPr lang="en-US" sz="1600" dirty="0"/>
              <a:t>V2 </a:t>
            </a:r>
            <a:r>
              <a:rPr lang="ro-RO" sz="1600" dirty="0"/>
              <a:t>funcționează mai bine când este poziționat mai sus.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ro-RO" sz="1600" dirty="0"/>
              <a:t>Este recomandat să instalezi senzorul la un unghi.</a:t>
            </a:r>
            <a:r>
              <a:rPr lang="en-US" sz="1600" dirty="0"/>
              <a:t> (</a:t>
            </a:r>
            <a:r>
              <a:rPr lang="ro-RO" sz="1600" dirty="0"/>
              <a:t>vezi imaginea</a:t>
            </a:r>
            <a:r>
              <a:rPr lang="en-US" sz="1600" dirty="0"/>
              <a:t>)</a:t>
            </a:r>
            <a:r>
              <a:rPr lang="ro-RO" sz="1600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ro-RO" dirty="0"/>
              <a:t>ziționare și unghiul</a:t>
            </a:r>
            <a:endParaRPr lang="en-US" dirty="0"/>
          </a:p>
        </p:txBody>
      </p:sp>
      <p:pic>
        <p:nvPicPr>
          <p:cNvPr id="9" name="Picture 2" descr="/var/folders/kr/845ndwps3qd2hy64vmmnth0h0000gp/T/com.microsoft.Powerpoint/WebArchiveCopyPasteTempFiles/ColorSensorStand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9982" y="4714417"/>
            <a:ext cx="1754917" cy="19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 flipH="1">
            <a:off x="3072450" y="5131935"/>
            <a:ext cx="1296096" cy="11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</a:t>
            </a:r>
            <a:r>
              <a:rPr lang="ro-RO" dirty="0"/>
              <a:t>rația modurilor </a:t>
            </a:r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5917367" cy="4050792"/>
          </a:xfrm>
        </p:spPr>
        <p:txBody>
          <a:bodyPr/>
          <a:lstStyle/>
          <a:p>
            <a:r>
              <a:rPr lang="ro-RO" dirty="0"/>
              <a:t>Ambii senzori  de culoare în modul </a:t>
            </a:r>
            <a:r>
              <a:rPr lang="en-US" dirty="0"/>
              <a:t>Color-Measure </a:t>
            </a:r>
            <a:r>
              <a:rPr lang="ro-RO" dirty="0"/>
              <a:t>returnează valoarea culorii</a:t>
            </a:r>
            <a:r>
              <a:rPr lang="en-US" dirty="0"/>
              <a:t> (</a:t>
            </a:r>
            <a:r>
              <a:rPr lang="ro-RO" dirty="0"/>
              <a:t>numărul culorii</a:t>
            </a:r>
            <a:r>
              <a:rPr lang="en-US" dirty="0"/>
              <a:t>)</a:t>
            </a:r>
          </a:p>
          <a:p>
            <a:r>
              <a:rPr lang="ro-RO" dirty="0"/>
              <a:t>Senzorul de culoare</a:t>
            </a:r>
            <a:r>
              <a:rPr lang="en-US" dirty="0"/>
              <a:t>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o-RO" dirty="0"/>
              <a:t>identifică 1</a:t>
            </a:r>
            <a:r>
              <a:rPr lang="en-US" dirty="0"/>
              <a:t>8 </a:t>
            </a:r>
            <a:r>
              <a:rPr lang="en-US" dirty="0" err="1"/>
              <a:t>colo</a:t>
            </a:r>
            <a:r>
              <a:rPr lang="ro-RO" dirty="0"/>
              <a:t>are</a:t>
            </a:r>
            <a:r>
              <a:rPr lang="en-US" dirty="0"/>
              <a:t> (</a:t>
            </a:r>
            <a:r>
              <a:rPr lang="ro-RO" dirty="0"/>
              <a:t>valori de la </a:t>
            </a:r>
            <a:r>
              <a:rPr lang="en-US" dirty="0"/>
              <a:t>0-17)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Senzorul de culoare</a:t>
            </a:r>
            <a:r>
              <a:rPr lang="en-US" dirty="0"/>
              <a:t> EV3 </a:t>
            </a:r>
            <a:r>
              <a:rPr lang="ro-RO" dirty="0"/>
              <a:t>identifică </a:t>
            </a:r>
            <a:r>
              <a:rPr lang="en-US" dirty="0"/>
              <a:t>7 c</a:t>
            </a:r>
            <a:r>
              <a:rPr lang="ro-RO" dirty="0"/>
              <a:t>ulori plus non culoare</a:t>
            </a:r>
            <a:r>
              <a:rPr lang="en-US" dirty="0"/>
              <a:t> (0-7)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0751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911" y="2268514"/>
            <a:ext cx="1352432" cy="162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0399" y="2719135"/>
            <a:ext cx="1085894" cy="736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52" y="4069289"/>
            <a:ext cx="862781" cy="1926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741" y="4668506"/>
            <a:ext cx="2355067" cy="1211371"/>
          </a:xfrm>
          <a:prstGeom prst="rect">
            <a:avLst/>
          </a:prstGeom>
        </p:spPr>
      </p:pic>
      <p:pic>
        <p:nvPicPr>
          <p:cNvPr id="1026" name="Picture 2" descr="Image result for ev3 color sens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40400" y="4597506"/>
            <a:ext cx="1085894" cy="11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65768" y="5764461"/>
            <a:ext cx="119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Color Sensor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3392" y="5763688"/>
            <a:ext cx="119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HiTechnic</a:t>
            </a:r>
            <a:r>
              <a:rPr lang="en-US" sz="900" dirty="0"/>
              <a:t> Color</a:t>
            </a:r>
          </a:p>
        </p:txBody>
      </p:sp>
    </p:spTree>
    <p:extLst>
      <p:ext uri="{BB962C8B-B14F-4D97-AF65-F5344CB8AC3E}">
        <p14:creationId xmlns:p14="http://schemas.microsoft.com/office/powerpoint/2010/main" val="182771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</a:t>
            </a:r>
            <a:r>
              <a:rPr lang="ro-RO" dirty="0"/>
              <a:t>rația modurilor</a:t>
            </a:r>
            <a:r>
              <a:rPr lang="en-US" dirty="0"/>
              <a:t> RGB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939216" cy="2718866"/>
          </a:xfrm>
        </p:spPr>
        <p:txBody>
          <a:bodyPr>
            <a:normAutofit/>
          </a:bodyPr>
          <a:lstStyle/>
          <a:p>
            <a:r>
              <a:rPr lang="ro-RO" dirty="0"/>
              <a:t>Pentru a compara valorile </a:t>
            </a:r>
            <a:r>
              <a:rPr lang="en-US" dirty="0"/>
              <a:t>RGB, </a:t>
            </a:r>
            <a:r>
              <a:rPr lang="ro-RO" dirty="0"/>
              <a:t>am descărcat block-ul E</a:t>
            </a:r>
            <a:r>
              <a:rPr lang="en-US" dirty="0"/>
              <a:t>V3 RGB </a:t>
            </a:r>
            <a:r>
              <a:rPr lang="ro-RO" dirty="0"/>
              <a:t>de la </a:t>
            </a:r>
            <a:r>
              <a:rPr lang="en-US" dirty="0"/>
              <a:t>David </a:t>
            </a:r>
            <a:r>
              <a:rPr lang="en-US" dirty="0" err="1"/>
              <a:t>Gilday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Senzorul de culoare</a:t>
            </a:r>
            <a:r>
              <a:rPr lang="en-US" dirty="0"/>
              <a:t>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o-RO" dirty="0"/>
              <a:t>identifică valorile pentru roșu, verde, albastru și alb. </a:t>
            </a:r>
            <a:endParaRPr lang="en-US" dirty="0"/>
          </a:p>
          <a:p>
            <a:r>
              <a:rPr lang="ro-RO" dirty="0"/>
              <a:t>Senzorul de culoare</a:t>
            </a:r>
            <a:r>
              <a:rPr lang="en-US" dirty="0"/>
              <a:t> EV3 </a:t>
            </a:r>
            <a:r>
              <a:rPr lang="ro-RO" dirty="0"/>
              <a:t>identifică roșu, verde și albastru.</a:t>
            </a:r>
            <a:endParaRPr lang="en-US" dirty="0"/>
          </a:p>
          <a:p>
            <a:r>
              <a:rPr lang="ro-RO" dirty="0"/>
              <a:t>Output-ul alb este similar cu modul R</a:t>
            </a:r>
            <a:r>
              <a:rPr lang="en-US" dirty="0" err="1"/>
              <a:t>eflected</a:t>
            </a:r>
            <a:r>
              <a:rPr lang="en-US" dirty="0"/>
              <a:t> </a:t>
            </a:r>
            <a:r>
              <a:rPr lang="ro-RO" dirty="0"/>
              <a:t>L</a:t>
            </a:r>
            <a:r>
              <a:rPr lang="en-US" dirty="0" err="1"/>
              <a:t>ight</a:t>
            </a:r>
            <a:r>
              <a:rPr lang="en-US" dirty="0"/>
              <a:t> </a:t>
            </a:r>
            <a:r>
              <a:rPr lang="ro-RO" dirty="0"/>
              <a:t>I</a:t>
            </a:r>
            <a:r>
              <a:rPr lang="en-US" dirty="0" err="1"/>
              <a:t>ntensity</a:t>
            </a:r>
            <a:r>
              <a:rPr lang="en-US" dirty="0"/>
              <a:t> </a:t>
            </a:r>
            <a:r>
              <a:rPr lang="ro-RO" dirty="0"/>
              <a:t>în block-ul </a:t>
            </a:r>
            <a:r>
              <a:rPr lang="en-US" dirty="0"/>
              <a:t>EV3.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1929" y="4926259"/>
            <a:ext cx="1085894" cy="736857"/>
          </a:xfrm>
          <a:prstGeom prst="rect">
            <a:avLst/>
          </a:prstGeom>
        </p:spPr>
      </p:pic>
      <p:pic>
        <p:nvPicPr>
          <p:cNvPr id="17" name="Picture 2" descr="Image result for ev3 color sens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566" y="4840274"/>
            <a:ext cx="1085894" cy="11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872" y="4841343"/>
            <a:ext cx="3033556" cy="10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11" y="346806"/>
            <a:ext cx="2423955" cy="113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186003" cy="4050792"/>
          </a:xfrm>
        </p:spPr>
        <p:txBody>
          <a:bodyPr>
            <a:normAutofit/>
          </a:bodyPr>
          <a:lstStyle/>
          <a:p>
            <a:r>
              <a:rPr lang="ro-RO" dirty="0"/>
              <a:t>În următoarele câteva slide-uri, vom trece peste câteva teste pe care le-am realizat cu ambii senzori.</a:t>
            </a:r>
            <a:endParaRPr lang="en-US" dirty="0"/>
          </a:p>
          <a:p>
            <a:r>
              <a:rPr lang="ro-RO" dirty="0"/>
              <a:t>Rezultatele ne vor ajuta să înțelegem care senzor să utilizăm în ce condiții.</a:t>
            </a:r>
            <a:endParaRPr lang="en-US" dirty="0"/>
          </a:p>
          <a:p>
            <a:r>
              <a:rPr lang="ro-RO" dirty="0"/>
              <a:t>Nu vom face teste pentru unghi și poziție din moment ce ambii și L</a:t>
            </a:r>
            <a:r>
              <a:rPr lang="en-US" dirty="0"/>
              <a:t>EGO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o-RO" dirty="0"/>
              <a:t>fac referiri la asta în documentațiile lor.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3533" y="730589"/>
            <a:ext cx="11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LEGO Color Sensor RGB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6482" y="1909310"/>
            <a:ext cx="11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HiTechnic</a:t>
            </a:r>
            <a:r>
              <a:rPr lang="en-US" sz="900" dirty="0"/>
              <a:t> Color Sensor RGB mode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91" y="1522894"/>
            <a:ext cx="2101505" cy="10719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79885" y="1384395"/>
            <a:ext cx="119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5170932" y="2982877"/>
            <a:ext cx="3201342" cy="24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2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82" y="173895"/>
            <a:ext cx="7772400" cy="1609344"/>
          </a:xfrm>
        </p:spPr>
        <p:txBody>
          <a:bodyPr/>
          <a:lstStyle/>
          <a:p>
            <a:r>
              <a:rPr lang="ro-RO" sz="4400" dirty="0"/>
              <a:t>Condițiile de luminozitate</a:t>
            </a:r>
            <a:r>
              <a:rPr lang="en-US" sz="4400" dirty="0"/>
              <a:t>: </a:t>
            </a:r>
            <a:r>
              <a:rPr lang="ro-RO" sz="4400" dirty="0"/>
              <a:t>LUMINA interioară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6374"/>
            <a:ext cx="7914503" cy="1084308"/>
          </a:xfrm>
        </p:spPr>
        <p:txBody>
          <a:bodyPr>
            <a:noAutofit/>
          </a:bodyPr>
          <a:lstStyle/>
          <a:p>
            <a:r>
              <a:rPr lang="ro-RO" sz="1200" dirty="0"/>
              <a:t>Performanța senzorilor </a:t>
            </a:r>
            <a:r>
              <a:rPr lang="en-US" sz="1200" dirty="0"/>
              <a:t>EV3 </a:t>
            </a:r>
            <a:r>
              <a:rPr lang="ro-RO" sz="1200" dirty="0"/>
              <a:t>și </a:t>
            </a:r>
            <a:r>
              <a:rPr lang="en-US" sz="1200" dirty="0" err="1"/>
              <a:t>HiTechnic</a:t>
            </a:r>
            <a:r>
              <a:rPr lang="en-US" sz="1200" dirty="0"/>
              <a:t> </a:t>
            </a:r>
            <a:r>
              <a:rPr lang="ro-RO" sz="1200" dirty="0"/>
              <a:t>nu este aceeași.</a:t>
            </a:r>
            <a:endParaRPr lang="en-US" sz="1200" dirty="0"/>
          </a:p>
          <a:p>
            <a:r>
              <a:rPr lang="ro-RO" sz="1200" dirty="0"/>
              <a:t>Valorile</a:t>
            </a:r>
            <a:r>
              <a:rPr lang="en-US" sz="1200" dirty="0"/>
              <a:t> RGB </a:t>
            </a:r>
            <a:r>
              <a:rPr lang="ro-RO" sz="1200" dirty="0"/>
              <a:t>a senzorului </a:t>
            </a:r>
            <a:r>
              <a:rPr lang="en-US" sz="1200" dirty="0"/>
              <a:t>EV3 </a:t>
            </a:r>
            <a:r>
              <a:rPr lang="ro-RO" sz="1200" dirty="0"/>
              <a:t>sunt diferite în comparație cu senzorul </a:t>
            </a:r>
            <a:r>
              <a:rPr lang="en-US" sz="1200" dirty="0" err="1"/>
              <a:t>HiTechnic</a:t>
            </a:r>
            <a:r>
              <a:rPr lang="en-US" sz="1200" dirty="0"/>
              <a:t>.  </a:t>
            </a:r>
            <a:r>
              <a:rPr lang="ro-RO" sz="1200" dirty="0"/>
              <a:t>Un posibil motiv este acela că senzorul de culoare a fost proiectat să funcționeze cel mai bine cu culorile </a:t>
            </a:r>
            <a:r>
              <a:rPr lang="en-US" sz="1200" dirty="0"/>
              <a:t>LEGO.</a:t>
            </a:r>
          </a:p>
          <a:p>
            <a:r>
              <a:rPr lang="ro-RO" sz="1200" dirty="0"/>
              <a:t>Senzorul de culoare </a:t>
            </a:r>
            <a:r>
              <a:rPr lang="en-US" sz="1200" dirty="0"/>
              <a:t> </a:t>
            </a:r>
            <a:r>
              <a:rPr lang="en-US" sz="1200" dirty="0" err="1"/>
              <a:t>HiTechnic</a:t>
            </a:r>
            <a:r>
              <a:rPr lang="en-US" sz="1200" dirty="0"/>
              <a:t> </a:t>
            </a:r>
            <a:r>
              <a:rPr lang="ro-RO" sz="1200" dirty="0"/>
              <a:t>nu identifică precis culoare maro a </a:t>
            </a:r>
            <a:r>
              <a:rPr lang="en-US" sz="1200" dirty="0"/>
              <a:t>LEGO</a:t>
            </a:r>
            <a:r>
              <a:rPr lang="ro-RO" sz="1200" dirty="0"/>
              <a:t>.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94672"/>
              </p:ext>
            </p:extLst>
          </p:nvPr>
        </p:nvGraphicFramePr>
        <p:xfrm>
          <a:off x="319579" y="2857793"/>
          <a:ext cx="8504842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431">
                  <a:extLst>
                    <a:ext uri="{9D8B030D-6E8A-4147-A177-3AD203B41FA5}">
                      <a16:colId xmlns:a16="http://schemas.microsoft.com/office/drawing/2014/main" val="1195640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7535557"/>
                    </a:ext>
                  </a:extLst>
                </a:gridCol>
                <a:gridCol w="1107204">
                  <a:extLst>
                    <a:ext uri="{9D8B030D-6E8A-4147-A177-3AD203B41FA5}">
                      <a16:colId xmlns:a16="http://schemas.microsoft.com/office/drawing/2014/main" val="1474388230"/>
                    </a:ext>
                  </a:extLst>
                </a:gridCol>
                <a:gridCol w="1004420">
                  <a:extLst>
                    <a:ext uri="{9D8B030D-6E8A-4147-A177-3AD203B41FA5}">
                      <a16:colId xmlns:a16="http://schemas.microsoft.com/office/drawing/2014/main" val="3778477250"/>
                    </a:ext>
                  </a:extLst>
                </a:gridCol>
                <a:gridCol w="769431">
                  <a:extLst>
                    <a:ext uri="{9D8B030D-6E8A-4147-A177-3AD203B41FA5}">
                      <a16:colId xmlns:a16="http://schemas.microsoft.com/office/drawing/2014/main" val="2727106529"/>
                    </a:ext>
                  </a:extLst>
                </a:gridCol>
                <a:gridCol w="769431">
                  <a:extLst>
                    <a:ext uri="{9D8B030D-6E8A-4147-A177-3AD203B41FA5}">
                      <a16:colId xmlns:a16="http://schemas.microsoft.com/office/drawing/2014/main" val="3907240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8743955"/>
                    </a:ext>
                  </a:extLst>
                </a:gridCol>
                <a:gridCol w="913818">
                  <a:extLst>
                    <a:ext uri="{9D8B030D-6E8A-4147-A177-3AD203B41FA5}">
                      <a16:colId xmlns:a16="http://schemas.microsoft.com/office/drawing/2014/main" val="754170348"/>
                    </a:ext>
                  </a:extLst>
                </a:gridCol>
                <a:gridCol w="1215685">
                  <a:extLst>
                    <a:ext uri="{9D8B030D-6E8A-4147-A177-3AD203B41FA5}">
                      <a16:colId xmlns:a16="http://schemas.microsoft.com/office/drawing/2014/main" val="984468234"/>
                    </a:ext>
                  </a:extLst>
                </a:gridCol>
                <a:gridCol w="769431">
                  <a:extLst>
                    <a:ext uri="{9D8B030D-6E8A-4147-A177-3AD203B41FA5}">
                      <a16:colId xmlns:a16="http://schemas.microsoft.com/office/drawing/2014/main" val="3990745486"/>
                    </a:ext>
                  </a:extLst>
                </a:gridCol>
                <a:gridCol w="769431">
                  <a:extLst>
                    <a:ext uri="{9D8B030D-6E8A-4147-A177-3AD203B41FA5}">
                      <a16:colId xmlns:a16="http://schemas.microsoft.com/office/drawing/2014/main" val="4029988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EV3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HiTechnic</a:t>
                      </a:r>
                      <a:r>
                        <a:rPr lang="en-US" sz="1400" dirty="0"/>
                        <a:t>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27294"/>
                  </a:ext>
                </a:extLst>
              </a:tr>
              <a:tr h="171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 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3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9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9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0365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89" y="1075185"/>
            <a:ext cx="779917" cy="937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24" y="1075185"/>
            <a:ext cx="394558" cy="8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6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628"/>
            <a:ext cx="7772400" cy="1609344"/>
          </a:xfrm>
        </p:spPr>
        <p:txBody>
          <a:bodyPr>
            <a:normAutofit/>
          </a:bodyPr>
          <a:lstStyle/>
          <a:p>
            <a:r>
              <a:rPr lang="ro-RO" sz="4000" dirty="0"/>
              <a:t>Condițiile de luminozitate</a:t>
            </a:r>
            <a:r>
              <a:rPr lang="en-US" sz="4000" dirty="0"/>
              <a:t>: </a:t>
            </a:r>
            <a:r>
              <a:rPr lang="ro-RO" sz="4000" dirty="0"/>
              <a:t>LUMINA EXTERIOARĂ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701383"/>
            <a:ext cx="7914503" cy="780527"/>
          </a:xfrm>
        </p:spPr>
        <p:txBody>
          <a:bodyPr>
            <a:noAutofit/>
          </a:bodyPr>
          <a:lstStyle/>
          <a:p>
            <a:r>
              <a:rPr lang="en-US" sz="1400" dirty="0"/>
              <a:t>N</a:t>
            </a:r>
            <a:r>
              <a:rPr lang="ro-RO" sz="1400" dirty="0"/>
              <a:t>iciun senzor nu funcționează bine în lumină ambientală puternică. Ei încurcă majoritatea culorilor.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36535"/>
              </p:ext>
            </p:extLst>
          </p:nvPr>
        </p:nvGraphicFramePr>
        <p:xfrm>
          <a:off x="435824" y="2458491"/>
          <a:ext cx="8414451" cy="344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32">
                  <a:extLst>
                    <a:ext uri="{9D8B030D-6E8A-4147-A177-3AD203B41FA5}">
                      <a16:colId xmlns:a16="http://schemas.microsoft.com/office/drawing/2014/main" val="1195640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7535557"/>
                    </a:ext>
                  </a:extLst>
                </a:gridCol>
                <a:gridCol w="1080834">
                  <a:extLst>
                    <a:ext uri="{9D8B030D-6E8A-4147-A177-3AD203B41FA5}">
                      <a16:colId xmlns:a16="http://schemas.microsoft.com/office/drawing/2014/main" val="1474388230"/>
                    </a:ext>
                  </a:extLst>
                </a:gridCol>
                <a:gridCol w="1007192">
                  <a:extLst>
                    <a:ext uri="{9D8B030D-6E8A-4147-A177-3AD203B41FA5}">
                      <a16:colId xmlns:a16="http://schemas.microsoft.com/office/drawing/2014/main" val="3778477250"/>
                    </a:ext>
                  </a:extLst>
                </a:gridCol>
                <a:gridCol w="760832">
                  <a:extLst>
                    <a:ext uri="{9D8B030D-6E8A-4147-A177-3AD203B41FA5}">
                      <a16:colId xmlns:a16="http://schemas.microsoft.com/office/drawing/2014/main" val="2727106529"/>
                    </a:ext>
                  </a:extLst>
                </a:gridCol>
                <a:gridCol w="760832">
                  <a:extLst>
                    <a:ext uri="{9D8B030D-6E8A-4147-A177-3AD203B41FA5}">
                      <a16:colId xmlns:a16="http://schemas.microsoft.com/office/drawing/2014/main" val="3907240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8743955"/>
                    </a:ext>
                  </a:extLst>
                </a:gridCol>
                <a:gridCol w="1167659">
                  <a:extLst>
                    <a:ext uri="{9D8B030D-6E8A-4147-A177-3AD203B41FA5}">
                      <a16:colId xmlns:a16="http://schemas.microsoft.com/office/drawing/2014/main" val="754170348"/>
                    </a:ext>
                  </a:extLst>
                </a:gridCol>
                <a:gridCol w="938046">
                  <a:extLst>
                    <a:ext uri="{9D8B030D-6E8A-4147-A177-3AD203B41FA5}">
                      <a16:colId xmlns:a16="http://schemas.microsoft.com/office/drawing/2014/main" val="984468234"/>
                    </a:ext>
                  </a:extLst>
                </a:gridCol>
                <a:gridCol w="760832">
                  <a:extLst>
                    <a:ext uri="{9D8B030D-6E8A-4147-A177-3AD203B41FA5}">
                      <a16:colId xmlns:a16="http://schemas.microsoft.com/office/drawing/2014/main" val="3990745486"/>
                    </a:ext>
                  </a:extLst>
                </a:gridCol>
                <a:gridCol w="760832">
                  <a:extLst>
                    <a:ext uri="{9D8B030D-6E8A-4147-A177-3AD203B41FA5}">
                      <a16:colId xmlns:a16="http://schemas.microsoft.com/office/drawing/2014/main" val="4029988987"/>
                    </a:ext>
                  </a:extLst>
                </a:gridCol>
              </a:tblGrid>
              <a:tr h="3078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EV3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HiTechnic</a:t>
                      </a:r>
                      <a:r>
                        <a:rPr lang="en-US" sz="1400" dirty="0"/>
                        <a:t> Color Sensor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27294"/>
                  </a:ext>
                </a:extLst>
              </a:tr>
              <a:tr h="467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/>
                        <a:t>LEGO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Color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Blue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122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39674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209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93164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2800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12, 55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23, 36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86371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93460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1, 7, 14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20, 23, 17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11, 12, 12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0365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946" y="673212"/>
            <a:ext cx="779917" cy="937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24" y="1075185"/>
            <a:ext cx="394558" cy="8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923</Words>
  <Application>Microsoft Office PowerPoint</Application>
  <PresentationFormat>On-screen Show (4:3)</PresentationFormat>
  <Paragraphs>225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 Neue</vt:lpstr>
      <vt:lpstr>Rockwell</vt:lpstr>
      <vt:lpstr>Rockwell Condensed</vt:lpstr>
      <vt:lpstr>Rockwell Extra Bold</vt:lpstr>
      <vt:lpstr>Wingdings</vt:lpstr>
      <vt:lpstr>Wood Type</vt:lpstr>
      <vt:lpstr>Comparația senzorii de culoare EV3 &amp; HITechnic</vt:lpstr>
      <vt:lpstr>Obiectivele lecției</vt:lpstr>
      <vt:lpstr>Cum funcționează?</vt:lpstr>
      <vt:lpstr>Poziționare și unghiul</vt:lpstr>
      <vt:lpstr>COMPArația modurilor STANDARD</vt:lpstr>
      <vt:lpstr>COMPArația modurilor RGB</vt:lpstr>
      <vt:lpstr>TESTe</vt:lpstr>
      <vt:lpstr>Condițiile de luminozitate: LUMINA interioară</vt:lpstr>
      <vt:lpstr>Condițiile de luminozitate: LUMINA EXTERIOARĂ</vt:lpstr>
      <vt:lpstr>Lecții învățate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marinela buruiana</cp:lastModifiedBy>
  <cp:revision>146</cp:revision>
  <cp:lastPrinted>2017-02-26T18:36:16Z</cp:lastPrinted>
  <dcterms:created xsi:type="dcterms:W3CDTF">2014-10-28T21:59:38Z</dcterms:created>
  <dcterms:modified xsi:type="dcterms:W3CDTF">2023-09-04T12:21:06Z</dcterms:modified>
</cp:coreProperties>
</file>