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15"/>
  </p:notesMasterIdLst>
  <p:sldIdLst>
    <p:sldId id="259" r:id="rId2"/>
    <p:sldId id="273" r:id="rId3"/>
    <p:sldId id="260" r:id="rId4"/>
    <p:sldId id="261" r:id="rId5"/>
    <p:sldId id="264" r:id="rId6"/>
    <p:sldId id="277" r:id="rId7"/>
    <p:sldId id="270" r:id="rId8"/>
    <p:sldId id="278" r:id="rId9"/>
    <p:sldId id="267" r:id="rId10"/>
    <p:sldId id="279" r:id="rId11"/>
    <p:sldId id="280" r:id="rId12"/>
    <p:sldId id="281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1638" autoAdjust="0"/>
  </p:normalViewPr>
  <p:slideViewPr>
    <p:cSldViewPr snapToGrid="0" snapToObjects="1">
      <p:cViewPr varScale="1">
        <p:scale>
          <a:sx n="77" d="100"/>
          <a:sy n="77" d="100"/>
        </p:scale>
        <p:origin x="1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9CF-C82C-D140-AFDA-2B230CE4D65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0FFA-9DAC-5346-9A3A-A5D0C7D2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29FF93-891A-41ED-897E-8BD1FA05E33A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9566" y="457285"/>
            <a:ext cx="4318946" cy="14684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130" y="4634464"/>
            <a:ext cx="1618735" cy="161873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20130" y="468518"/>
            <a:ext cx="3979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Bonus </a:t>
            </a:r>
          </a:p>
          <a:p>
            <a:pPr algn="ctr"/>
            <a:r>
              <a:rPr lang="en-US" sz="3200" dirty="0"/>
              <a:t>EV3</a:t>
            </a:r>
            <a:r>
              <a:rPr lang="en-US" sz="3200" baseline="0" dirty="0"/>
              <a:t> Programming Lessons</a:t>
            </a:r>
            <a:endParaRPr lang="en-US" sz="320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167623" y="2685828"/>
            <a:ext cx="7200900" cy="14859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2038865" y="4562497"/>
            <a:ext cx="211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Droids Robotics</a:t>
            </a:r>
          </a:p>
        </p:txBody>
      </p:sp>
      <p:sp>
        <p:nvSpPr>
          <p:cNvPr id="24" name="L-Shape 23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2FC-750A-43F6-83FF-6A27962CA5CF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24EA-E156-4421-A64D-98D104BB3505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4880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3499-BE56-4C42-93AF-30249D67F6AC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BF153E-545B-45D9-B741-0C209C752706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73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5BA-3C2D-42B2-A1E9-C884827F3334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491A-A54C-4155-BC5C-A275CA0A3FD1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78AD-72DA-48D2-8982-BB16A891BF58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59BD-A7D5-415D-BC56-84DB53C821C3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EE399D-E7FC-4538-8386-66C3C859935D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0BCDE-4E7E-407A-BF10-17943C7F45CD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D76F09AE-D123-4579-A3D8-25DBE1294AA7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-Shape 9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pprojects.wordpress.com/2013/11/29/using-python-and-raspberry-pi-to-communicate-with-lego-mindstorms-ev3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LEGO MINDSTORMS </a:t>
            </a:r>
            <a:r>
              <a:rPr lang="ro-RO" sz="3600" dirty="0"/>
              <a:t>și Comunicarea cu </a:t>
            </a:r>
            <a:r>
              <a:rPr lang="en-US" sz="3600" dirty="0"/>
              <a:t> Raspberry Pi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541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Extra: </a:t>
            </a:r>
            <a:r>
              <a:rPr lang="ro-RO" sz="3600" dirty="0"/>
              <a:t>Trimite mesaj de la </a:t>
            </a:r>
            <a:r>
              <a:rPr lang="en-US" sz="3600" dirty="0"/>
              <a:t>RPi </a:t>
            </a:r>
            <a:r>
              <a:rPr lang="ro-RO" sz="3600" dirty="0"/>
              <a:t>la </a:t>
            </a:r>
            <a:r>
              <a:rPr lang="en-US" sz="3600" dirty="0"/>
              <a:t>EV3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Mesajul, numele cutiei poștală și tipul mesajului trebuie să fie codate într-un format pe care E</a:t>
            </a:r>
            <a:r>
              <a:rPr lang="en-US" dirty="0"/>
              <a:t>V3</a:t>
            </a:r>
            <a:r>
              <a:rPr lang="ro-RO" dirty="0"/>
              <a:t>-ul să-l înțeleagă.</a:t>
            </a:r>
            <a:endParaRPr lang="en-US" dirty="0"/>
          </a:p>
          <a:p>
            <a:r>
              <a:rPr lang="ro-RO" dirty="0"/>
              <a:t>Datele trebuie trimise prin </a:t>
            </a:r>
            <a:r>
              <a:rPr lang="en-US" dirty="0"/>
              <a:t>Bluetooth</a:t>
            </a:r>
            <a:r>
              <a:rPr lang="ro-RO" dirty="0"/>
              <a:t> la </a:t>
            </a:r>
            <a:r>
              <a:rPr lang="en-US" dirty="0"/>
              <a:t>EV3</a:t>
            </a:r>
          </a:p>
          <a:p>
            <a:r>
              <a:rPr lang="ro-RO" dirty="0"/>
              <a:t>Codul pentru aceasta este postat pe </a:t>
            </a:r>
            <a:r>
              <a:rPr lang="en-US" dirty="0"/>
              <a:t>EV3Lessons.com</a:t>
            </a:r>
          </a:p>
          <a:p>
            <a:r>
              <a:rPr lang="ro-RO" dirty="0"/>
              <a:t>Vei avea nevoie de acest cod pentru Provocarea 3.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6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671220" cy="834081"/>
          </a:xfrm>
        </p:spPr>
        <p:txBody>
          <a:bodyPr>
            <a:normAutofit fontScale="90000"/>
          </a:bodyPr>
          <a:lstStyle/>
          <a:p>
            <a:r>
              <a:rPr lang="ro-RO" dirty="0"/>
              <a:t>Provocarea</a:t>
            </a:r>
            <a:r>
              <a:rPr lang="en-US" dirty="0"/>
              <a:t> 3: </a:t>
            </a:r>
            <a:r>
              <a:rPr lang="ro-RO" dirty="0"/>
              <a:t>Primirea unui mesaj </a:t>
            </a:r>
            <a:r>
              <a:rPr lang="en-US" dirty="0"/>
              <a:t> RPi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Realizează un program </a:t>
            </a:r>
            <a:r>
              <a:rPr lang="en-US" dirty="0"/>
              <a:t>EV3 </a:t>
            </a:r>
            <a:r>
              <a:rPr lang="ro-RO" dirty="0"/>
              <a:t>care să primească un mesaj R</a:t>
            </a:r>
            <a:r>
              <a:rPr lang="en-US" dirty="0"/>
              <a:t>pi</a:t>
            </a:r>
            <a:r>
              <a:rPr lang="ro-RO" dirty="0"/>
              <a:t> și să-l afișeze pe ecran.</a:t>
            </a:r>
            <a:endParaRPr lang="en-US" dirty="0"/>
          </a:p>
          <a:p>
            <a:r>
              <a:rPr lang="ro-RO" dirty="0"/>
              <a:t>Rulează programul pe Raspberr</a:t>
            </a:r>
            <a:r>
              <a:rPr lang="en-US" dirty="0"/>
              <a:t>y Pi </a:t>
            </a:r>
            <a:r>
              <a:rPr lang="ro-RO" dirty="0"/>
              <a:t>și </a:t>
            </a:r>
            <a:r>
              <a:rPr lang="en-US" dirty="0"/>
              <a:t>EV3</a:t>
            </a:r>
            <a:r>
              <a:rPr lang="ro-RO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8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3 Solu</a:t>
            </a:r>
            <a:r>
              <a:rPr lang="ro-RO" dirty="0"/>
              <a:t>ția</a:t>
            </a:r>
            <a:r>
              <a:rPr lang="en-US" dirty="0"/>
              <a:t> </a:t>
            </a:r>
          </a:p>
        </p:txBody>
      </p:sp>
      <p:pic>
        <p:nvPicPr>
          <p:cNvPr id="6" name="Content Placeholder 5" descr="LEGO MINDSTORMS Education EV3 Teacher Edition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99" t="16483" r="52389" b="39154"/>
          <a:stretch/>
        </p:blipFill>
        <p:spPr>
          <a:xfrm>
            <a:off x="167189" y="1488935"/>
            <a:ext cx="8134582" cy="371308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9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ro-RO" sz="1800" dirty="0"/>
              <a:t>Această lecție a fost scrisă de </a:t>
            </a:r>
            <a:r>
              <a:rPr lang="en-US" sz="1800" dirty="0"/>
              <a:t>Arvind </a:t>
            </a:r>
            <a:r>
              <a:rPr lang="ro-RO" sz="1800" dirty="0"/>
              <a:t>și</a:t>
            </a:r>
            <a:r>
              <a:rPr lang="en-US" sz="1800" dirty="0"/>
              <a:t> Sanjay </a:t>
            </a:r>
            <a:r>
              <a:rPr lang="en-US" sz="1800" dirty="0" err="1"/>
              <a:t>Seshan</a:t>
            </a:r>
            <a:r>
              <a:rPr lang="ro-RO" sz="1800" dirty="0"/>
              <a:t> de la </a:t>
            </a:r>
            <a:r>
              <a:rPr lang="en-US" sz="1800" dirty="0"/>
              <a:t>Droids Robotics.</a:t>
            </a:r>
            <a:endParaRPr lang="ro-RO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</a:t>
            </a:r>
            <a:r>
              <a:rPr lang="ro-RO" sz="1800" dirty="0"/>
              <a:t>ai multe lecții </a:t>
            </a:r>
            <a:r>
              <a:rPr lang="ro-RO" sz="1800"/>
              <a:t>despre Mindstorms EV3 sunt </a:t>
            </a:r>
            <a:r>
              <a:rPr lang="ro-RO" sz="1800" dirty="0"/>
              <a:t>disponibile pe </a:t>
            </a:r>
            <a:r>
              <a:rPr lang="ro-RO" sz="1800" dirty="0">
                <a:solidFill>
                  <a:srgbClr val="0070C0"/>
                </a:solidFill>
              </a:rPr>
              <a:t>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Author’s Email: </a:t>
            </a:r>
            <a:r>
              <a:rPr lang="en-US" sz="1800" dirty="0">
                <a:hlinkClick r:id="rId2"/>
              </a:rPr>
              <a:t>team@droidsrobotics.org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b="0" dirty="0"/>
              <a:t>Credits</a:t>
            </a:r>
            <a:r>
              <a:rPr lang="en-US" sz="1800" dirty="0"/>
              <a:t>: </a:t>
            </a:r>
            <a:r>
              <a:rPr lang="en-US" sz="1800" dirty="0" err="1">
                <a:hlinkClick r:id="rId3"/>
              </a:rPr>
              <a:t>gipprojects</a:t>
            </a:r>
            <a:r>
              <a:rPr lang="en-US" sz="1800" dirty="0"/>
              <a:t> </a:t>
            </a:r>
            <a:r>
              <a:rPr lang="ro-RO" sz="1800" dirty="0"/>
              <a:t>pentru codul care conectează </a:t>
            </a:r>
            <a:r>
              <a:rPr lang="en-US" sz="1800" dirty="0"/>
              <a:t>Raspberry Pi </a:t>
            </a:r>
            <a:r>
              <a:rPr lang="ro-RO" sz="1800" dirty="0"/>
              <a:t>la</a:t>
            </a:r>
            <a:r>
              <a:rPr lang="en-US" sz="1800" dirty="0"/>
              <a:t> EV3</a:t>
            </a:r>
            <a:endParaRPr lang="ro-RO" sz="1800" dirty="0"/>
          </a:p>
          <a:p>
            <a:pPr marL="342900" indent="-342900">
              <a:buFont typeface="Arial"/>
              <a:buChar char="•"/>
            </a:pPr>
            <a:r>
              <a:rPr lang="ro-RO" sz="1800" dirty="0">
                <a:solidFill>
                  <a:srgbClr val="0070C0"/>
                </a:solidFill>
              </a:rPr>
              <a:t>Această lecție a fost tradusă în limba romană de echipa FTC Rosophia #21455, RO20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86911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Învățăm cum să facem </a:t>
            </a:r>
            <a:r>
              <a:rPr lang="en-US" dirty="0"/>
              <a:t>EV3</a:t>
            </a:r>
            <a:r>
              <a:rPr lang="ro-RO" dirty="0"/>
              <a:t>-ul să comunice cu </a:t>
            </a:r>
            <a:r>
              <a:rPr lang="en-US" dirty="0"/>
              <a:t>Raspberry Pi</a:t>
            </a:r>
          </a:p>
          <a:p>
            <a:endParaRPr lang="en-US" dirty="0"/>
          </a:p>
          <a:p>
            <a:endParaRPr lang="en-US" dirty="0"/>
          </a:p>
          <a:p>
            <a:r>
              <a:rPr lang="ro-RO" b="1" dirty="0"/>
              <a:t>Cerințe</a:t>
            </a:r>
            <a:r>
              <a:rPr lang="en-US" b="1" dirty="0"/>
              <a:t>: </a:t>
            </a:r>
          </a:p>
          <a:p>
            <a:pPr lvl="1"/>
            <a:r>
              <a:rPr lang="ro-RO" dirty="0"/>
              <a:t>Trebuie să ai cunoștințe de bază de programare în </a:t>
            </a:r>
            <a:r>
              <a:rPr lang="en-US" dirty="0"/>
              <a:t>Python </a:t>
            </a:r>
          </a:p>
          <a:p>
            <a:pPr lvl="1"/>
            <a:r>
              <a:rPr lang="ro-RO" dirty="0"/>
              <a:t>Trebuie să fii familiarizat cu utilizarea </a:t>
            </a:r>
            <a:r>
              <a:rPr lang="en-US" dirty="0"/>
              <a:t>Raspberry Pi (Unix/Linux commands &amp; GPIO)</a:t>
            </a:r>
          </a:p>
          <a:p>
            <a:pPr lvl="1"/>
            <a:r>
              <a:rPr lang="ro-RO" dirty="0"/>
              <a:t>Trebuie să fii familiarizat cu transmiterea mesajelor prin Bluetooth a EV</a:t>
            </a:r>
            <a:r>
              <a:rPr lang="en-US" dirty="0"/>
              <a:t>3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Materiale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5292727" cy="4880919"/>
          </a:xfrm>
        </p:spPr>
        <p:txBody>
          <a:bodyPr>
            <a:normAutofit/>
          </a:bodyPr>
          <a:lstStyle/>
          <a:p>
            <a:r>
              <a:rPr lang="en-US" dirty="0"/>
              <a:t>Raspberry Pi (</a:t>
            </a:r>
            <a:r>
              <a:rPr lang="ro-RO" dirty="0"/>
              <a:t>Noi am testat modelul </a:t>
            </a:r>
            <a:r>
              <a:rPr lang="en-US" dirty="0"/>
              <a:t>B Edition 1 </a:t>
            </a:r>
            <a:r>
              <a:rPr lang="ro-RO" dirty="0"/>
              <a:t>utilizând</a:t>
            </a:r>
            <a:r>
              <a:rPr lang="en-US" dirty="0"/>
              <a:t> Raspbian)</a:t>
            </a:r>
          </a:p>
          <a:p>
            <a:r>
              <a:rPr lang="ro-RO" dirty="0"/>
              <a:t>Brick-ul </a:t>
            </a:r>
            <a:r>
              <a:rPr lang="en-US" dirty="0"/>
              <a:t>EV3</a:t>
            </a:r>
          </a:p>
          <a:p>
            <a:r>
              <a:rPr lang="en-US" dirty="0"/>
              <a:t>USB Bluetooth (</a:t>
            </a:r>
            <a:r>
              <a:rPr lang="ro-RO" dirty="0"/>
              <a:t>pentru </a:t>
            </a:r>
            <a:r>
              <a:rPr lang="en-US" dirty="0"/>
              <a:t>Raspberry Pi)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5122" name="Picture 2" descr="https://www.adafruit.com/images/1200x900/998-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3423" y="2487141"/>
            <a:ext cx="2081084" cy="15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gorkhatimes.files.wordpress.com/2009/07/bluetooth-dong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0080" y="442866"/>
            <a:ext cx="2209438" cy="17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ache.lego.com/e/dynamic/is/image/LEGO/45500?$main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526" y="4261178"/>
            <a:ext cx="2625193" cy="196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1: </a:t>
            </a:r>
            <a:r>
              <a:rPr lang="ro-RO" dirty="0"/>
              <a:t>Setarea </a:t>
            </a:r>
            <a:r>
              <a:rPr lang="en-US" dirty="0"/>
              <a:t>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5094143"/>
          </a:xfrm>
        </p:spPr>
        <p:txBody>
          <a:bodyPr>
            <a:normAutofit/>
          </a:bodyPr>
          <a:lstStyle/>
          <a:p>
            <a:r>
              <a:rPr lang="en-US" dirty="0" err="1"/>
              <a:t>Instal</a:t>
            </a:r>
            <a:r>
              <a:rPr lang="ro-RO" dirty="0"/>
              <a:t>ează </a:t>
            </a:r>
            <a:r>
              <a:rPr lang="en-US" dirty="0"/>
              <a:t>software</a:t>
            </a:r>
            <a:r>
              <a:rPr lang="ro-RO" dirty="0"/>
              <a:t>-ul pe </a:t>
            </a:r>
            <a:r>
              <a:rPr lang="en-US" dirty="0"/>
              <a:t>Raspberry Pi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upgrade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reboot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bluez-utils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blueman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8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Pasul</a:t>
            </a:r>
            <a:r>
              <a:rPr lang="en-US" dirty="0"/>
              <a:t> 2: Bluetooth EV3 </a:t>
            </a:r>
            <a:r>
              <a:rPr lang="ro-RO" dirty="0"/>
              <a:t>la</a:t>
            </a:r>
            <a:r>
              <a:rPr lang="en-US" dirty="0"/>
              <a:t>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452021" cy="4880919"/>
          </a:xfrm>
        </p:spPr>
        <p:txBody>
          <a:bodyPr>
            <a:normAutofit/>
          </a:bodyPr>
          <a:lstStyle/>
          <a:p>
            <a:r>
              <a:rPr lang="en-US" dirty="0"/>
              <a:t>Ru</a:t>
            </a:r>
            <a:r>
              <a:rPr lang="ro-RO" dirty="0"/>
              <a:t>lează</a:t>
            </a:r>
            <a:r>
              <a:rPr lang="en-US" dirty="0"/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hcitool</a:t>
            </a:r>
            <a:r>
              <a:rPr lang="en-US" dirty="0"/>
              <a:t> scan </a:t>
            </a:r>
            <a:r>
              <a:rPr lang="ro-RO" dirty="0"/>
              <a:t>pentru a găsi adresa </a:t>
            </a:r>
            <a:r>
              <a:rPr lang="en-US" dirty="0"/>
              <a:t>mac </a:t>
            </a:r>
            <a:r>
              <a:rPr lang="ro-RO" dirty="0"/>
              <a:t>a </a:t>
            </a:r>
            <a:r>
              <a:rPr lang="en-US" dirty="0"/>
              <a:t>EV3 (</a:t>
            </a:r>
            <a:r>
              <a:rPr lang="ro-RO" dirty="0"/>
              <a:t>va arăta ceva de genul</a:t>
            </a:r>
            <a:r>
              <a:rPr lang="en-US" dirty="0"/>
              <a:t>: 00:16:53:3F:2F:C3)</a:t>
            </a:r>
          </a:p>
          <a:p>
            <a:r>
              <a:rPr lang="en-US" dirty="0"/>
              <a:t>Ru</a:t>
            </a:r>
            <a:r>
              <a:rPr lang="ro-RO" dirty="0"/>
              <a:t>lează</a:t>
            </a:r>
            <a:r>
              <a:rPr lang="en-US" dirty="0"/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-agent 1234 &amp;</a:t>
            </a:r>
            <a:r>
              <a:rPr lang="en-US" dirty="0"/>
              <a:t> :proxy </a:t>
            </a:r>
            <a:r>
              <a:rPr lang="ro-RO" dirty="0"/>
              <a:t>pentru introducerea parolei pentru </a:t>
            </a:r>
            <a:r>
              <a:rPr lang="en-US" dirty="0"/>
              <a:t>ev3</a:t>
            </a:r>
          </a:p>
          <a:p>
            <a:r>
              <a:rPr lang="en-US" dirty="0"/>
              <a:t>Ru</a:t>
            </a:r>
            <a:r>
              <a:rPr lang="ro-RO" dirty="0"/>
              <a:t>lează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rfcomm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connect /dev/rfcomm0 MAC_ADDRESS 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:</a:t>
            </a:r>
            <a:r>
              <a:rPr lang="ro-RO" dirty="0"/>
              <a:t> pentru a conecta </a:t>
            </a:r>
            <a:r>
              <a:rPr lang="en-US" dirty="0"/>
              <a:t>ev3 (</a:t>
            </a:r>
            <a:r>
              <a:rPr lang="ro-RO" dirty="0"/>
              <a:t>apasă en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ro-RO" dirty="0"/>
              <a:t>dacă orice mesaj apare pe ecran</a:t>
            </a:r>
            <a:r>
              <a:rPr lang="en-US" dirty="0"/>
              <a:t>)</a:t>
            </a:r>
          </a:p>
          <a:p>
            <a:pPr lvl="1"/>
            <a:r>
              <a:rPr lang="ro-RO" dirty="0"/>
              <a:t>Înlocuiește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MAC_ADDRESS</a:t>
            </a:r>
            <a:r>
              <a:rPr lang="en-US" dirty="0"/>
              <a:t> </a:t>
            </a:r>
            <a:r>
              <a:rPr lang="ro-RO" dirty="0"/>
              <a:t>cu </a:t>
            </a:r>
            <a:r>
              <a:rPr lang="en-US" dirty="0"/>
              <a:t>Mac Address</a:t>
            </a:r>
          </a:p>
          <a:p>
            <a:r>
              <a:rPr lang="ro-RO" dirty="0"/>
              <a:t>Dacă nu s-a întors la terminal, încearcă să apeși </a:t>
            </a:r>
            <a:r>
              <a:rPr lang="en-US" dirty="0"/>
              <a:t>“Return/Enter”. </a:t>
            </a:r>
            <a:r>
              <a:rPr lang="ro-RO" dirty="0"/>
              <a:t>Dacă asta nu merge, probabil ai uitat simbolul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&amp;.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7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3: </a:t>
            </a:r>
            <a:r>
              <a:rPr lang="ro-RO" dirty="0"/>
              <a:t>Codul de bază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ro-RO" dirty="0"/>
              <a:t>escarcă codul</a:t>
            </a:r>
            <a:r>
              <a:rPr lang="en-US" dirty="0"/>
              <a:t> </a:t>
            </a:r>
            <a:r>
              <a:rPr lang="ro-RO" dirty="0"/>
              <a:t>de bază </a:t>
            </a:r>
            <a:r>
              <a:rPr lang="en-US" dirty="0"/>
              <a:t>Pi</a:t>
            </a:r>
          </a:p>
          <a:p>
            <a:pPr lvl="1"/>
            <a:r>
              <a:rPr lang="ro-RO" dirty="0"/>
              <a:t>Acest cod va descifra mesajele bluetooth a </a:t>
            </a:r>
            <a:r>
              <a:rPr lang="en-US" dirty="0"/>
              <a:t>EV3 </a:t>
            </a:r>
            <a:r>
              <a:rPr lang="ro-RO" dirty="0"/>
              <a:t>pe</a:t>
            </a:r>
            <a:r>
              <a:rPr lang="en-US" dirty="0"/>
              <a:t> Pi</a:t>
            </a:r>
          </a:p>
          <a:p>
            <a:pPr lvl="1"/>
            <a:r>
              <a:rPr lang="ro-RO" dirty="0"/>
              <a:t>Codul descifrează mesajele text.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52" y="284451"/>
            <a:ext cx="8452022" cy="834081"/>
          </a:xfrm>
        </p:spPr>
        <p:txBody>
          <a:bodyPr>
            <a:normAutofit fontScale="90000"/>
          </a:bodyPr>
          <a:lstStyle/>
          <a:p>
            <a:r>
              <a:rPr lang="ro-RO" dirty="0"/>
              <a:t>Provocarea</a:t>
            </a:r>
            <a:r>
              <a:rPr lang="en-US" dirty="0"/>
              <a:t> 1: </a:t>
            </a:r>
            <a:r>
              <a:rPr lang="ro-RO" dirty="0"/>
              <a:t>Trimire un </a:t>
            </a:r>
            <a:r>
              <a:rPr lang="en-US" dirty="0" err="1"/>
              <a:t>Mes</a:t>
            </a:r>
            <a:r>
              <a:rPr lang="ro-RO" dirty="0"/>
              <a:t>aj de la E</a:t>
            </a:r>
            <a:r>
              <a:rPr lang="en-US" dirty="0"/>
              <a:t>V3 </a:t>
            </a:r>
            <a:r>
              <a:rPr lang="ro-RO" dirty="0"/>
              <a:t>la </a:t>
            </a:r>
            <a:r>
              <a:rPr lang="en-US" dirty="0"/>
              <a:t>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1920222"/>
            <a:ext cx="8174263" cy="4767373"/>
          </a:xfrm>
        </p:spPr>
        <p:txBody>
          <a:bodyPr>
            <a:normAutofit/>
          </a:bodyPr>
          <a:lstStyle/>
          <a:p>
            <a:r>
              <a:rPr lang="ro-RO" sz="1800" dirty="0"/>
              <a:t>Creează un program test</a:t>
            </a:r>
            <a:r>
              <a:rPr lang="en-US" sz="1800" dirty="0"/>
              <a:t> EV3 </a:t>
            </a:r>
            <a:r>
              <a:rPr lang="ro-RO" sz="1800" dirty="0"/>
              <a:t>pentru a trimite </a:t>
            </a:r>
            <a:r>
              <a:rPr lang="en-US" sz="1800" dirty="0"/>
              <a:t>“hello” </a:t>
            </a:r>
            <a:r>
              <a:rPr lang="ro-RO" sz="1800" dirty="0"/>
              <a:t>la placa Raspberry</a:t>
            </a:r>
            <a:r>
              <a:rPr lang="en-US" sz="1800" dirty="0"/>
              <a:t>Pi</a:t>
            </a:r>
            <a:r>
              <a:rPr lang="ro-RO" sz="1800" dirty="0"/>
              <a:t>.</a:t>
            </a:r>
            <a:endParaRPr lang="en-US" sz="1800" dirty="0"/>
          </a:p>
          <a:p>
            <a:r>
              <a:rPr lang="ro-RO" sz="1800" dirty="0"/>
              <a:t>Rulează codul de bază pe </a:t>
            </a:r>
            <a:r>
              <a:rPr lang="en-US" sz="1800" dirty="0"/>
              <a:t>Pi </a:t>
            </a:r>
            <a:r>
              <a:rPr lang="ro-RO" sz="1800" dirty="0"/>
              <a:t>și codul pe care l-ai creat pe </a:t>
            </a:r>
            <a:r>
              <a:rPr lang="en-US" sz="1800" dirty="0"/>
              <a:t>EV3. </a:t>
            </a:r>
          </a:p>
          <a:p>
            <a:pPr lvl="1"/>
            <a:r>
              <a:rPr lang="ro-RO" sz="1800" dirty="0"/>
              <a:t>Ar trebui să vezi mesajul trimis pe </a:t>
            </a:r>
            <a:r>
              <a:rPr lang="en-US" sz="1800" dirty="0"/>
              <a:t>Pi.</a:t>
            </a:r>
          </a:p>
          <a:p>
            <a:r>
              <a:rPr lang="ro-RO" sz="1800" dirty="0"/>
              <a:t>Dacă apar erori, acesta înseamnă că bluetooth-ul nu este conectat corect.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4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1: 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097" y="2042161"/>
            <a:ext cx="6004455" cy="31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9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600" dirty="0"/>
              <a:t>Provocarea</a:t>
            </a:r>
            <a:r>
              <a:rPr lang="en-US" sz="3600" dirty="0"/>
              <a:t> 2: Ru</a:t>
            </a:r>
            <a:r>
              <a:rPr lang="ro-RO" sz="3600" dirty="0"/>
              <a:t>lează acțiuni pe baza mesajelor </a:t>
            </a:r>
            <a:r>
              <a:rPr lang="en-US" sz="3600" dirty="0"/>
              <a:t>EV3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1570049"/>
            <a:ext cx="8114629" cy="48809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</a:t>
            </a:r>
            <a:r>
              <a:rPr lang="ro-RO" dirty="0"/>
              <a:t>tilizează</a:t>
            </a:r>
            <a:r>
              <a:rPr lang="en-US" dirty="0"/>
              <a:t> Python </a:t>
            </a:r>
            <a:r>
              <a:rPr lang="ro-RO" dirty="0"/>
              <a:t>pentru a afișa </a:t>
            </a:r>
            <a:r>
              <a:rPr lang="en-US" dirty="0"/>
              <a:t>“Hello EV3” </a:t>
            </a:r>
            <a:r>
              <a:rPr lang="ro-RO" dirty="0"/>
              <a:t>dacă mesajul </a:t>
            </a:r>
            <a:r>
              <a:rPr lang="en-US" dirty="0"/>
              <a:t>EV3 </a:t>
            </a:r>
            <a:r>
              <a:rPr lang="ro-RO" dirty="0"/>
              <a:t>este </a:t>
            </a:r>
            <a:r>
              <a:rPr lang="en-US" dirty="0"/>
              <a:t>“hi”</a:t>
            </a:r>
          </a:p>
          <a:p>
            <a:r>
              <a:rPr lang="ro-RO" dirty="0"/>
              <a:t>Indiciu</a:t>
            </a:r>
            <a:r>
              <a:rPr lang="en-US" dirty="0"/>
              <a:t>: </a:t>
            </a:r>
            <a:r>
              <a:rPr lang="ro-RO" dirty="0"/>
              <a:t>să faci să funcționeze scenariu cu declarația</a:t>
            </a:r>
            <a:r>
              <a:rPr lang="en-US" dirty="0"/>
              <a:t> if</a:t>
            </a:r>
            <a:r>
              <a:rPr lang="ro-RO" dirty="0"/>
              <a:t> 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if ‘hi’ in message:</a:t>
            </a:r>
            <a:r>
              <a:rPr lang="en-US" dirty="0"/>
              <a:t> instead of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if message == ‘hi’:</a:t>
            </a:r>
          </a:p>
          <a:p>
            <a:endParaRPr lang="en-US" dirty="0"/>
          </a:p>
          <a:p>
            <a:r>
              <a:rPr lang="ro-RO" dirty="0"/>
              <a:t>Poți folosi codul de bază pentru a colecta mesajele</a:t>
            </a:r>
            <a:r>
              <a:rPr lang="en-US" dirty="0"/>
              <a:t> EV3 </a:t>
            </a:r>
            <a:r>
              <a:rPr lang="ro-RO" dirty="0"/>
              <a:t>furnizat de </a:t>
            </a:r>
            <a:r>
              <a:rPr lang="en-US" dirty="0"/>
              <a:t>EV3Lessons.com (See Slide 10)</a:t>
            </a:r>
          </a:p>
          <a:p>
            <a:pPr lvl="1"/>
            <a:r>
              <a:rPr lang="ro-RO" dirty="0"/>
              <a:t>Asigură-te că citești comentariile pentru a înțelege cum funcționează codul.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</a:t>
            </a:r>
            <a:r>
              <a:rPr lang="ro-RO" dirty="0"/>
              <a:t>escarcă soluția – cod de pe </a:t>
            </a:r>
            <a:r>
              <a:rPr lang="en-US" dirty="0"/>
              <a:t>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961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3066</TotalTime>
  <Words>727</Words>
  <Application>Microsoft Office PowerPoint</Application>
  <PresentationFormat>On-screen Show (4:3)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Franklin Gothic Book</vt:lpstr>
      <vt:lpstr>Helvetica Neue</vt:lpstr>
      <vt:lpstr>Crop</vt:lpstr>
      <vt:lpstr>LEGO MINDSTORMS și Comunicarea cu  Raspberry Pi  </vt:lpstr>
      <vt:lpstr>Obiective </vt:lpstr>
      <vt:lpstr>Materiale</vt:lpstr>
      <vt:lpstr>Pasul 1: Setarea Pi </vt:lpstr>
      <vt:lpstr>Pasul 2: Bluetooth EV3 la Pi</vt:lpstr>
      <vt:lpstr>Pasul 3: Codul de bază</vt:lpstr>
      <vt:lpstr>Provocarea 1: Trimire un Mesaj de la EV3 la Pi</vt:lpstr>
      <vt:lpstr>Provocarea 1: Soluția</vt:lpstr>
      <vt:lpstr>Provocarea 2: Rulează acțiuni pe baza mesajelor EV3</vt:lpstr>
      <vt:lpstr>Extra: Trimite mesaj de la RPi la EV3</vt:lpstr>
      <vt:lpstr>Provocarea 3: Primirea unui mesaj  RPi</vt:lpstr>
      <vt:lpstr>Provocarea 3 Soluția 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Adnim</cp:lastModifiedBy>
  <cp:revision>103</cp:revision>
  <cp:lastPrinted>2016-01-20T22:55:27Z</cp:lastPrinted>
  <dcterms:created xsi:type="dcterms:W3CDTF">2016-01-20T18:24:43Z</dcterms:created>
  <dcterms:modified xsi:type="dcterms:W3CDTF">2023-09-03T14:04:32Z</dcterms:modified>
</cp:coreProperties>
</file>