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64" r:id="rId1"/>
  </p:sldMasterIdLst>
  <p:notesMasterIdLst>
    <p:notesMasterId r:id="rId16"/>
  </p:notesMasterIdLst>
  <p:sldIdLst>
    <p:sldId id="259" r:id="rId2"/>
    <p:sldId id="273" r:id="rId3"/>
    <p:sldId id="260" r:id="rId4"/>
    <p:sldId id="261" r:id="rId5"/>
    <p:sldId id="279" r:id="rId6"/>
    <p:sldId id="271" r:id="rId7"/>
    <p:sldId id="262" r:id="rId8"/>
    <p:sldId id="263" r:id="rId9"/>
    <p:sldId id="264" r:id="rId10"/>
    <p:sldId id="277" r:id="rId11"/>
    <p:sldId id="272" r:id="rId12"/>
    <p:sldId id="280" r:id="rId13"/>
    <p:sldId id="281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/>
    <p:restoredTop sz="91638" autoAdjust="0"/>
  </p:normalViewPr>
  <p:slideViewPr>
    <p:cSldViewPr snapToGrid="0" snapToObjects="1">
      <p:cViewPr varScale="1">
        <p:scale>
          <a:sx n="77" d="100"/>
          <a:sy n="77" d="100"/>
        </p:scale>
        <p:origin x="1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219CF-C82C-D140-AFDA-2B230CE4D65C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C0FFA-9DAC-5346-9A3A-A5D0C7D2D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70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C0FFA-9DAC-5346-9A3A-A5D0C7D2D7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38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03D41D-05A3-4C40-9ACB-2DC6656F348F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© EV3Lessons 2016 (Last Update: 2/4/2016)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9566" y="457285"/>
            <a:ext cx="4318946" cy="14684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130" y="4634464"/>
            <a:ext cx="1618735" cy="1618735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420130" y="468518"/>
            <a:ext cx="3979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Bonus </a:t>
            </a:r>
          </a:p>
          <a:p>
            <a:pPr algn="ctr"/>
            <a:r>
              <a:rPr lang="en-US" sz="3200" dirty="0"/>
              <a:t>EV3</a:t>
            </a:r>
            <a:r>
              <a:rPr lang="en-US" sz="3200" baseline="0" dirty="0"/>
              <a:t> Programming Lessons</a:t>
            </a:r>
            <a:endParaRPr lang="en-US" sz="3200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167623" y="2685828"/>
            <a:ext cx="7200900" cy="1485900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2038865" y="4562497"/>
            <a:ext cx="211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Droids Robotics</a:t>
            </a:r>
          </a:p>
        </p:txBody>
      </p:sp>
      <p:sp>
        <p:nvSpPr>
          <p:cNvPr id="24" name="L-Shape 23"/>
          <p:cNvSpPr/>
          <p:nvPr userDrawn="1"/>
        </p:nvSpPr>
        <p:spPr>
          <a:xfrm rot="5400000">
            <a:off x="402" y="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-Shape 24"/>
          <p:cNvSpPr/>
          <p:nvPr userDrawn="1"/>
        </p:nvSpPr>
        <p:spPr>
          <a:xfrm rot="16200000">
            <a:off x="7205917" y="4919916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-Shape 25"/>
          <p:cNvSpPr/>
          <p:nvPr userDrawn="1"/>
        </p:nvSpPr>
        <p:spPr>
          <a:xfrm rot="10800000">
            <a:off x="7205472" y="-444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-Shape 26"/>
          <p:cNvSpPr/>
          <p:nvPr userDrawn="1"/>
        </p:nvSpPr>
        <p:spPr>
          <a:xfrm>
            <a:off x="-43" y="492036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8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8C5E-2106-4FFC-82B6-87D381E5E5AD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2/4/2016)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7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6D95-0297-4D5B-819F-714F0AF951DA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2/4/2016)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9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632" y="290384"/>
            <a:ext cx="8452022" cy="8340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3"/>
            <a:ext cx="8452022" cy="48809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5290-DAC1-45C4-89D6-7B5A6A649791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2/4/2016)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57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955E78-4FBE-4108-B03F-F62E31197BF9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EV3Lessons 2016 (Last Update: 2/4/2016)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6731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A3DF5-4A13-4DA7-A113-24509D6A71D0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2/4/2016)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24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CE4A-BEE8-4DA1-9B02-665051B50106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2/4/2016)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7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0621-72C3-4C1C-8C78-056CE3EE18C9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2/4/2016)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5302-7E34-4C39-A3B6-5D4B81151AC4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2/4/2016)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3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9E4390-16F4-4D86-B43E-07931FEAE34D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EV3Lessons 2016 (Last Update: 2/4/2016)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31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EB6925-A122-4157-9029-CDE1BB1B559E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EV3Lessons 2016 (Last Update: 2/4/2016)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469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43200B81-6845-4CEE-B241-D653C4C2F388}" type="datetime1">
              <a:rPr lang="en-US" smtClean="0"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© EV3Lessons 2016 (Last Update: 2/4/2016)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L-Shape 9"/>
          <p:cNvSpPr/>
          <p:nvPr userDrawn="1"/>
        </p:nvSpPr>
        <p:spPr>
          <a:xfrm rot="5400000">
            <a:off x="402" y="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-Shape 13"/>
          <p:cNvSpPr/>
          <p:nvPr userDrawn="1"/>
        </p:nvSpPr>
        <p:spPr>
          <a:xfrm rot="16200000">
            <a:off x="7205917" y="4919916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-Shape 14"/>
          <p:cNvSpPr/>
          <p:nvPr userDrawn="1"/>
        </p:nvSpPr>
        <p:spPr>
          <a:xfrm rot="10800000">
            <a:off x="7205472" y="-444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-Shape 15"/>
          <p:cNvSpPr/>
          <p:nvPr userDrawn="1"/>
        </p:nvSpPr>
        <p:spPr>
          <a:xfrm>
            <a:off x="-43" y="4920360"/>
            <a:ext cx="1937639" cy="1938528"/>
          </a:xfrm>
          <a:prstGeom prst="corner">
            <a:avLst>
              <a:gd name="adj1" fmla="val 6607"/>
              <a:gd name="adj2" fmla="val 482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5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tructables.com/member/Antzy+Carmasaic/" TargetMode="External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pprojects.wordpress.com/2013/11/29/using-python-and-raspberry-pi-to-communicate-with-lego-mindstorms-ev3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hyperlink" Target="https://www.adafruit.com/products/157" TargetMode="Externa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LEGO MINDSTORMS </a:t>
            </a:r>
            <a:r>
              <a:rPr lang="ro-RO" dirty="0"/>
              <a:t>și controlerul </a:t>
            </a:r>
            <a:r>
              <a:rPr lang="en-US" dirty="0"/>
              <a:t> Raspberry Pi IR Light</a:t>
            </a:r>
          </a:p>
        </p:txBody>
      </p:sp>
    </p:spTree>
    <p:extLst>
      <p:ext uri="{BB962C8B-B14F-4D97-AF65-F5344CB8AC3E}">
        <p14:creationId xmlns:p14="http://schemas.microsoft.com/office/powerpoint/2010/main" val="89541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Pasul</a:t>
            </a:r>
            <a:r>
              <a:rPr lang="en-US" dirty="0"/>
              <a:t> 6: </a:t>
            </a:r>
            <a:r>
              <a:rPr lang="ro-RO" dirty="0"/>
              <a:t>Codul de bază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ro-RO" dirty="0"/>
              <a:t>Deschide codul </a:t>
            </a:r>
            <a:r>
              <a:rPr lang="en-US" dirty="0"/>
              <a:t>RPi </a:t>
            </a:r>
            <a:r>
              <a:rPr lang="ro-RO" dirty="0"/>
              <a:t>pe care l-ai făcut în lecția </a:t>
            </a:r>
            <a:r>
              <a:rPr lang="en-US" i="0" dirty="0">
                <a:cs typeface="Courier New" panose="02070309020205020404" pitchFamily="49" charset="0"/>
              </a:rPr>
              <a:t>EV3-RPi Communicator</a:t>
            </a:r>
            <a:r>
              <a:rPr lang="ro-RO" i="0" dirty="0">
                <a:cs typeface="Courier New" panose="02070309020205020404" pitchFamily="49" charset="0"/>
              </a:rPr>
              <a:t>.</a:t>
            </a:r>
            <a:endParaRPr lang="en-US" dirty="0"/>
          </a:p>
          <a:p>
            <a:pPr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ro-RO" dirty="0"/>
              <a:t>Deschide codul</a:t>
            </a:r>
            <a:r>
              <a:rPr lang="en-US" dirty="0"/>
              <a:t> EV3 </a:t>
            </a:r>
            <a:r>
              <a:rPr lang="ro-RO" dirty="0"/>
              <a:t>pe care l-ai făcut în lecția </a:t>
            </a:r>
            <a:r>
              <a:rPr lang="en-US" i="0" dirty="0">
                <a:cs typeface="Courier New" panose="02070309020205020404" pitchFamily="49" charset="0"/>
              </a:rPr>
              <a:t>EV3-RPi Communicator</a:t>
            </a:r>
            <a:r>
              <a:rPr lang="ro-RO" i="0" dirty="0">
                <a:cs typeface="Courier New" panose="02070309020205020404" pitchFamily="49" charset="0"/>
              </a:rPr>
              <a:t>.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2/4/2016)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8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989" y="291727"/>
            <a:ext cx="8452022" cy="834081"/>
          </a:xfrm>
        </p:spPr>
        <p:txBody>
          <a:bodyPr>
            <a:normAutofit fontScale="90000"/>
          </a:bodyPr>
          <a:lstStyle/>
          <a:p>
            <a:r>
              <a:rPr lang="ro-RO" dirty="0"/>
              <a:t>Provocarea</a:t>
            </a:r>
            <a:r>
              <a:rPr lang="en-US" dirty="0"/>
              <a:t> 1: </a:t>
            </a:r>
            <a:r>
              <a:rPr lang="ro-RO" dirty="0"/>
              <a:t>Schimbă culoarea </a:t>
            </a:r>
            <a:r>
              <a:rPr lang="en-US" dirty="0"/>
              <a:t>LED</a:t>
            </a:r>
            <a:r>
              <a:rPr lang="ro-RO" dirty="0"/>
              <a:t>-urilor utilizând </a:t>
            </a:r>
            <a:r>
              <a:rPr lang="en-US" dirty="0"/>
              <a:t>EV3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473" y="1774774"/>
            <a:ext cx="8452022" cy="4880919"/>
          </a:xfrm>
        </p:spPr>
        <p:txBody>
          <a:bodyPr/>
          <a:lstStyle/>
          <a:p>
            <a:r>
              <a:rPr lang="ro-RO" dirty="0"/>
              <a:t>Fă ca banda </a:t>
            </a:r>
            <a:r>
              <a:rPr lang="en-US" dirty="0"/>
              <a:t>LED </a:t>
            </a:r>
            <a:r>
              <a:rPr lang="ro-RO" dirty="0"/>
              <a:t>schimbă culoarea /modul când EV3-ul trimite mesajul </a:t>
            </a:r>
            <a:r>
              <a:rPr lang="en-US" dirty="0"/>
              <a:t> “</a:t>
            </a:r>
            <a:r>
              <a:rPr lang="en-US" dirty="0" err="1"/>
              <a:t>color_change</a:t>
            </a:r>
            <a:r>
              <a:rPr lang="en-US" dirty="0"/>
              <a:t>”</a:t>
            </a:r>
          </a:p>
          <a:p>
            <a:pPr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ro-RO" dirty="0"/>
              <a:t>Asi nevoie să utilizezi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os.system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irsend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SEND_ONCE remote ONE_OF_THE_BUTTONS_NAME")</a:t>
            </a:r>
            <a:r>
              <a:rPr lang="en-US" sz="1600" dirty="0"/>
              <a:t> </a:t>
            </a:r>
            <a:r>
              <a:rPr lang="ro-RO" sz="1800" i="0" dirty="0"/>
              <a:t>î</a:t>
            </a:r>
            <a:r>
              <a:rPr lang="en-US" sz="1800" i="0" dirty="0"/>
              <a:t>n python</a:t>
            </a:r>
          </a:p>
          <a:p>
            <a:pPr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endParaRPr lang="en-US" sz="1800" i="0" dirty="0"/>
          </a:p>
          <a:p>
            <a:pPr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dirty="0"/>
              <a:t>D</a:t>
            </a:r>
            <a:r>
              <a:rPr lang="ro-RO" dirty="0"/>
              <a:t>escarcă soluția codului de pe </a:t>
            </a:r>
            <a:r>
              <a:rPr lang="en-US" dirty="0"/>
              <a:t>EV3Lessons.com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sz="1600" i="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2/4/2016)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678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sz="3200" dirty="0"/>
              <a:t>Provocarea</a:t>
            </a:r>
            <a:r>
              <a:rPr lang="en-US" sz="3200" dirty="0"/>
              <a:t> 2: </a:t>
            </a:r>
            <a:r>
              <a:rPr lang="ro-RO" sz="3200" dirty="0"/>
              <a:t>Schimbă culorile </a:t>
            </a:r>
            <a:r>
              <a:rPr lang="en-US" sz="3200" dirty="0"/>
              <a:t>LED</a:t>
            </a:r>
            <a:r>
              <a:rPr lang="ro-RO" sz="3200" dirty="0"/>
              <a:t>-ului</a:t>
            </a:r>
            <a:r>
              <a:rPr lang="en-US" sz="3200" dirty="0"/>
              <a:t> </a:t>
            </a:r>
            <a:r>
              <a:rPr lang="ro-RO" sz="3200" dirty="0"/>
              <a:t>la diferite rate utilizând senzorul </a:t>
            </a:r>
            <a:r>
              <a:rPr lang="en-US" sz="3200" dirty="0"/>
              <a:t>Ultrasonic 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473" y="1977081"/>
            <a:ext cx="8452022" cy="4880919"/>
          </a:xfrm>
        </p:spPr>
        <p:txBody>
          <a:bodyPr/>
          <a:lstStyle/>
          <a:p>
            <a:r>
              <a:rPr lang="ro-RO" dirty="0"/>
              <a:t>Fă ca banda </a:t>
            </a:r>
            <a:r>
              <a:rPr lang="en-US" dirty="0"/>
              <a:t>LED </a:t>
            </a:r>
            <a:r>
              <a:rPr lang="ro-RO" dirty="0"/>
              <a:t>să-și schimbe culoarea / modul când EV3-ul trimite mesajul </a:t>
            </a:r>
            <a:r>
              <a:rPr lang="en-US" dirty="0"/>
              <a:t>“</a:t>
            </a:r>
            <a:r>
              <a:rPr lang="en-US" dirty="0" err="1"/>
              <a:t>color_change</a:t>
            </a:r>
            <a:r>
              <a:rPr lang="en-US" dirty="0"/>
              <a:t>”</a:t>
            </a:r>
            <a:r>
              <a:rPr lang="ro-RO" dirty="0"/>
              <a:t>.</a:t>
            </a:r>
            <a:endParaRPr lang="en-US" sz="1800" i="0" dirty="0"/>
          </a:p>
          <a:p>
            <a:pPr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dirty="0"/>
              <a:t>D</a:t>
            </a:r>
            <a:r>
              <a:rPr lang="ro-RO" dirty="0"/>
              <a:t>escarcă soluția codului de pe </a:t>
            </a:r>
            <a:r>
              <a:rPr lang="en-US" dirty="0"/>
              <a:t>EV3Lessons.com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sz="1600" i="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2/4/2016)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877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Provocarea</a:t>
            </a:r>
            <a:r>
              <a:rPr lang="en-US" dirty="0"/>
              <a:t> 2 Solu</a:t>
            </a:r>
            <a:r>
              <a:rPr lang="ro-RO" dirty="0"/>
              <a:t>ția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2/4/2016)</a:t>
            </a:r>
            <a:endParaRPr lang="en-US" dirty="0"/>
          </a:p>
        </p:txBody>
      </p:sp>
      <p:pic>
        <p:nvPicPr>
          <p:cNvPr id="6" name="Content Placeholder 5" descr="LEGO MINDSTORMS Education EV3 Teacher Edition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162" t="17484" r="15701" b="24192"/>
          <a:stretch/>
        </p:blipFill>
        <p:spPr>
          <a:xfrm>
            <a:off x="74644" y="1408926"/>
            <a:ext cx="8938726" cy="3331028"/>
          </a:xfrm>
        </p:spPr>
      </p:pic>
    </p:spTree>
    <p:extLst>
      <p:ext uri="{BB962C8B-B14F-4D97-AF65-F5344CB8AC3E}">
        <p14:creationId xmlns:p14="http://schemas.microsoft.com/office/powerpoint/2010/main" val="3906389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832"/>
            <a:ext cx="8245474" cy="4963057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ro-RO" sz="1800" dirty="0"/>
              <a:t>Această lecție a fost scrisă de </a:t>
            </a:r>
            <a:r>
              <a:rPr lang="en-US" sz="1800" dirty="0"/>
              <a:t>Arvind </a:t>
            </a:r>
            <a:r>
              <a:rPr lang="ro-RO" sz="1800" dirty="0"/>
              <a:t>și</a:t>
            </a:r>
            <a:r>
              <a:rPr lang="en-US" sz="1800" dirty="0"/>
              <a:t> Sanjay </a:t>
            </a:r>
            <a:r>
              <a:rPr lang="en-US" sz="1800" dirty="0" err="1"/>
              <a:t>Seshan</a:t>
            </a:r>
            <a:r>
              <a:rPr lang="ro-RO" sz="1800" dirty="0"/>
              <a:t> de la </a:t>
            </a:r>
            <a:r>
              <a:rPr lang="en-US" sz="1800" dirty="0"/>
              <a:t>Droids Robotics.</a:t>
            </a:r>
            <a:endParaRPr lang="ro-RO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M</a:t>
            </a:r>
            <a:r>
              <a:rPr lang="ro-RO" sz="1800" dirty="0"/>
              <a:t>ai multe lecții </a:t>
            </a:r>
            <a:r>
              <a:rPr lang="ro-RO" sz="1800"/>
              <a:t>despre Mindstorms</a:t>
            </a:r>
            <a:r>
              <a:rPr lang="en-US" sz="1800"/>
              <a:t> </a:t>
            </a:r>
            <a:r>
              <a:rPr lang="ro-RO" sz="1800" dirty="0"/>
              <a:t>sunt disponibile pe </a:t>
            </a:r>
            <a:r>
              <a:rPr lang="ro-RO" sz="1800" dirty="0">
                <a:solidFill>
                  <a:srgbClr val="0070C0"/>
                </a:solidFill>
              </a:rPr>
              <a:t>www.ev3lessons.com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Author’s Email: </a:t>
            </a:r>
            <a:r>
              <a:rPr lang="en-US" sz="1800" dirty="0">
                <a:hlinkClick r:id="rId2"/>
              </a:rPr>
              <a:t>team@droidsrobotics.org</a:t>
            </a: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b="0" dirty="0"/>
              <a:t>Credits</a:t>
            </a:r>
            <a:r>
              <a:rPr lang="en-US" sz="1800" dirty="0"/>
              <a:t>: </a:t>
            </a:r>
            <a:r>
              <a:rPr lang="en-US" sz="1800" u="sng" dirty="0" err="1">
                <a:hlinkClick r:id="rId3"/>
              </a:rPr>
              <a:t>Antzy</a:t>
            </a:r>
            <a:r>
              <a:rPr lang="en-US" sz="1800" u="sng" dirty="0">
                <a:hlinkClick r:id="rId3"/>
              </a:rPr>
              <a:t> </a:t>
            </a:r>
            <a:r>
              <a:rPr lang="en-US" sz="1800" u="sng" dirty="0" err="1">
                <a:hlinkClick r:id="rId3"/>
              </a:rPr>
              <a:t>Carmasaic</a:t>
            </a:r>
            <a:r>
              <a:rPr lang="en-US" sz="1800" u="sng" dirty="0"/>
              <a:t> </a:t>
            </a:r>
            <a:r>
              <a:rPr lang="ro-RO" sz="1800" u="sng" dirty="0"/>
              <a:t>pentru </a:t>
            </a:r>
            <a:r>
              <a:rPr lang="en-US" sz="1800" u="sng" dirty="0"/>
              <a:t>IR remote recorder </a:t>
            </a:r>
            <a:r>
              <a:rPr lang="en-US" sz="1800" dirty="0"/>
              <a:t>&amp; </a:t>
            </a:r>
            <a:r>
              <a:rPr lang="en-US" sz="1800" dirty="0">
                <a:hlinkClick r:id="rId4"/>
              </a:rPr>
              <a:t> </a:t>
            </a:r>
            <a:r>
              <a:rPr lang="en-US" sz="1800" dirty="0" err="1">
                <a:hlinkClick r:id="rId4"/>
              </a:rPr>
              <a:t>gipprojects</a:t>
            </a:r>
            <a:r>
              <a:rPr lang="en-US" sz="1800" dirty="0"/>
              <a:t> </a:t>
            </a:r>
            <a:r>
              <a:rPr lang="ro-RO" sz="1800" dirty="0"/>
              <a:t>pentru codul de conectare a </a:t>
            </a:r>
            <a:r>
              <a:rPr lang="en-US" sz="1800" dirty="0"/>
              <a:t>Raspberry Pi </a:t>
            </a:r>
            <a:r>
              <a:rPr lang="ro-RO" sz="1800" dirty="0"/>
              <a:t>la </a:t>
            </a:r>
            <a:r>
              <a:rPr lang="en-US" sz="1800" dirty="0"/>
              <a:t>EV3</a:t>
            </a:r>
            <a:endParaRPr lang="ro-RO" sz="1800" dirty="0"/>
          </a:p>
          <a:p>
            <a:pPr marL="342900" indent="-342900">
              <a:buFont typeface="Arial"/>
              <a:buChar char="•"/>
            </a:pPr>
            <a:r>
              <a:rPr lang="ro-RO" sz="1800" dirty="0">
                <a:solidFill>
                  <a:srgbClr val="0070C0"/>
                </a:solidFill>
              </a:rPr>
              <a:t>Această lecție a fost tradusă în limba romană de echipa FTC Rosophia #21455, RO20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2/4/2016)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869113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87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</a:t>
            </a:r>
            <a:r>
              <a:rPr lang="ro-RO" dirty="0"/>
              <a:t>ează un </a:t>
            </a:r>
            <a:r>
              <a:rPr lang="en-US" dirty="0"/>
              <a:t>Raspberry Pi </a:t>
            </a:r>
            <a:r>
              <a:rPr lang="ro-RO" dirty="0"/>
              <a:t>pentru a controla o bandă de lumini  utilizând senzorul </a:t>
            </a:r>
            <a:r>
              <a:rPr lang="en-US" dirty="0"/>
              <a:t>IR</a:t>
            </a:r>
          </a:p>
          <a:p>
            <a:r>
              <a:rPr lang="ro-RO" dirty="0"/>
              <a:t>Învățăm cum să facem </a:t>
            </a:r>
            <a:r>
              <a:rPr lang="en-US" dirty="0"/>
              <a:t>EV3 </a:t>
            </a:r>
            <a:r>
              <a:rPr lang="ro-RO" dirty="0"/>
              <a:t>să comunice cu </a:t>
            </a:r>
            <a:r>
              <a:rPr lang="en-US" dirty="0"/>
              <a:t>Raspberry Pi</a:t>
            </a:r>
          </a:p>
          <a:p>
            <a:r>
              <a:rPr lang="ro-RO" dirty="0"/>
              <a:t>Învățăm cum să utilizăm senzorul I</a:t>
            </a:r>
            <a:r>
              <a:rPr lang="en-US" dirty="0"/>
              <a:t>R </a:t>
            </a:r>
            <a:r>
              <a:rPr lang="ro-RO" dirty="0"/>
              <a:t>și </a:t>
            </a:r>
            <a:r>
              <a:rPr lang="en-US" dirty="0"/>
              <a:t>IR LED </a:t>
            </a:r>
            <a:r>
              <a:rPr lang="ro-RO" dirty="0"/>
              <a:t>pentru a emula semnalele de la distanță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o-RO" b="1" dirty="0"/>
              <a:t>Cerințe</a:t>
            </a:r>
            <a:r>
              <a:rPr lang="en-US" b="1" dirty="0"/>
              <a:t>: </a:t>
            </a:r>
          </a:p>
          <a:p>
            <a:pPr lvl="1"/>
            <a:r>
              <a:rPr lang="ro-RO" dirty="0"/>
              <a:t>Trebuie să ai cunoștințe de bază de programare în </a:t>
            </a:r>
            <a:r>
              <a:rPr lang="en-US" dirty="0"/>
              <a:t>Python </a:t>
            </a:r>
          </a:p>
          <a:p>
            <a:pPr lvl="1"/>
            <a:r>
              <a:rPr lang="ro-RO" dirty="0"/>
              <a:t>Trebuie să fii familiarizat cu utilizarea </a:t>
            </a:r>
            <a:r>
              <a:rPr lang="en-US" dirty="0"/>
              <a:t>Raspberry Pi (Unix/Linux commands &amp; GPIO)</a:t>
            </a:r>
          </a:p>
          <a:p>
            <a:pPr lvl="1"/>
            <a:r>
              <a:rPr lang="ro-RO" dirty="0"/>
              <a:t>Trebuie să fii familiarizat cu transmiterea mesajelor prin Bluetooth a EV</a:t>
            </a:r>
            <a:r>
              <a:rPr lang="en-US" dirty="0"/>
              <a:t>3</a:t>
            </a:r>
            <a:endParaRPr lang="ro-RO" dirty="0"/>
          </a:p>
          <a:p>
            <a:pPr lvl="1"/>
            <a:r>
              <a:rPr lang="ro-RO" dirty="0"/>
              <a:t>Trebuie să fi parcurs lecția </a:t>
            </a:r>
            <a:r>
              <a:rPr lang="en-US" dirty="0"/>
              <a:t>EV3 Raspberry PI Communicator </a:t>
            </a:r>
            <a:r>
              <a:rPr lang="ro-RO" dirty="0"/>
              <a:t>pe </a:t>
            </a:r>
            <a:r>
              <a:rPr lang="en-US" dirty="0"/>
              <a:t>EV3Lessons.com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2/4/2016)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2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</a:t>
            </a:r>
            <a:r>
              <a:rPr lang="ro-RO" dirty="0"/>
              <a:t>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3"/>
            <a:ext cx="5292727" cy="4880919"/>
          </a:xfrm>
        </p:spPr>
        <p:txBody>
          <a:bodyPr>
            <a:normAutofit/>
          </a:bodyPr>
          <a:lstStyle/>
          <a:p>
            <a:r>
              <a:rPr lang="en-US" dirty="0"/>
              <a:t>Raspberry Pi (</a:t>
            </a:r>
            <a:r>
              <a:rPr lang="ro-RO" dirty="0"/>
              <a:t>Noi am testat modelul </a:t>
            </a:r>
            <a:r>
              <a:rPr lang="en-US" dirty="0"/>
              <a:t>B Edition 1 </a:t>
            </a:r>
            <a:r>
              <a:rPr lang="ro-RO" dirty="0"/>
              <a:t>utilizând</a:t>
            </a:r>
            <a:r>
              <a:rPr lang="en-US" dirty="0"/>
              <a:t> Raspbian)</a:t>
            </a:r>
          </a:p>
          <a:p>
            <a:r>
              <a:rPr lang="en-US" dirty="0"/>
              <a:t>EV3 brick</a:t>
            </a:r>
          </a:p>
          <a:p>
            <a:r>
              <a:rPr lang="en-US" dirty="0"/>
              <a:t>USB Bluetooth (for the Raspberry Pi)</a:t>
            </a:r>
          </a:p>
          <a:p>
            <a:r>
              <a:rPr lang="en-US" dirty="0"/>
              <a:t>IR Sensor (for the Raspberry Pi)</a:t>
            </a:r>
          </a:p>
          <a:p>
            <a:r>
              <a:rPr lang="en-US" dirty="0"/>
              <a:t>IR LED (for the Raspberry Pi)</a:t>
            </a:r>
          </a:p>
          <a:p>
            <a:r>
              <a:rPr lang="ro-RO" dirty="0"/>
              <a:t>Bandă </a:t>
            </a:r>
            <a:r>
              <a:rPr lang="en-US" dirty="0"/>
              <a:t>LED </a:t>
            </a:r>
            <a:r>
              <a:rPr lang="ro-RO" dirty="0"/>
              <a:t>cu </a:t>
            </a:r>
            <a:r>
              <a:rPr lang="en-US" dirty="0"/>
              <a:t>IR receiver </a:t>
            </a:r>
            <a:r>
              <a:rPr lang="ro-RO" dirty="0"/>
              <a:t>și</a:t>
            </a:r>
            <a:r>
              <a:rPr lang="en-US" dirty="0"/>
              <a:t> remote </a:t>
            </a:r>
          </a:p>
          <a:p>
            <a:pPr lvl="1"/>
            <a:r>
              <a:rPr lang="en-US" dirty="0"/>
              <a:t>E.g. Intertek flexible lighting strips</a:t>
            </a:r>
          </a:p>
          <a:p>
            <a:r>
              <a:rPr lang="en-US" dirty="0"/>
              <a:t>GPIO compatible wires (for Raspberry Pi)</a:t>
            </a:r>
          </a:p>
          <a:p>
            <a:r>
              <a:rPr lang="en-US" dirty="0"/>
              <a:t>Breadboard (optional)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2/4/2016)</a:t>
            </a:r>
            <a:endParaRPr lang="en-US" dirty="0"/>
          </a:p>
        </p:txBody>
      </p:sp>
      <p:pic>
        <p:nvPicPr>
          <p:cNvPr id="7" name="Picture 2" descr="LED Linkable, Flexible Lighting Strip 2 / 14 Foot Lengths RC Indoor &amp;Outdoor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49887" y="756717"/>
            <a:ext cx="1988157" cy="214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www.adafruit.com/images/1200x900/998-00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03423" y="3111726"/>
            <a:ext cx="2081084" cy="156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ensor pack 900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03423" y="4847345"/>
            <a:ext cx="357808" cy="143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Sensor pack 900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35408" y="4889168"/>
            <a:ext cx="1202636" cy="37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35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Pasul</a:t>
            </a:r>
            <a:r>
              <a:rPr lang="en-US" dirty="0"/>
              <a:t> 1: </a:t>
            </a:r>
            <a:r>
              <a:rPr lang="ro-RO" dirty="0"/>
              <a:t>Setarea </a:t>
            </a:r>
            <a:r>
              <a:rPr lang="en-US" dirty="0"/>
              <a:t>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3"/>
            <a:ext cx="8452022" cy="5094143"/>
          </a:xfrm>
        </p:spPr>
        <p:txBody>
          <a:bodyPr>
            <a:normAutofit/>
          </a:bodyPr>
          <a:lstStyle/>
          <a:p>
            <a:r>
              <a:rPr lang="en-US" dirty="0"/>
              <a:t>Set</a:t>
            </a:r>
            <a:r>
              <a:rPr lang="ro-RO" dirty="0"/>
              <a:t>area senzorului </a:t>
            </a:r>
            <a:r>
              <a:rPr lang="en-US" dirty="0"/>
              <a:t>IR </a:t>
            </a:r>
            <a:r>
              <a:rPr lang="ro-RO" dirty="0"/>
              <a:t>și </a:t>
            </a:r>
            <a:r>
              <a:rPr lang="en-US" dirty="0"/>
              <a:t>IR LED </a:t>
            </a:r>
            <a:r>
              <a:rPr lang="ro-RO" dirty="0"/>
              <a:t>pe </a:t>
            </a:r>
            <a:r>
              <a:rPr lang="en-US" dirty="0"/>
              <a:t>GPIO (</a:t>
            </a:r>
            <a:r>
              <a:rPr lang="ro-RO" dirty="0"/>
              <a:t>vezi </a:t>
            </a:r>
            <a:r>
              <a:rPr lang="en-US" dirty="0"/>
              <a:t>slide</a:t>
            </a:r>
            <a:r>
              <a:rPr lang="ro-RO" dirty="0"/>
              <a:t>-ul următor</a:t>
            </a:r>
            <a:r>
              <a:rPr lang="en-US" dirty="0"/>
              <a:t>). </a:t>
            </a:r>
          </a:p>
          <a:p>
            <a:pPr lvl="1"/>
            <a:r>
              <a:rPr lang="ro-RO" dirty="0"/>
              <a:t>Asigură-te că ai atașat firele corect pe baza senzorului tău.</a:t>
            </a:r>
            <a:r>
              <a:rPr lang="en-US" dirty="0"/>
              <a:t> (</a:t>
            </a:r>
            <a:r>
              <a:rPr lang="ro-RO" dirty="0"/>
              <a:t>Poți folosi un voltmetru pentru a aranja firele corect</a:t>
            </a:r>
            <a:r>
              <a:rPr lang="en-US" dirty="0"/>
              <a:t> – </a:t>
            </a:r>
            <a:r>
              <a:rPr lang="ro-RO" dirty="0"/>
              <a:t>pentru a identifica </a:t>
            </a:r>
            <a:r>
              <a:rPr lang="en-US" dirty="0"/>
              <a:t>ground, voltage </a:t>
            </a:r>
            <a:r>
              <a:rPr lang="ro-RO" dirty="0"/>
              <a:t>și</a:t>
            </a:r>
            <a:r>
              <a:rPr lang="en-US" dirty="0"/>
              <a:t> ground)</a:t>
            </a:r>
          </a:p>
          <a:p>
            <a:r>
              <a:rPr lang="ro-RO" dirty="0"/>
              <a:t>Instalează pechetele pe </a:t>
            </a:r>
            <a:r>
              <a:rPr lang="en-US" dirty="0"/>
              <a:t>Raspberry Pi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apt-get update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apt-get upgrade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reboot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lirc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o-RO" i="0" dirty="0">
                <a:cs typeface="Courier New" panose="02070309020205020404" pitchFamily="49" charset="0"/>
              </a:rPr>
              <a:t>Asigură-te că ai parcurs toți pașii din lecția </a:t>
            </a:r>
            <a:r>
              <a:rPr lang="en-US" i="0" dirty="0">
                <a:cs typeface="Courier New" panose="02070309020205020404" pitchFamily="49" charset="0"/>
              </a:rPr>
              <a:t>EV3-RPi Communicator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2/4/2016)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82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Setup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2/4/2016)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891146" y="1124465"/>
            <a:ext cx="3037850" cy="4394358"/>
            <a:chOff x="5476461" y="2061306"/>
            <a:chExt cx="3037850" cy="4394358"/>
          </a:xfrm>
        </p:grpSpPr>
        <p:pic>
          <p:nvPicPr>
            <p:cNvPr id="11" name="Picture 2" descr="http://cdn.instructables.com/FNR/D1TP/IAS24FW4/FNRD1TPIAS24FW4.LARGE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592824" y="3699606"/>
              <a:ext cx="1574890" cy="2756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oup 11"/>
            <p:cNvGrpSpPr/>
            <p:nvPr/>
          </p:nvGrpSpPr>
          <p:grpSpPr>
            <a:xfrm>
              <a:off x="5476461" y="2061306"/>
              <a:ext cx="3037850" cy="2124720"/>
              <a:chOff x="5476461" y="2061306"/>
              <a:chExt cx="3037850" cy="2124720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561119" y="2061306"/>
                <a:ext cx="1638300" cy="1367694"/>
              </a:xfrm>
              <a:prstGeom prst="rect">
                <a:avLst/>
              </a:prstGeom>
            </p:spPr>
          </p:pic>
          <p:sp>
            <p:nvSpPr>
              <p:cNvPr id="14" name="Right Arrow 13"/>
              <p:cNvSpPr/>
              <p:nvPr/>
            </p:nvSpPr>
            <p:spPr>
              <a:xfrm>
                <a:off x="5476461" y="2842591"/>
                <a:ext cx="1628091" cy="48701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IR LED</a:t>
                </a: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5986537" y="3379305"/>
                <a:ext cx="1347217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5974884" y="3379306"/>
                <a:ext cx="10487" cy="609601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935128" y="3939210"/>
                <a:ext cx="685261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7460526" y="3427340"/>
                <a:ext cx="1053785" cy="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8502657" y="3377647"/>
                <a:ext cx="11654" cy="80837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8080515" y="4186026"/>
                <a:ext cx="41391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1" name="Picture 2" descr="http://cdn.instructables.com/FMA/ISE4/IAS24FUU/FMAISE4IAS24FUU.LARGE.jp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39" b="38084"/>
          <a:stretch/>
        </p:blipFill>
        <p:spPr bwMode="auto">
          <a:xfrm rot="16200000">
            <a:off x="626449" y="3302996"/>
            <a:ext cx="3115904" cy="150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5710" y="5662485"/>
            <a:ext cx="811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Configurație bazată pe senzorul </a:t>
            </a:r>
            <a:r>
              <a:rPr lang="en-US" dirty="0"/>
              <a:t>IR </a:t>
            </a:r>
            <a:r>
              <a:rPr lang="ro-RO" dirty="0"/>
              <a:t>disponibilă pe </a:t>
            </a:r>
            <a:r>
              <a:rPr lang="en-US" dirty="0"/>
              <a:t>Adafruit (</a:t>
            </a:r>
            <a:r>
              <a:rPr lang="en-US" dirty="0">
                <a:hlinkClick r:id="rId5"/>
              </a:rPr>
              <a:t>Product link</a:t>
            </a:r>
            <a:r>
              <a:rPr lang="en-US" dirty="0"/>
              <a:t>)</a:t>
            </a:r>
          </a:p>
        </p:txBody>
      </p:sp>
      <p:pic>
        <p:nvPicPr>
          <p:cNvPr id="6146" name="Picture 2" descr="http://i.stack.imgur.com/rojKP.jp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7702">
            <a:off x="1354951" y="1301524"/>
            <a:ext cx="1593758" cy="98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/>
          <p:nvPr/>
        </p:nvCxnSpPr>
        <p:spPr>
          <a:xfrm flipH="1">
            <a:off x="2262633" y="2537968"/>
            <a:ext cx="9479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736596" y="2957610"/>
            <a:ext cx="479060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06053" y="2549234"/>
            <a:ext cx="0" cy="45313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51830" y="2523086"/>
            <a:ext cx="0" cy="1850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111190" y="2665432"/>
            <a:ext cx="94792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054610" y="2701634"/>
            <a:ext cx="4507" cy="5475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753360" y="3188225"/>
            <a:ext cx="25818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039451" y="2523086"/>
            <a:ext cx="0" cy="32190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008972" y="2775801"/>
            <a:ext cx="1492304" cy="1763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501276" y="2793440"/>
            <a:ext cx="15853" cy="116074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882451" y="3921692"/>
            <a:ext cx="63467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79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73" y="121418"/>
            <a:ext cx="8452022" cy="834081"/>
          </a:xfrm>
        </p:spPr>
        <p:txBody>
          <a:bodyPr>
            <a:normAutofit/>
          </a:bodyPr>
          <a:lstStyle/>
          <a:p>
            <a:r>
              <a:rPr lang="ro-RO" dirty="0"/>
              <a:t>Pasul</a:t>
            </a:r>
            <a:r>
              <a:rPr lang="en-US" dirty="0"/>
              <a:t> 2: Edit</a:t>
            </a:r>
            <a:r>
              <a:rPr lang="ro-RO" dirty="0"/>
              <a:t>area fișierelor</a:t>
            </a:r>
            <a:r>
              <a:rPr lang="en-US" dirty="0"/>
              <a:t>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/modules</a:t>
            </a:r>
          </a:p>
          <a:p>
            <a:pPr lvl="1"/>
            <a:r>
              <a:rPr lang="ro-RO" dirty="0"/>
              <a:t>Adaugă aceste linii la final pentru a face </a:t>
            </a:r>
            <a:r>
              <a:rPr lang="en-US" dirty="0"/>
              <a:t>LIRC </a:t>
            </a:r>
            <a:r>
              <a:rPr lang="ro-RO" dirty="0"/>
              <a:t>să pornească la bootare și setează senzorul </a:t>
            </a:r>
            <a:r>
              <a:rPr lang="en-US" dirty="0"/>
              <a:t>IR  pin to Pin-18 and IR LED pin to Pin-17:</a:t>
            </a:r>
          </a:p>
          <a:p>
            <a:pPr lvl="3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lirc_dev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lirc_rpi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gpio_in_pin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=18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gpio_out_pin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=17</a:t>
            </a:r>
          </a:p>
          <a:p>
            <a:endParaRPr lang="en-US" dirty="0"/>
          </a:p>
          <a:p>
            <a:r>
              <a:rPr lang="ro-RO" dirty="0"/>
              <a:t>Acum trebuie să editezi fișierul de configurare hardware-ul </a:t>
            </a:r>
            <a:r>
              <a:rPr lang="en-US" dirty="0"/>
              <a:t>LIRC. </a:t>
            </a:r>
            <a:r>
              <a:rPr lang="ro-RO" dirty="0"/>
              <a:t>Deschide utilizând</a:t>
            </a:r>
            <a:r>
              <a:rPr lang="en-US" dirty="0"/>
              <a:t>: </a:t>
            </a:r>
            <a:r>
              <a:rPr lang="en-US" dirty="0" err="1"/>
              <a:t>sudo</a:t>
            </a:r>
            <a:r>
              <a:rPr lang="en-US" dirty="0"/>
              <a:t> nano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lirc</a:t>
            </a:r>
            <a:r>
              <a:rPr lang="en-US" dirty="0"/>
              <a:t>/</a:t>
            </a:r>
            <a:r>
              <a:rPr lang="en-US" dirty="0" err="1"/>
              <a:t>hardware.conf</a:t>
            </a:r>
            <a:endParaRPr lang="en-US" dirty="0"/>
          </a:p>
          <a:p>
            <a:pPr lvl="1"/>
            <a:r>
              <a:rPr lang="ro-RO" dirty="0"/>
              <a:t>Schimbă următoarele linii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DRIVER="default"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DEVICE="/dev/lirc0"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lirc_rpi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/boot/config.txt</a:t>
            </a:r>
          </a:p>
          <a:p>
            <a:pPr lvl="1"/>
            <a:r>
              <a:rPr lang="ro-RO" dirty="0"/>
              <a:t>Adaugă următoarea linie la fișier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dtoverlay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lirc-rpi,gpio_in_pin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=18,gpio_out_pin=17,gpio_in_pull=up</a:t>
            </a:r>
            <a:endParaRPr lang="en-US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Reboot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reboot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2/4/2016)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65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66" y="111479"/>
            <a:ext cx="8452022" cy="834081"/>
          </a:xfrm>
        </p:spPr>
        <p:txBody>
          <a:bodyPr>
            <a:noAutofit/>
          </a:bodyPr>
          <a:lstStyle/>
          <a:p>
            <a:r>
              <a:rPr lang="ro-RO" sz="3600" dirty="0"/>
              <a:t>Pasul </a:t>
            </a:r>
            <a:r>
              <a:rPr lang="en-US" sz="3600" dirty="0"/>
              <a:t>3: </a:t>
            </a:r>
            <a:r>
              <a:rPr lang="ro-RO" sz="3600" dirty="0"/>
              <a:t>Înregistrarea tuturor butoanelor de remote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4"/>
            <a:ext cx="8511119" cy="4808092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solidFill>
                  <a:srgbClr val="333333"/>
                </a:solidFill>
                <a:latin typeface="Monaco"/>
              </a:rPr>
              <a:t>Stop LIRC: </a:t>
            </a:r>
            <a:r>
              <a:rPr lang="en-US" altLang="en-US" i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en-US" i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altLang="en-US" i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en-US" i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i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altLang="en-US" i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i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lirc</a:t>
            </a:r>
            <a:r>
              <a:rPr lang="en-US" altLang="en-US" i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stop</a:t>
            </a:r>
            <a:r>
              <a:rPr lang="en-US" altLang="en-US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dirty="0"/>
              <a:t>Pentru a te asigura că ai instalat senzorul </a:t>
            </a:r>
            <a:r>
              <a:rPr lang="en-US" dirty="0"/>
              <a:t>IR correct</a:t>
            </a:r>
            <a:r>
              <a:rPr lang="ro-RO" dirty="0"/>
              <a:t>, utilizează</a:t>
            </a:r>
            <a:r>
              <a:rPr lang="en-US" dirty="0"/>
              <a:t>: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mode2 -d /dev/lirc0 </a:t>
            </a:r>
            <a:r>
              <a:rPr lang="en-US" dirty="0"/>
              <a:t>(</a:t>
            </a:r>
            <a:r>
              <a:rPr lang="ro-RO" dirty="0"/>
              <a:t>apasă butoanele de pe telecomandă pentru a primi citiri</a:t>
            </a:r>
            <a:r>
              <a:rPr lang="en-US" dirty="0"/>
              <a:t>)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dirty="0"/>
              <a:t>Înregistrează toate butoanele pe </a:t>
            </a:r>
            <a:r>
              <a:rPr lang="en-US" dirty="0"/>
              <a:t>raspberry pi: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irrecord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–n -d /dev/lirc0 ~/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lircd.conf</a:t>
            </a:r>
            <a:r>
              <a:rPr lang="en-US" dirty="0"/>
              <a:t> – </a:t>
            </a:r>
            <a:r>
              <a:rPr lang="ro-RO" dirty="0"/>
              <a:t>Vei parcurge instrucțiunile detaliate</a:t>
            </a:r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nano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lircd.conf</a:t>
            </a:r>
            <a:r>
              <a:rPr lang="en-US" dirty="0"/>
              <a:t>    </a:t>
            </a:r>
            <a:r>
              <a:rPr lang="ro-RO" dirty="0"/>
              <a:t>Găsește linia care spune</a:t>
            </a:r>
            <a:r>
              <a:rPr lang="en-US" dirty="0"/>
              <a:t>"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name /home/pi/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lircd.conf</a:t>
            </a:r>
            <a:r>
              <a:rPr lang="en-US" dirty="0"/>
              <a:t>" </a:t>
            </a:r>
            <a:r>
              <a:rPr lang="ro-RO" dirty="0"/>
              <a:t>și schimb-o cu </a:t>
            </a:r>
            <a:r>
              <a:rPr lang="en-US" dirty="0"/>
              <a:t>"name remote"</a:t>
            </a:r>
          </a:p>
          <a:p>
            <a:r>
              <a:rPr lang="ro-RO" dirty="0"/>
              <a:t>Copie noua configurație</a:t>
            </a:r>
            <a:r>
              <a:rPr lang="en-US" dirty="0"/>
              <a:t>-- 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cp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lircd.conf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lirc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lircd.conf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333333"/>
                </a:solidFill>
                <a:latin typeface="Monaco"/>
              </a:rPr>
              <a:t>Start LIRC: </a:t>
            </a:r>
            <a:r>
              <a:rPr lang="en-US" altLang="en-US" i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en-US" i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altLang="en-US" i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en-US" i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i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altLang="en-US" i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i="1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lirc</a:t>
            </a:r>
            <a:r>
              <a:rPr lang="en-US" altLang="en-US" i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r>
              <a:rPr lang="en-US" dirty="0">
                <a:cs typeface="Courier New" panose="02070309020205020404" pitchFamily="49" charset="0"/>
              </a:rPr>
              <a:t>Reboot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reboot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o-RO" dirty="0"/>
              <a:t>Pentru a testa configurația, rulează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irw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1"/>
            <a:r>
              <a:rPr lang="ro-RO" dirty="0">
                <a:cs typeface="Courier New" panose="02070309020205020404" pitchFamily="49" charset="0"/>
              </a:rPr>
              <a:t>De fiecare dată când apeși butonul de pe telecomandă, vei primi numele butonului. 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2/4/2016)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11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Pasul</a:t>
            </a:r>
            <a:r>
              <a:rPr lang="en-US" dirty="0"/>
              <a:t> 4: </a:t>
            </a:r>
            <a:r>
              <a:rPr lang="ro-RO" dirty="0"/>
              <a:t>Trimite semnale</a:t>
            </a:r>
            <a:r>
              <a:rPr lang="en-US" dirty="0"/>
              <a:t> IR </a:t>
            </a:r>
            <a:r>
              <a:rPr lang="ro-RO" dirty="0"/>
              <a:t>la</a:t>
            </a:r>
            <a:r>
              <a:rPr lang="en-US" dirty="0"/>
              <a:t> 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359243"/>
            <a:ext cx="8058528" cy="4880919"/>
          </a:xfrm>
        </p:spPr>
        <p:txBody>
          <a:bodyPr>
            <a:normAutofit/>
          </a:bodyPr>
          <a:lstStyle/>
          <a:p>
            <a:r>
              <a:rPr lang="en-US" sz="1600" dirty="0"/>
              <a:t>Con</a:t>
            </a:r>
            <a:r>
              <a:rPr lang="ro-RO" sz="1600" dirty="0"/>
              <a:t>ectează </a:t>
            </a:r>
            <a:r>
              <a:rPr lang="en-US" sz="1600" dirty="0"/>
              <a:t> IR Led </a:t>
            </a:r>
            <a:r>
              <a:rPr lang="ro-RO" sz="1600" dirty="0"/>
              <a:t>la </a:t>
            </a:r>
            <a:r>
              <a:rPr lang="en-US" sz="1600" dirty="0"/>
              <a:t>GPIO </a:t>
            </a:r>
          </a:p>
          <a:p>
            <a:r>
              <a:rPr lang="ro-RO" sz="1600" dirty="0"/>
              <a:t>Pentru a trimite un semnal </a:t>
            </a:r>
            <a:r>
              <a:rPr lang="en-US" sz="1600" dirty="0"/>
              <a:t>IR </a:t>
            </a:r>
            <a:r>
              <a:rPr lang="ro-RO" sz="1600" dirty="0"/>
              <a:t>folosește </a:t>
            </a:r>
            <a:endParaRPr lang="en-US" sz="1600" dirty="0"/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irsend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SEND_ONCE remote ONE_OF_THE_BUTTONS_NAME      </a:t>
            </a:r>
          </a:p>
          <a:p>
            <a:pPr lvl="3"/>
            <a:r>
              <a:rPr lang="ro-RO" sz="1400" dirty="0">
                <a:cs typeface="Courier New" panose="02070309020205020404" pitchFamily="49" charset="0"/>
              </a:rPr>
              <a:t>Noi folosim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SEND_ONCE </a:t>
            </a:r>
            <a:r>
              <a:rPr lang="ro-RO" sz="1400" dirty="0">
                <a:cs typeface="Courier New" panose="02070309020205020404" pitchFamily="49" charset="0"/>
              </a:rPr>
              <a:t>pentru a trimite semnalul o singură dată</a:t>
            </a:r>
            <a:endParaRPr lang="en-US" sz="1400" dirty="0">
              <a:cs typeface="Courier New" panose="02070309020205020404" pitchFamily="49" charset="0"/>
            </a:endParaRPr>
          </a:p>
          <a:p>
            <a:r>
              <a:rPr lang="ro-RO" sz="1600" dirty="0"/>
              <a:t>Acum în Python pentru a trimite semnal poți folosi</a:t>
            </a:r>
            <a:endParaRPr lang="en-US" sz="1600" dirty="0"/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os.system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irsend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SEND_ONCE remote ONE_OF_THE_BUTTONS_NAME")</a:t>
            </a:r>
          </a:p>
          <a:p>
            <a:pPr lvl="1"/>
            <a:r>
              <a:rPr lang="ro-RO" sz="1600" i="0" dirty="0">
                <a:cs typeface="Courier New" panose="02070309020205020404" pitchFamily="49" charset="0"/>
              </a:rPr>
              <a:t>Înlocuiește 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ONE_OF_THE_BUTTONS_NAME </a:t>
            </a:r>
            <a:r>
              <a:rPr lang="ro-RO" sz="1600" i="0" dirty="0">
                <a:cs typeface="Courier New" panose="02070309020205020404" pitchFamily="49" charset="0"/>
              </a:rPr>
              <a:t>cu unul din numele pe care le-ai desemnat pentru butoane la pasul </a:t>
            </a:r>
            <a:r>
              <a:rPr lang="en-US" sz="1600" i="0" dirty="0">
                <a:cs typeface="Courier New" panose="02070309020205020404" pitchFamily="49" charset="0"/>
              </a:rPr>
              <a:t>3</a:t>
            </a:r>
          </a:p>
          <a:p>
            <a:r>
              <a:rPr lang="ro-RO" sz="1600" dirty="0">
                <a:cs typeface="Courier New" panose="02070309020205020404" pitchFamily="49" charset="0"/>
              </a:rPr>
              <a:t>În terminal poți folosi</a:t>
            </a:r>
            <a:endParaRPr lang="en-US" sz="1600" dirty="0">
              <a:cs typeface="Courier New" panose="02070309020205020404" pitchFamily="49" charset="0"/>
            </a:endParaRPr>
          </a:p>
          <a:p>
            <a:pPr lvl="1"/>
            <a:r>
              <a:rPr lang="en-US" sz="1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irsend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SEND_ONCE remote ONE_OF_THE_BUTTONS_NAME</a:t>
            </a:r>
            <a:endParaRPr lang="en-US" sz="1600" i="1" dirty="0">
              <a:cs typeface="Courier New" panose="02070309020205020404" pitchFamily="49" charset="0"/>
            </a:endParaRP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2/4/2016)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8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Pasul</a:t>
            </a:r>
            <a:r>
              <a:rPr lang="en-US" dirty="0"/>
              <a:t> 5: Bluetooth EV3 </a:t>
            </a:r>
            <a:r>
              <a:rPr lang="ro-RO" dirty="0"/>
              <a:t>la</a:t>
            </a:r>
            <a:r>
              <a:rPr lang="en-US" dirty="0"/>
              <a:t> Pi (</a:t>
            </a:r>
            <a:r>
              <a:rPr lang="ro-RO" dirty="0"/>
              <a:t>dacă nu sunt deja conectate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32" y="1572467"/>
            <a:ext cx="8452021" cy="4880919"/>
          </a:xfrm>
        </p:spPr>
        <p:txBody>
          <a:bodyPr>
            <a:normAutofit/>
          </a:bodyPr>
          <a:lstStyle/>
          <a:p>
            <a:r>
              <a:rPr lang="en-US" dirty="0"/>
              <a:t>Ru</a:t>
            </a:r>
            <a:r>
              <a:rPr lang="ro-RO" dirty="0"/>
              <a:t>lează</a:t>
            </a:r>
            <a:r>
              <a:rPr lang="en-US" dirty="0"/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hcitool</a:t>
            </a:r>
            <a:r>
              <a:rPr lang="en-US" dirty="0"/>
              <a:t> scan </a:t>
            </a:r>
            <a:r>
              <a:rPr lang="ro-RO" dirty="0"/>
              <a:t>pentru a găsi adresa </a:t>
            </a:r>
            <a:r>
              <a:rPr lang="en-US" dirty="0"/>
              <a:t>mac </a:t>
            </a:r>
            <a:r>
              <a:rPr lang="ro-RO" dirty="0"/>
              <a:t>a </a:t>
            </a:r>
            <a:r>
              <a:rPr lang="en-US" dirty="0"/>
              <a:t>EV3 (</a:t>
            </a:r>
            <a:r>
              <a:rPr lang="ro-RO" dirty="0"/>
              <a:t>va arăta ceva de genul</a:t>
            </a:r>
            <a:r>
              <a:rPr lang="en-US" dirty="0"/>
              <a:t>: 00:16:53:3F:2F:C3)</a:t>
            </a:r>
          </a:p>
          <a:p>
            <a:r>
              <a:rPr lang="en-US" dirty="0"/>
              <a:t>Ru</a:t>
            </a:r>
            <a:r>
              <a:rPr lang="ro-RO" dirty="0"/>
              <a:t>lează</a:t>
            </a:r>
            <a:r>
              <a:rPr lang="en-US" dirty="0"/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bluetooth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-agent 1234 &amp;</a:t>
            </a:r>
            <a:r>
              <a:rPr lang="en-US" dirty="0"/>
              <a:t> :proxy </a:t>
            </a:r>
            <a:r>
              <a:rPr lang="ro-RO" dirty="0"/>
              <a:t>pentru introducerea parolei pentru </a:t>
            </a:r>
            <a:r>
              <a:rPr lang="en-US" dirty="0"/>
              <a:t>ev3</a:t>
            </a:r>
          </a:p>
          <a:p>
            <a:r>
              <a:rPr lang="en-US" dirty="0"/>
              <a:t>Ru</a:t>
            </a:r>
            <a:r>
              <a:rPr lang="ro-RO" dirty="0"/>
              <a:t>lează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rfcomm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connect /dev/rfcomm0 MAC_ADDRESS 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:</a:t>
            </a:r>
            <a:r>
              <a:rPr lang="ro-RO" dirty="0"/>
              <a:t> pentru a conecta </a:t>
            </a:r>
            <a:r>
              <a:rPr lang="en-US" dirty="0"/>
              <a:t>ev3 (</a:t>
            </a:r>
            <a:r>
              <a:rPr lang="ro-RO" dirty="0"/>
              <a:t>apasă en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ro-RO" dirty="0"/>
              <a:t>dacă orice mesaj apare pe ecran</a:t>
            </a:r>
            <a:r>
              <a:rPr lang="en-US" dirty="0"/>
              <a:t>)</a:t>
            </a:r>
          </a:p>
          <a:p>
            <a:pPr lvl="1"/>
            <a:r>
              <a:rPr lang="ro-RO" dirty="0"/>
              <a:t>Înlocuiește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MAC_ADDRESS</a:t>
            </a:r>
            <a:r>
              <a:rPr lang="en-US" dirty="0"/>
              <a:t> </a:t>
            </a:r>
            <a:r>
              <a:rPr lang="ro-RO" dirty="0"/>
              <a:t>cu </a:t>
            </a:r>
            <a:r>
              <a:rPr lang="en-US" dirty="0"/>
              <a:t>Mac Address</a:t>
            </a:r>
          </a:p>
          <a:p>
            <a:r>
              <a:rPr lang="ro-RO" dirty="0"/>
              <a:t>Dacă nu s-a întors la terminal, încearcă să apeși </a:t>
            </a:r>
            <a:r>
              <a:rPr lang="en-US" dirty="0"/>
              <a:t>“Return/Enter”. </a:t>
            </a:r>
            <a:r>
              <a:rPr lang="ro-RO" dirty="0"/>
              <a:t>Dacă asta nu merge, probabil ai uitat simbolul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&amp;.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 2016 (Last Update: 2/4/2016)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7310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4142</TotalTime>
  <Words>1171</Words>
  <Application>Microsoft Office PowerPoint</Application>
  <PresentationFormat>On-screen Show (4:3)</PresentationFormat>
  <Paragraphs>110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Franklin Gothic Book</vt:lpstr>
      <vt:lpstr>Helvetica Neue</vt:lpstr>
      <vt:lpstr>Monaco</vt:lpstr>
      <vt:lpstr>Crop</vt:lpstr>
      <vt:lpstr>LEGO MINDSTORMS și controlerul  Raspberry Pi IR Light</vt:lpstr>
      <vt:lpstr>Obiective</vt:lpstr>
      <vt:lpstr>Materiale</vt:lpstr>
      <vt:lpstr>Pasul 1: Setarea Pi</vt:lpstr>
      <vt:lpstr>GPIO Setup</vt:lpstr>
      <vt:lpstr>Pasul 2: Editarea fișierelor System</vt:lpstr>
      <vt:lpstr>Pasul 3: Înregistrarea tuturor butoanelor de remote</vt:lpstr>
      <vt:lpstr>Pasul 4: Trimite semnale IR la Pi</vt:lpstr>
      <vt:lpstr>Pasul 5: Bluetooth EV3 la Pi (dacă nu sunt deja conectate)</vt:lpstr>
      <vt:lpstr>Pasul 6: Codul de bază</vt:lpstr>
      <vt:lpstr>Provocarea 1: Schimbă culoarea LED-urilor utilizând EV3</vt:lpstr>
      <vt:lpstr>Provocarea 2: Schimbă culorile LED-ului la diferite rate utilizând senzorul Ultrasonic Sensor</vt:lpstr>
      <vt:lpstr>Provocarea 2 Soluția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Seshan</dc:creator>
  <cp:lastModifiedBy>Adnim</cp:lastModifiedBy>
  <cp:revision>102</cp:revision>
  <cp:lastPrinted>2016-01-20T22:55:27Z</cp:lastPrinted>
  <dcterms:created xsi:type="dcterms:W3CDTF">2016-01-20T18:24:43Z</dcterms:created>
  <dcterms:modified xsi:type="dcterms:W3CDTF">2023-09-03T14:03:42Z</dcterms:modified>
</cp:coreProperties>
</file>