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4"/>
  </p:notesMasterIdLst>
  <p:handoutMasterIdLst>
    <p:handoutMasterId r:id="rId15"/>
  </p:handoutMasterIdLst>
  <p:sldIdLst>
    <p:sldId id="289" r:id="rId2"/>
    <p:sldId id="300" r:id="rId3"/>
    <p:sldId id="309" r:id="rId4"/>
    <p:sldId id="310" r:id="rId5"/>
    <p:sldId id="312" r:id="rId6"/>
    <p:sldId id="302" r:id="rId7"/>
    <p:sldId id="303" r:id="rId8"/>
    <p:sldId id="313" r:id="rId9"/>
    <p:sldId id="316" r:id="rId10"/>
    <p:sldId id="311" r:id="rId11"/>
    <p:sldId id="314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0B"/>
    <a:srgbClr val="AC0000"/>
    <a:srgbClr val="824ED6"/>
    <a:srgbClr val="9366DB"/>
    <a:srgbClr val="E7740B"/>
    <a:srgbClr val="0F6C73"/>
    <a:srgbClr val="138D96"/>
    <a:srgbClr val="E9F92C"/>
    <a:srgbClr val="FEBE11"/>
    <a:srgbClr val="F3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7" autoAdjust="0"/>
    <p:restoredTop sz="94640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Desktop\ColorSensor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Raw vs. RGB modes For</a:t>
            </a:r>
            <a:r>
              <a:rPr lang="en-US" baseline="0"/>
              <a:t> The HiTechnic Sensor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>
        <c:manualLayout>
          <c:layoutTarget val="inner"/>
          <c:xMode val="edge"/>
          <c:yMode val="edge"/>
          <c:x val="0.123469523073923"/>
          <c:y val="0.15550862691503101"/>
          <c:w val="0.84084360590662799"/>
          <c:h val="0.6848690734394590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4.4102502249294502E-3"/>
                  <c:y val="0.12864776672056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/>
                      <a:t>y = 2.1786x + 14.053</a:t>
                    </a:r>
                    <a:endParaRPr lang="en-US" sz="1050" dirty="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o-RO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</c:v>
                </c:pt>
                <c:pt idx="1">
                  <c:v>128</c:v>
                </c:pt>
                <c:pt idx="2">
                  <c:v>63</c:v>
                </c:pt>
                <c:pt idx="3">
                  <c:v>66</c:v>
                </c:pt>
                <c:pt idx="4">
                  <c:v>109</c:v>
                </c:pt>
                <c:pt idx="5">
                  <c:v>114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6</c:v>
                </c:pt>
                <c:pt idx="11">
                  <c:v>8</c:v>
                </c:pt>
                <c:pt idx="12">
                  <c:v>20</c:v>
                </c:pt>
                <c:pt idx="13">
                  <c:v>19</c:v>
                </c:pt>
                <c:pt idx="14">
                  <c:v>123</c:v>
                </c:pt>
                <c:pt idx="15">
                  <c:v>131</c:v>
                </c:pt>
                <c:pt idx="16">
                  <c:v>64</c:v>
                </c:pt>
                <c:pt idx="17">
                  <c:v>63</c:v>
                </c:pt>
                <c:pt idx="18">
                  <c:v>110</c:v>
                </c:pt>
                <c:pt idx="19">
                  <c:v>116</c:v>
                </c:pt>
                <c:pt idx="20">
                  <c:v>10</c:v>
                </c:pt>
                <c:pt idx="21">
                  <c:v>14</c:v>
                </c:pt>
                <c:pt idx="22">
                  <c:v>10</c:v>
                </c:pt>
                <c:pt idx="23">
                  <c:v>11</c:v>
                </c:pt>
                <c:pt idx="24">
                  <c:v>7</c:v>
                </c:pt>
                <c:pt idx="25">
                  <c:v>9</c:v>
                </c:pt>
                <c:pt idx="26">
                  <c:v>21</c:v>
                </c:pt>
                <c:pt idx="27">
                  <c:v>20</c:v>
                </c:pt>
                <c:pt idx="28">
                  <c:v>122</c:v>
                </c:pt>
                <c:pt idx="29">
                  <c:v>128</c:v>
                </c:pt>
                <c:pt idx="30">
                  <c:v>16</c:v>
                </c:pt>
                <c:pt idx="31">
                  <c:v>19</c:v>
                </c:pt>
                <c:pt idx="32">
                  <c:v>78</c:v>
                </c:pt>
                <c:pt idx="33">
                  <c:v>83</c:v>
                </c:pt>
                <c:pt idx="34">
                  <c:v>29</c:v>
                </c:pt>
                <c:pt idx="35">
                  <c:v>28</c:v>
                </c:pt>
                <c:pt idx="36">
                  <c:v>23</c:v>
                </c:pt>
                <c:pt idx="37">
                  <c:v>23</c:v>
                </c:pt>
                <c:pt idx="38">
                  <c:v>6</c:v>
                </c:pt>
                <c:pt idx="39">
                  <c:v>123</c:v>
                </c:pt>
                <c:pt idx="40">
                  <c:v>132</c:v>
                </c:pt>
                <c:pt idx="41">
                  <c:v>17</c:v>
                </c:pt>
                <c:pt idx="42">
                  <c:v>16</c:v>
                </c:pt>
                <c:pt idx="43">
                  <c:v>80</c:v>
                </c:pt>
                <c:pt idx="44">
                  <c:v>86</c:v>
                </c:pt>
                <c:pt idx="45">
                  <c:v>27</c:v>
                </c:pt>
                <c:pt idx="46">
                  <c:v>32</c:v>
                </c:pt>
                <c:pt idx="47">
                  <c:v>23</c:v>
                </c:pt>
                <c:pt idx="48">
                  <c:v>25</c:v>
                </c:pt>
                <c:pt idx="49">
                  <c:v>8</c:v>
                </c:pt>
                <c:pt idx="50">
                  <c:v>8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101</c:v>
                </c:pt>
                <c:pt idx="56">
                  <c:v>105</c:v>
                </c:pt>
                <c:pt idx="57">
                  <c:v>7</c:v>
                </c:pt>
                <c:pt idx="58">
                  <c:v>11</c:v>
                </c:pt>
                <c:pt idx="59">
                  <c:v>13</c:v>
                </c:pt>
                <c:pt idx="60">
                  <c:v>19</c:v>
                </c:pt>
                <c:pt idx="61">
                  <c:v>17</c:v>
                </c:pt>
                <c:pt idx="62">
                  <c:v>54</c:v>
                </c:pt>
                <c:pt idx="63">
                  <c:v>52</c:v>
                </c:pt>
                <c:pt idx="64">
                  <c:v>6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102</c:v>
                </c:pt>
                <c:pt idx="69">
                  <c:v>108</c:v>
                </c:pt>
                <c:pt idx="70">
                  <c:v>8</c:v>
                </c:pt>
                <c:pt idx="71">
                  <c:v>5</c:v>
                </c:pt>
                <c:pt idx="72">
                  <c:v>13</c:v>
                </c:pt>
                <c:pt idx="73">
                  <c:v>15</c:v>
                </c:pt>
                <c:pt idx="74">
                  <c:v>18</c:v>
                </c:pt>
                <c:pt idx="75">
                  <c:v>19</c:v>
                </c:pt>
                <c:pt idx="76">
                  <c:v>53</c:v>
                </c:pt>
                <c:pt idx="77">
                  <c:v>53</c:v>
                </c:pt>
                <c:pt idx="78">
                  <c:v>8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</c:numCache>
            </c:numRef>
          </c:xVal>
          <c:yVal>
            <c:numRef>
              <c:f>Sheet1!$AB$4:$AB$85</c:f>
              <c:numCache>
                <c:formatCode>General</c:formatCode>
                <c:ptCount val="82"/>
                <c:pt idx="0">
                  <c:v>287</c:v>
                </c:pt>
                <c:pt idx="1">
                  <c:v>301</c:v>
                </c:pt>
                <c:pt idx="2">
                  <c:v>143</c:v>
                </c:pt>
                <c:pt idx="3">
                  <c:v>150</c:v>
                </c:pt>
                <c:pt idx="4">
                  <c:v>244</c:v>
                </c:pt>
                <c:pt idx="5">
                  <c:v>255</c:v>
                </c:pt>
                <c:pt idx="6">
                  <c:v>41</c:v>
                </c:pt>
                <c:pt idx="7">
                  <c:v>39</c:v>
                </c:pt>
                <c:pt idx="8">
                  <c:v>42</c:v>
                </c:pt>
                <c:pt idx="9">
                  <c:v>41</c:v>
                </c:pt>
                <c:pt idx="10">
                  <c:v>25</c:v>
                </c:pt>
                <c:pt idx="11">
                  <c:v>30</c:v>
                </c:pt>
                <c:pt idx="12">
                  <c:v>56</c:v>
                </c:pt>
                <c:pt idx="13">
                  <c:v>54</c:v>
                </c:pt>
                <c:pt idx="14">
                  <c:v>291</c:v>
                </c:pt>
                <c:pt idx="15">
                  <c:v>311</c:v>
                </c:pt>
                <c:pt idx="16">
                  <c:v>146</c:v>
                </c:pt>
                <c:pt idx="17">
                  <c:v>142</c:v>
                </c:pt>
                <c:pt idx="18">
                  <c:v>247</c:v>
                </c:pt>
                <c:pt idx="19">
                  <c:v>263</c:v>
                </c:pt>
                <c:pt idx="20">
                  <c:v>38</c:v>
                </c:pt>
                <c:pt idx="21">
                  <c:v>46</c:v>
                </c:pt>
                <c:pt idx="22">
                  <c:v>42</c:v>
                </c:pt>
                <c:pt idx="23">
                  <c:v>45</c:v>
                </c:pt>
                <c:pt idx="24">
                  <c:v>27</c:v>
                </c:pt>
                <c:pt idx="25">
                  <c:v>31</c:v>
                </c:pt>
                <c:pt idx="26">
                  <c:v>58</c:v>
                </c:pt>
                <c:pt idx="27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7A-406A-BE46-A16409AC900C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6.6299055804234196E-4"/>
                  <c:y val="-5.2024293205993499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/>
                      <a:t>y = 3.4245x + 31.227</a:t>
                    </a:r>
                    <a:endParaRPr lang="en-US" sz="105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o-RO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</c:v>
                </c:pt>
                <c:pt idx="1">
                  <c:v>128</c:v>
                </c:pt>
                <c:pt idx="2">
                  <c:v>63</c:v>
                </c:pt>
                <c:pt idx="3">
                  <c:v>66</c:v>
                </c:pt>
                <c:pt idx="4">
                  <c:v>109</c:v>
                </c:pt>
                <c:pt idx="5">
                  <c:v>114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6</c:v>
                </c:pt>
                <c:pt idx="11">
                  <c:v>8</c:v>
                </c:pt>
                <c:pt idx="12">
                  <c:v>20</c:v>
                </c:pt>
                <c:pt idx="13">
                  <c:v>19</c:v>
                </c:pt>
                <c:pt idx="14">
                  <c:v>123</c:v>
                </c:pt>
                <c:pt idx="15">
                  <c:v>131</c:v>
                </c:pt>
                <c:pt idx="16">
                  <c:v>64</c:v>
                </c:pt>
                <c:pt idx="17">
                  <c:v>63</c:v>
                </c:pt>
                <c:pt idx="18">
                  <c:v>110</c:v>
                </c:pt>
                <c:pt idx="19">
                  <c:v>116</c:v>
                </c:pt>
                <c:pt idx="20">
                  <c:v>10</c:v>
                </c:pt>
                <c:pt idx="21">
                  <c:v>14</c:v>
                </c:pt>
                <c:pt idx="22">
                  <c:v>10</c:v>
                </c:pt>
                <c:pt idx="23">
                  <c:v>11</c:v>
                </c:pt>
                <c:pt idx="24">
                  <c:v>7</c:v>
                </c:pt>
                <c:pt idx="25">
                  <c:v>9</c:v>
                </c:pt>
                <c:pt idx="26">
                  <c:v>21</c:v>
                </c:pt>
                <c:pt idx="27">
                  <c:v>20</c:v>
                </c:pt>
                <c:pt idx="28">
                  <c:v>122</c:v>
                </c:pt>
                <c:pt idx="29">
                  <c:v>128</c:v>
                </c:pt>
                <c:pt idx="30">
                  <c:v>16</c:v>
                </c:pt>
                <c:pt idx="31">
                  <c:v>19</c:v>
                </c:pt>
                <c:pt idx="32">
                  <c:v>78</c:v>
                </c:pt>
                <c:pt idx="33">
                  <c:v>83</c:v>
                </c:pt>
                <c:pt idx="34">
                  <c:v>29</c:v>
                </c:pt>
                <c:pt idx="35">
                  <c:v>28</c:v>
                </c:pt>
                <c:pt idx="36">
                  <c:v>23</c:v>
                </c:pt>
                <c:pt idx="37">
                  <c:v>23</c:v>
                </c:pt>
                <c:pt idx="38">
                  <c:v>6</c:v>
                </c:pt>
                <c:pt idx="39">
                  <c:v>123</c:v>
                </c:pt>
                <c:pt idx="40">
                  <c:v>132</c:v>
                </c:pt>
                <c:pt idx="41">
                  <c:v>17</c:v>
                </c:pt>
                <c:pt idx="42">
                  <c:v>16</c:v>
                </c:pt>
                <c:pt idx="43">
                  <c:v>80</c:v>
                </c:pt>
                <c:pt idx="44">
                  <c:v>86</c:v>
                </c:pt>
                <c:pt idx="45">
                  <c:v>27</c:v>
                </c:pt>
                <c:pt idx="46">
                  <c:v>32</c:v>
                </c:pt>
                <c:pt idx="47">
                  <c:v>23</c:v>
                </c:pt>
                <c:pt idx="48">
                  <c:v>25</c:v>
                </c:pt>
                <c:pt idx="49">
                  <c:v>8</c:v>
                </c:pt>
                <c:pt idx="50">
                  <c:v>8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101</c:v>
                </c:pt>
                <c:pt idx="56">
                  <c:v>105</c:v>
                </c:pt>
                <c:pt idx="57">
                  <c:v>7</c:v>
                </c:pt>
                <c:pt idx="58">
                  <c:v>11</c:v>
                </c:pt>
                <c:pt idx="59">
                  <c:v>13</c:v>
                </c:pt>
                <c:pt idx="60">
                  <c:v>19</c:v>
                </c:pt>
                <c:pt idx="61">
                  <c:v>17</c:v>
                </c:pt>
                <c:pt idx="62">
                  <c:v>54</c:v>
                </c:pt>
                <c:pt idx="63">
                  <c:v>52</c:v>
                </c:pt>
                <c:pt idx="64">
                  <c:v>6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102</c:v>
                </c:pt>
                <c:pt idx="69">
                  <c:v>108</c:v>
                </c:pt>
                <c:pt idx="70">
                  <c:v>8</c:v>
                </c:pt>
                <c:pt idx="71">
                  <c:v>5</c:v>
                </c:pt>
                <c:pt idx="72">
                  <c:v>13</c:v>
                </c:pt>
                <c:pt idx="73">
                  <c:v>15</c:v>
                </c:pt>
                <c:pt idx="74">
                  <c:v>18</c:v>
                </c:pt>
                <c:pt idx="75">
                  <c:v>19</c:v>
                </c:pt>
                <c:pt idx="76">
                  <c:v>53</c:v>
                </c:pt>
                <c:pt idx="77">
                  <c:v>53</c:v>
                </c:pt>
                <c:pt idx="78">
                  <c:v>8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</c:numCache>
            </c:numRef>
          </c:xVal>
          <c:yVal>
            <c:numRef>
              <c:f>Sheet1!$AC$4:$AC$85</c:f>
              <c:numCache>
                <c:formatCode>General</c:formatCode>
                <c:ptCount val="82"/>
                <c:pt idx="28">
                  <c:v>450</c:v>
                </c:pt>
                <c:pt idx="29">
                  <c:v>472</c:v>
                </c:pt>
                <c:pt idx="30">
                  <c:v>94</c:v>
                </c:pt>
                <c:pt idx="31">
                  <c:v>104</c:v>
                </c:pt>
                <c:pt idx="32">
                  <c:v>296</c:v>
                </c:pt>
                <c:pt idx="33">
                  <c:v>312</c:v>
                </c:pt>
                <c:pt idx="34">
                  <c:v>123</c:v>
                </c:pt>
                <c:pt idx="35">
                  <c:v>120</c:v>
                </c:pt>
                <c:pt idx="36">
                  <c:v>112</c:v>
                </c:pt>
                <c:pt idx="37">
                  <c:v>111</c:v>
                </c:pt>
                <c:pt idx="38">
                  <c:v>50</c:v>
                </c:pt>
                <c:pt idx="39">
                  <c:v>454</c:v>
                </c:pt>
                <c:pt idx="40">
                  <c:v>486</c:v>
                </c:pt>
                <c:pt idx="41">
                  <c:v>98</c:v>
                </c:pt>
                <c:pt idx="42">
                  <c:v>94</c:v>
                </c:pt>
                <c:pt idx="43">
                  <c:v>303</c:v>
                </c:pt>
                <c:pt idx="44">
                  <c:v>324</c:v>
                </c:pt>
                <c:pt idx="45">
                  <c:v>118</c:v>
                </c:pt>
                <c:pt idx="46">
                  <c:v>132</c:v>
                </c:pt>
                <c:pt idx="47">
                  <c:v>114</c:v>
                </c:pt>
                <c:pt idx="48">
                  <c:v>118</c:v>
                </c:pt>
                <c:pt idx="49">
                  <c:v>55</c:v>
                </c:pt>
                <c:pt idx="50">
                  <c:v>57</c:v>
                </c:pt>
                <c:pt idx="51">
                  <c:v>71</c:v>
                </c:pt>
                <c:pt idx="52">
                  <c:v>70</c:v>
                </c:pt>
                <c:pt idx="53">
                  <c:v>74</c:v>
                </c:pt>
                <c:pt idx="54">
                  <c:v>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7A-406A-BE46-A16409AC900C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3.9041348571143501E-3"/>
                  <c:y val="-3.346266558250800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/>
                      <a:t>y = 2.2779x + 30.46</a:t>
                    </a:r>
                    <a:endParaRPr lang="en-US" sz="1050" dirty="0"/>
                  </a:p>
                </c:rich>
              </c:tx>
              <c:numFmt formatCode="General" sourceLinked="0"/>
              <c:spPr>
                <a:noFill/>
                <a:ln>
                  <a:solidFill>
                    <a:srgbClr val="0070C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o-RO"/>
                </a:p>
              </c:txPr>
            </c:trendlineLbl>
          </c:trendline>
          <c:xVal>
            <c:numRef>
              <c:f>Sheet1!$AA$4:$AA$85</c:f>
              <c:numCache>
                <c:formatCode>General</c:formatCode>
                <c:ptCount val="82"/>
                <c:pt idx="0">
                  <c:v>121</c:v>
                </c:pt>
                <c:pt idx="1">
                  <c:v>128</c:v>
                </c:pt>
                <c:pt idx="2">
                  <c:v>63</c:v>
                </c:pt>
                <c:pt idx="3">
                  <c:v>66</c:v>
                </c:pt>
                <c:pt idx="4">
                  <c:v>109</c:v>
                </c:pt>
                <c:pt idx="5">
                  <c:v>114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6</c:v>
                </c:pt>
                <c:pt idx="11">
                  <c:v>8</c:v>
                </c:pt>
                <c:pt idx="12">
                  <c:v>20</c:v>
                </c:pt>
                <c:pt idx="13">
                  <c:v>19</c:v>
                </c:pt>
                <c:pt idx="14">
                  <c:v>123</c:v>
                </c:pt>
                <c:pt idx="15">
                  <c:v>131</c:v>
                </c:pt>
                <c:pt idx="16">
                  <c:v>64</c:v>
                </c:pt>
                <c:pt idx="17">
                  <c:v>63</c:v>
                </c:pt>
                <c:pt idx="18">
                  <c:v>110</c:v>
                </c:pt>
                <c:pt idx="19">
                  <c:v>116</c:v>
                </c:pt>
                <c:pt idx="20">
                  <c:v>10</c:v>
                </c:pt>
                <c:pt idx="21">
                  <c:v>14</c:v>
                </c:pt>
                <c:pt idx="22">
                  <c:v>10</c:v>
                </c:pt>
                <c:pt idx="23">
                  <c:v>11</c:v>
                </c:pt>
                <c:pt idx="24">
                  <c:v>7</c:v>
                </c:pt>
                <c:pt idx="25">
                  <c:v>9</c:v>
                </c:pt>
                <c:pt idx="26">
                  <c:v>21</c:v>
                </c:pt>
                <c:pt idx="27">
                  <c:v>20</c:v>
                </c:pt>
                <c:pt idx="28">
                  <c:v>122</c:v>
                </c:pt>
                <c:pt idx="29">
                  <c:v>128</c:v>
                </c:pt>
                <c:pt idx="30">
                  <c:v>16</c:v>
                </c:pt>
                <c:pt idx="31">
                  <c:v>19</c:v>
                </c:pt>
                <c:pt idx="32">
                  <c:v>78</c:v>
                </c:pt>
                <c:pt idx="33">
                  <c:v>83</c:v>
                </c:pt>
                <c:pt idx="34">
                  <c:v>29</c:v>
                </c:pt>
                <c:pt idx="35">
                  <c:v>28</c:v>
                </c:pt>
                <c:pt idx="36">
                  <c:v>23</c:v>
                </c:pt>
                <c:pt idx="37">
                  <c:v>23</c:v>
                </c:pt>
                <c:pt idx="38">
                  <c:v>6</c:v>
                </c:pt>
                <c:pt idx="39">
                  <c:v>123</c:v>
                </c:pt>
                <c:pt idx="40">
                  <c:v>132</c:v>
                </c:pt>
                <c:pt idx="41">
                  <c:v>17</c:v>
                </c:pt>
                <c:pt idx="42">
                  <c:v>16</c:v>
                </c:pt>
                <c:pt idx="43">
                  <c:v>80</c:v>
                </c:pt>
                <c:pt idx="44">
                  <c:v>86</c:v>
                </c:pt>
                <c:pt idx="45">
                  <c:v>27</c:v>
                </c:pt>
                <c:pt idx="46">
                  <c:v>32</c:v>
                </c:pt>
                <c:pt idx="47">
                  <c:v>23</c:v>
                </c:pt>
                <c:pt idx="48">
                  <c:v>25</c:v>
                </c:pt>
                <c:pt idx="49">
                  <c:v>8</c:v>
                </c:pt>
                <c:pt idx="50">
                  <c:v>8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101</c:v>
                </c:pt>
                <c:pt idx="56">
                  <c:v>105</c:v>
                </c:pt>
                <c:pt idx="57">
                  <c:v>7</c:v>
                </c:pt>
                <c:pt idx="58">
                  <c:v>11</c:v>
                </c:pt>
                <c:pt idx="59">
                  <c:v>13</c:v>
                </c:pt>
                <c:pt idx="60">
                  <c:v>19</c:v>
                </c:pt>
                <c:pt idx="61">
                  <c:v>17</c:v>
                </c:pt>
                <c:pt idx="62">
                  <c:v>54</c:v>
                </c:pt>
                <c:pt idx="63">
                  <c:v>52</c:v>
                </c:pt>
                <c:pt idx="64">
                  <c:v>6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102</c:v>
                </c:pt>
                <c:pt idx="69">
                  <c:v>108</c:v>
                </c:pt>
                <c:pt idx="70">
                  <c:v>8</c:v>
                </c:pt>
                <c:pt idx="71">
                  <c:v>5</c:v>
                </c:pt>
                <c:pt idx="72">
                  <c:v>13</c:v>
                </c:pt>
                <c:pt idx="73">
                  <c:v>15</c:v>
                </c:pt>
                <c:pt idx="74">
                  <c:v>18</c:v>
                </c:pt>
                <c:pt idx="75">
                  <c:v>19</c:v>
                </c:pt>
                <c:pt idx="76">
                  <c:v>53</c:v>
                </c:pt>
                <c:pt idx="77">
                  <c:v>53</c:v>
                </c:pt>
                <c:pt idx="78">
                  <c:v>8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</c:numCache>
            </c:numRef>
          </c:xVal>
          <c:yVal>
            <c:numRef>
              <c:f>Sheet1!$AD$4:$AD$85</c:f>
              <c:numCache>
                <c:formatCode>General</c:formatCode>
                <c:ptCount val="82"/>
                <c:pt idx="55">
                  <c:v>266</c:v>
                </c:pt>
                <c:pt idx="56">
                  <c:v>276</c:v>
                </c:pt>
                <c:pt idx="57">
                  <c:v>55</c:v>
                </c:pt>
                <c:pt idx="58">
                  <c:v>76</c:v>
                </c:pt>
                <c:pt idx="59">
                  <c:v>81</c:v>
                </c:pt>
                <c:pt idx="60">
                  <c:v>65</c:v>
                </c:pt>
                <c:pt idx="61">
                  <c:v>61</c:v>
                </c:pt>
                <c:pt idx="62">
                  <c:v>138</c:v>
                </c:pt>
                <c:pt idx="63">
                  <c:v>135</c:v>
                </c:pt>
                <c:pt idx="64">
                  <c:v>38</c:v>
                </c:pt>
                <c:pt idx="65">
                  <c:v>42</c:v>
                </c:pt>
                <c:pt idx="66">
                  <c:v>45</c:v>
                </c:pt>
                <c:pt idx="67">
                  <c:v>44</c:v>
                </c:pt>
                <c:pt idx="68">
                  <c:v>269</c:v>
                </c:pt>
                <c:pt idx="69">
                  <c:v>285</c:v>
                </c:pt>
                <c:pt idx="70">
                  <c:v>56</c:v>
                </c:pt>
                <c:pt idx="71">
                  <c:v>51</c:v>
                </c:pt>
                <c:pt idx="72">
                  <c:v>80</c:v>
                </c:pt>
                <c:pt idx="73">
                  <c:v>87</c:v>
                </c:pt>
                <c:pt idx="74">
                  <c:v>62</c:v>
                </c:pt>
                <c:pt idx="75">
                  <c:v>66</c:v>
                </c:pt>
                <c:pt idx="76">
                  <c:v>136</c:v>
                </c:pt>
                <c:pt idx="77">
                  <c:v>138</c:v>
                </c:pt>
                <c:pt idx="78">
                  <c:v>41</c:v>
                </c:pt>
                <c:pt idx="79">
                  <c:v>44</c:v>
                </c:pt>
                <c:pt idx="80">
                  <c:v>47</c:v>
                </c:pt>
                <c:pt idx="81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87A-406A-BE46-A16409AC9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15440480"/>
        <c:axId val="-1415437360"/>
      </c:scatterChart>
      <c:valAx>
        <c:axId val="-141544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RGB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-1415437360"/>
        <c:crosses val="autoZero"/>
        <c:crossBetween val="midCat"/>
      </c:valAx>
      <c:valAx>
        <c:axId val="-141543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Raw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-1415440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4E05-101A-C143-BFFD-869FECDCAB6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1B1-FCD7-5843-9273-30CD475E14FC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4C1E-BA22-784F-B8A6-28E58515E26D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BA0F-20DA-8B45-AF54-9749D3A2B61E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833541-F305-4E41-BBBB-AB300440CA2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3/04/2017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0A69-2353-584E-AFF0-F48D207A92DE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33A-4016-7640-945B-B24EC33A94B5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58022-CF32-EA41-A867-0EF9DE3773EB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2F2-DF4E-0D4D-8F7C-49544C543B26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64C-ED31-5348-A2AD-1D56CDD3323C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5EEC-3F38-734C-8984-7C73F2420950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DDC370-C4BF-E045-B083-D70BC0DEB9B0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hitechnic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technic.com/colorsens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hitechnic.com/colorsens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1772" y="3649185"/>
            <a:ext cx="8280455" cy="486595"/>
          </a:xfrm>
        </p:spPr>
        <p:txBody>
          <a:bodyPr/>
          <a:lstStyle/>
          <a:p>
            <a:pPr algn="ctr"/>
            <a:r>
              <a:rPr lang="en-US" sz="3600" dirty="0"/>
              <a:t>INTRODUC</a:t>
            </a:r>
            <a:r>
              <a:rPr lang="ro-RO" sz="3600" dirty="0"/>
              <a:t>ere – senzorul de culoare </a:t>
            </a:r>
            <a:r>
              <a:rPr lang="en-US" sz="3600" dirty="0"/>
              <a:t> HITECHNIC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Modul </a:t>
            </a:r>
            <a:r>
              <a:rPr lang="en-US" dirty="0"/>
              <a:t>Raw vs. 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7200"/>
            <a:ext cx="7772400" cy="1574800"/>
          </a:xfrm>
        </p:spPr>
        <p:txBody>
          <a:bodyPr>
            <a:normAutofit fontScale="92500"/>
          </a:bodyPr>
          <a:lstStyle/>
          <a:p>
            <a:r>
              <a:rPr lang="ro-RO" dirty="0"/>
              <a:t>Prin realizarea acestor teste, am găsit citirile din modul </a:t>
            </a:r>
            <a:r>
              <a:rPr lang="en-US" dirty="0"/>
              <a:t>Raw </a:t>
            </a:r>
            <a:r>
              <a:rPr lang="ro-RO" dirty="0"/>
              <a:t>sunt procesate printr-o ecuație lineară care generează date RGB.</a:t>
            </a:r>
            <a:endParaRPr lang="en-US" dirty="0"/>
          </a:p>
          <a:p>
            <a:r>
              <a:rPr lang="ro-RO" dirty="0"/>
              <a:t>Observați că diferite culori sunt scalate diferit. Albul poate arăta ca </a:t>
            </a:r>
            <a:r>
              <a:rPr lang="en-US" dirty="0"/>
              <a:t>[120 </a:t>
            </a:r>
            <a:r>
              <a:rPr lang="ro-RO" dirty="0"/>
              <a:t>roșu</a:t>
            </a:r>
            <a:r>
              <a:rPr lang="en-US" dirty="0"/>
              <a:t>, 120 </a:t>
            </a:r>
            <a:r>
              <a:rPr lang="ro-RO" dirty="0"/>
              <a:t>verde</a:t>
            </a:r>
            <a:r>
              <a:rPr lang="en-US" dirty="0"/>
              <a:t>, 120 </a:t>
            </a:r>
            <a:r>
              <a:rPr lang="ro-RO" dirty="0"/>
              <a:t>albastru</a:t>
            </a:r>
            <a:r>
              <a:rPr lang="en-US" dirty="0"/>
              <a:t>] </a:t>
            </a:r>
            <a:r>
              <a:rPr lang="ro-RO" dirty="0"/>
              <a:t>în modul </a:t>
            </a:r>
            <a:r>
              <a:rPr lang="en-US" dirty="0"/>
              <a:t>RGB </a:t>
            </a:r>
            <a:r>
              <a:rPr lang="ro-RO" dirty="0"/>
              <a:t>dar ca</a:t>
            </a:r>
            <a:r>
              <a:rPr lang="en-US" dirty="0"/>
              <a:t> [285 r</a:t>
            </a:r>
            <a:r>
              <a:rPr lang="ro-RO" dirty="0"/>
              <a:t>oșu</a:t>
            </a:r>
            <a:r>
              <a:rPr lang="en-US" dirty="0"/>
              <a:t>, 450 </a:t>
            </a:r>
            <a:r>
              <a:rPr lang="ro-RO" dirty="0"/>
              <a:t>verde</a:t>
            </a:r>
            <a:r>
              <a:rPr lang="en-US" dirty="0"/>
              <a:t>, 300 </a:t>
            </a:r>
            <a:r>
              <a:rPr lang="ro-RO" dirty="0"/>
              <a:t>albastru</a:t>
            </a:r>
            <a:r>
              <a:rPr lang="en-US" dirty="0"/>
              <a:t>] </a:t>
            </a: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modul </a:t>
            </a:r>
            <a:r>
              <a:rPr lang="en-US" dirty="0"/>
              <a:t>Raw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664860"/>
              </p:ext>
            </p:extLst>
          </p:nvPr>
        </p:nvGraphicFramePr>
        <p:xfrm>
          <a:off x="1447801" y="3176910"/>
          <a:ext cx="5850188" cy="3358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99" y="206126"/>
            <a:ext cx="1955425" cy="14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1"/>
            <a:ext cx="4572000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7" name="Oval 16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92040" y="484632"/>
            <a:ext cx="3883250" cy="1609344"/>
          </a:xfrm>
        </p:spPr>
        <p:txBody>
          <a:bodyPr>
            <a:normAutofit/>
          </a:bodyPr>
          <a:lstStyle/>
          <a:p>
            <a:r>
              <a:rPr lang="ro-RO" dirty="0"/>
              <a:t>Lecții învățate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92040" y="2252991"/>
            <a:ext cx="3883250" cy="391920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600" b="1" dirty="0"/>
              <a:t>Po</a:t>
            </a:r>
            <a:r>
              <a:rPr lang="ro-RO" sz="1600" b="1" dirty="0"/>
              <a:t>ziție</a:t>
            </a:r>
            <a:r>
              <a:rPr lang="en-US" sz="1600" b="1" dirty="0"/>
              <a:t>: </a:t>
            </a:r>
            <a:r>
              <a:rPr lang="ro-RO" sz="1600" dirty="0"/>
              <a:t>Urmărește recomandările producătorului despre unghi și distanța față de țintă.</a:t>
            </a:r>
            <a:endParaRPr lang="en-US" sz="1600" dirty="0"/>
          </a:p>
          <a:p>
            <a:pPr>
              <a:lnSpc>
                <a:spcPct val="70000"/>
              </a:lnSpc>
            </a:pPr>
            <a:r>
              <a:rPr lang="en-US" sz="1600" b="1" dirty="0" err="1"/>
              <a:t>Configur</a:t>
            </a:r>
            <a:r>
              <a:rPr lang="ro-RO" sz="1600" b="1" dirty="0"/>
              <a:t>are</a:t>
            </a:r>
            <a:r>
              <a:rPr lang="en-US" sz="1600" dirty="0"/>
              <a:t>: </a:t>
            </a:r>
            <a:r>
              <a:rPr lang="ro-RO" sz="1600" dirty="0"/>
              <a:t>dacă trăiești într-o zonă care are </a:t>
            </a:r>
            <a:r>
              <a:rPr lang="en-US" sz="1600" dirty="0"/>
              <a:t>50Hz, </a:t>
            </a:r>
            <a:r>
              <a:rPr lang="ro-RO" sz="1600" dirty="0"/>
              <a:t>trebuie să configurezi senzorul utilizând </a:t>
            </a:r>
            <a:r>
              <a:rPr lang="en-US" sz="1600" dirty="0"/>
              <a:t>NXT.</a:t>
            </a:r>
          </a:p>
          <a:p>
            <a:pPr>
              <a:lnSpc>
                <a:spcPct val="70000"/>
              </a:lnSpc>
            </a:pPr>
            <a:r>
              <a:rPr lang="ro-RO" sz="1600" b="1" dirty="0"/>
              <a:t>Modul </a:t>
            </a:r>
            <a:r>
              <a:rPr lang="en-US" sz="1600" b="1" dirty="0"/>
              <a:t>Color Mode: </a:t>
            </a:r>
            <a:r>
              <a:rPr lang="ro-RO" sz="1600" dirty="0"/>
              <a:t>Acest mod poate măsura 18 culori</a:t>
            </a:r>
            <a:r>
              <a:rPr lang="ro-RO" sz="1600" b="1" dirty="0"/>
              <a:t>.</a:t>
            </a:r>
            <a:r>
              <a:rPr lang="en-US" sz="1600" dirty="0"/>
              <a:t> </a:t>
            </a:r>
          </a:p>
          <a:p>
            <a:pPr>
              <a:lnSpc>
                <a:spcPct val="70000"/>
              </a:lnSpc>
            </a:pPr>
            <a:r>
              <a:rPr lang="ro-RO" sz="1600" b="1" dirty="0"/>
              <a:t>Modul Pasiv</a:t>
            </a:r>
            <a:r>
              <a:rPr lang="en-US" sz="1600" b="1" dirty="0"/>
              <a:t>: </a:t>
            </a:r>
            <a:r>
              <a:rPr lang="ro-RO" sz="1600" dirty="0"/>
              <a:t>Nu</a:t>
            </a:r>
            <a:r>
              <a:rPr lang="en-US" sz="1600" dirty="0"/>
              <a:t> </a:t>
            </a:r>
            <a:r>
              <a:rPr lang="ro-RO" sz="1600" dirty="0"/>
              <a:t>reduce valorile luminii exterioare.Acest mod este util pentru măsurarea luminii externe.</a:t>
            </a:r>
            <a:endParaRPr lang="en-US" sz="1600" dirty="0"/>
          </a:p>
          <a:p>
            <a:pPr>
              <a:lnSpc>
                <a:spcPct val="70000"/>
              </a:lnSpc>
            </a:pPr>
            <a:r>
              <a:rPr lang="en-US" sz="1600" b="1" dirty="0"/>
              <a:t>Raw vs. RGB: </a:t>
            </a:r>
            <a:r>
              <a:rPr lang="ro-RO" sz="1600" dirty="0"/>
              <a:t>Datele puse în modul RGB este derivat din modul de citiri brute. Datele brute sunt procesate în modul </a:t>
            </a:r>
            <a:r>
              <a:rPr lang="en-US" sz="1600" dirty="0"/>
              <a:t>RGB.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>
            <a:normAutofit/>
          </a:bodyPr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learning ico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50" y="1828800"/>
            <a:ext cx="34537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5605"/>
            <a:ext cx="7772400" cy="405079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o-RO" b="1" dirty="0"/>
              <a:t>Această lecție a fost scrisă de </a:t>
            </a:r>
            <a:r>
              <a:rPr lang="en-US" b="1" dirty="0"/>
              <a:t>Arvind </a:t>
            </a:r>
            <a:r>
              <a:rPr lang="ro-RO" b="1" dirty="0"/>
              <a:t>și</a:t>
            </a:r>
            <a:r>
              <a:rPr lang="en-US" b="1" dirty="0"/>
              <a:t> Sanjay </a:t>
            </a:r>
            <a:r>
              <a:rPr lang="en-US" b="1" dirty="0" err="1"/>
              <a:t>Seshan</a:t>
            </a:r>
            <a:r>
              <a:rPr lang="en-US" b="1" dirty="0"/>
              <a:t>.</a:t>
            </a:r>
            <a:endParaRPr lang="ro-RO" b="1" dirty="0"/>
          </a:p>
          <a:p>
            <a:pPr marL="342900" indent="-342900">
              <a:buFont typeface="Arial"/>
              <a:buChar char="•"/>
            </a:pPr>
            <a:r>
              <a:rPr lang="en-US" b="1" dirty="0"/>
              <a:t>M</a:t>
            </a:r>
            <a:r>
              <a:rPr lang="ro-RO" b="1" dirty="0"/>
              <a:t>ai multe lecții sunt disponibile pe </a:t>
            </a:r>
            <a:r>
              <a:rPr lang="ro-RO" b="1" dirty="0">
                <a:solidFill>
                  <a:srgbClr val="0070C0"/>
                </a:solidFill>
                <a:hlinkClick r:id="rId3"/>
              </a:rPr>
              <a:t>www.ev3lessons.com</a:t>
            </a:r>
            <a:endParaRPr lang="ro-RO" b="1" dirty="0">
              <a:solidFill>
                <a:srgbClr val="0070C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o-RO" b="1" dirty="0">
                <a:solidFill>
                  <a:srgbClr val="0070C0"/>
                </a:solidFill>
              </a:rPr>
              <a:t>Această lecție a fost tradusă în limba română de echipa FTC Rosophia #21455, RO20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8956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97" y="2417286"/>
            <a:ext cx="2543668" cy="1726060"/>
          </a:xfrm>
          <a:prstGeom prst="rect">
            <a:avLst/>
          </a:prstGeom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4" name="Oval 13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ro-RO" sz="4800" dirty="0"/>
              <a:t>Obiectivele lecției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10" y="2121408"/>
            <a:ext cx="5057884" cy="4050792"/>
          </a:xfrm>
        </p:spPr>
        <p:txBody>
          <a:bodyPr>
            <a:normAutofit/>
          </a:bodyPr>
          <a:lstStyle/>
          <a:p>
            <a:r>
              <a:rPr lang="ro-RO" sz="1800" dirty="0"/>
              <a:t>Învățăm să folosim senzorul de culoare Hite</a:t>
            </a:r>
            <a:r>
              <a:rPr lang="en-US" sz="1800" dirty="0" err="1"/>
              <a:t>hnic</a:t>
            </a:r>
            <a:r>
              <a:rPr lang="en-US" sz="1800" dirty="0"/>
              <a:t> V.2</a:t>
            </a:r>
          </a:p>
          <a:p>
            <a:r>
              <a:rPr lang="ro-RO" sz="1800" dirty="0"/>
              <a:t>Învățăm să configurăm senzorii</a:t>
            </a:r>
            <a:endParaRPr lang="en-US" sz="1800" dirty="0"/>
          </a:p>
          <a:p>
            <a:r>
              <a:rPr lang="ro-RO" sz="1800" dirty="0"/>
              <a:t>Învățăm cum să poziționăm senzorul </a:t>
            </a:r>
            <a:endParaRPr lang="en-US" sz="1800" dirty="0"/>
          </a:p>
          <a:p>
            <a:r>
              <a:rPr lang="ro-RO" sz="1800" dirty="0"/>
              <a:t>Învățăm moduri diferite de utilizare a senzorului.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710" y="6272785"/>
            <a:ext cx="3326893" cy="365125"/>
          </a:xfrm>
        </p:spPr>
        <p:txBody>
          <a:bodyPr>
            <a:normAutofit/>
          </a:bodyPr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ro-RO" dirty="0"/>
              <a:t>Descărcarea </a:t>
            </a:r>
            <a:r>
              <a:rPr lang="en-US" dirty="0"/>
              <a:t>BLOCK</a:t>
            </a:r>
            <a:r>
              <a:rPr lang="ro-RO" dirty="0"/>
              <a:t>-ului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lang="ro-RO" dirty="0"/>
              <a:t>Block-urile de programare EV3 pentru toți senzorii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o-RO" dirty="0"/>
              <a:t>permiși în W</a:t>
            </a:r>
            <a:r>
              <a:rPr lang="en-US" dirty="0"/>
              <a:t>RO</a:t>
            </a:r>
            <a:r>
              <a:rPr lang="ro-RO" dirty="0"/>
              <a:t> pot fi descărcate de pe pagina producătorului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https://www.hitechnic.com/downloads</a:t>
            </a:r>
            <a:endParaRPr lang="en-US" dirty="0"/>
          </a:p>
          <a:p>
            <a:r>
              <a:rPr lang="en-US" dirty="0"/>
              <a:t>Ad</a:t>
            </a:r>
            <a:r>
              <a:rPr lang="ro-RO" dirty="0"/>
              <a:t>augă block-ul la </a:t>
            </a:r>
            <a:r>
              <a:rPr lang="en-US" dirty="0"/>
              <a:t>software</a:t>
            </a:r>
            <a:r>
              <a:rPr lang="ro-RO" dirty="0"/>
              <a:t>-ul tău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Dacă nu știi cum să adaugi un block la software-ul tău, parcurge lecția </a:t>
            </a:r>
            <a:r>
              <a:rPr lang="en-US" dirty="0"/>
              <a:t>“Importing </a:t>
            </a:r>
            <a:r>
              <a:rPr lang="en-US" dirty="0" err="1"/>
              <a:t>HiTechnic</a:t>
            </a:r>
            <a:r>
              <a:rPr lang="en-US" dirty="0"/>
              <a:t> Blocks” </a:t>
            </a:r>
            <a:r>
              <a:rPr lang="ro-RO" dirty="0"/>
              <a:t>de pe </a:t>
            </a:r>
            <a:r>
              <a:rPr lang="en-US" dirty="0"/>
              <a:t>EV3Lessons.com </a:t>
            </a:r>
            <a:r>
              <a:rPr lang="en-US" dirty="0">
                <a:sym typeface="Wingdings" panose="05000000000000000000" pitchFamily="2" charset="2"/>
              </a:rPr>
              <a:t> Lessons  WRO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" y="4432300"/>
            <a:ext cx="8595360" cy="1193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470" y="347725"/>
            <a:ext cx="2296936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Configur</a:t>
            </a:r>
            <a:r>
              <a:rPr lang="ro-RO" dirty="0"/>
              <a:t>area frecvenței electricității</a:t>
            </a:r>
            <a:r>
              <a:rPr lang="en-US" dirty="0"/>
              <a:t>– Part</a:t>
            </a:r>
            <a:r>
              <a:rPr lang="ro-RO" dirty="0"/>
              <a:t>ea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745736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ro-RO" dirty="0"/>
              <a:t>Sunt două frecvențe pentru curentul electric care se utilizează </a:t>
            </a:r>
            <a:r>
              <a:rPr lang="en-US" dirty="0"/>
              <a:t>(50Hz </a:t>
            </a:r>
            <a:r>
              <a:rPr lang="ro-RO" dirty="0"/>
              <a:t>și</a:t>
            </a:r>
            <a:r>
              <a:rPr lang="en-US" dirty="0"/>
              <a:t> 60Hz).</a:t>
            </a:r>
          </a:p>
          <a:p>
            <a:r>
              <a:rPr lang="ro-RO" dirty="0"/>
              <a:t>Senzorul este configurat pentru </a:t>
            </a:r>
            <a:r>
              <a:rPr lang="en-US" dirty="0"/>
              <a:t>60Hz (US, Canada </a:t>
            </a:r>
            <a:r>
              <a:rPr lang="ro-RO" dirty="0"/>
              <a:t>și alte țări</a:t>
            </a:r>
            <a:r>
              <a:rPr lang="en-US" dirty="0"/>
              <a:t>) </a:t>
            </a:r>
            <a:r>
              <a:rPr lang="ro-RO" dirty="0"/>
              <a:t>prin construcție</a:t>
            </a:r>
            <a:endParaRPr lang="en-US" dirty="0"/>
          </a:p>
          <a:p>
            <a:r>
              <a:rPr lang="ro-RO" dirty="0"/>
              <a:t>Pentru a verifica dacă ai nevoie să configurezi senzorul, consultă Tabelul cu frecvențele pe această pagină</a:t>
            </a:r>
            <a:r>
              <a:rPr lang="en-US" dirty="0"/>
              <a:t>: </a:t>
            </a:r>
            <a:r>
              <a:rPr lang="en-US" sz="1800" dirty="0">
                <a:hlinkClick r:id="rId3"/>
              </a:rPr>
              <a:t>https://www.hitechnic.com/colorsensor</a:t>
            </a:r>
            <a:endParaRPr lang="en-US" sz="1800" dirty="0"/>
          </a:p>
          <a:p>
            <a:r>
              <a:rPr lang="ro-RO" dirty="0"/>
              <a:t>Dacă ai nevoie să schimbi frecventa, trebuie să ai un NXT și software-ul NXT instalat.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41" y="1803400"/>
            <a:ext cx="2674999" cy="45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9" y="161804"/>
            <a:ext cx="8686781" cy="1609344"/>
          </a:xfrm>
        </p:spPr>
        <p:txBody>
          <a:bodyPr/>
          <a:lstStyle/>
          <a:p>
            <a:r>
              <a:rPr lang="en-US" dirty="0" err="1"/>
              <a:t>Configur</a:t>
            </a:r>
            <a:r>
              <a:rPr lang="ro-RO" dirty="0"/>
              <a:t>area frecvenței electricității</a:t>
            </a:r>
            <a:r>
              <a:rPr lang="en-US" dirty="0"/>
              <a:t>– Part</a:t>
            </a:r>
            <a:r>
              <a:rPr lang="ro-RO" dirty="0"/>
              <a:t>ea</a:t>
            </a:r>
            <a:r>
              <a:rPr lang="en-US" dirty="0"/>
              <a:t>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3632200" cy="405079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</a:t>
            </a:r>
            <a:r>
              <a:rPr lang="ro-RO" dirty="0"/>
              <a:t>escarcă configurația programului pentru </a:t>
            </a:r>
            <a:r>
              <a:rPr lang="en-US" dirty="0"/>
              <a:t>50Hz (SetTo50Hz) </a:t>
            </a:r>
            <a:r>
              <a:rPr lang="ro-RO" dirty="0"/>
              <a:t>de pe pagina de mai jos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https://www.hitechnic.com/colorsensor</a:t>
            </a:r>
            <a:endParaRPr lang="en-US" dirty="0"/>
          </a:p>
          <a:p>
            <a:r>
              <a:rPr lang="ro-RO" dirty="0"/>
              <a:t>Pornește software-ul </a:t>
            </a:r>
            <a:r>
              <a:rPr lang="en-US" dirty="0"/>
              <a:t>NXT</a:t>
            </a:r>
          </a:p>
          <a:p>
            <a:r>
              <a:rPr lang="en-US" dirty="0"/>
              <a:t>Con</a:t>
            </a:r>
            <a:r>
              <a:rPr lang="ro-RO" dirty="0"/>
              <a:t>ectează brick-ul NX</a:t>
            </a:r>
            <a:r>
              <a:rPr lang="en-US" dirty="0"/>
              <a:t>T</a:t>
            </a:r>
            <a:r>
              <a:rPr lang="ro-RO" dirty="0"/>
              <a:t> la computer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software-ul </a:t>
            </a:r>
            <a:r>
              <a:rPr lang="en-US" dirty="0"/>
              <a:t>NXT</a:t>
            </a:r>
          </a:p>
          <a:p>
            <a:pPr lvl="1"/>
            <a:r>
              <a:rPr lang="en-US" dirty="0"/>
              <a:t>Cr</a:t>
            </a:r>
            <a:r>
              <a:rPr lang="ro-RO" dirty="0"/>
              <a:t>eează un program nou</a:t>
            </a:r>
            <a:endParaRPr lang="en-US" dirty="0"/>
          </a:p>
          <a:p>
            <a:pPr lvl="1"/>
            <a:r>
              <a:rPr lang="en-US" dirty="0"/>
              <a:t>Select</a:t>
            </a:r>
            <a:r>
              <a:rPr lang="ro-RO" dirty="0"/>
              <a:t>ează butonul din bara NXT</a:t>
            </a:r>
            <a:endParaRPr lang="en-US" dirty="0"/>
          </a:p>
          <a:p>
            <a:pPr lvl="1"/>
            <a:r>
              <a:rPr lang="ro-RO" dirty="0"/>
              <a:t>Alege tab-ul </a:t>
            </a:r>
            <a:r>
              <a:rPr lang="en-US" dirty="0"/>
              <a:t>Memory</a:t>
            </a:r>
          </a:p>
          <a:p>
            <a:pPr lvl="1"/>
            <a:r>
              <a:rPr lang="ro-RO" dirty="0"/>
              <a:t>Alege descărcarea ți selectează fișierul pe care să îl descarci pe </a:t>
            </a:r>
            <a:r>
              <a:rPr lang="en-US" dirty="0"/>
              <a:t>brick</a:t>
            </a:r>
          </a:p>
          <a:p>
            <a:r>
              <a:rPr lang="en-US" dirty="0" err="1"/>
              <a:t>Conect</a:t>
            </a:r>
            <a:r>
              <a:rPr lang="ro-RO" dirty="0"/>
              <a:t>ează senzorul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o-RO" dirty="0"/>
              <a:t>la Portul 1.</a:t>
            </a: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tilizează butoanele </a:t>
            </a:r>
            <a:r>
              <a:rPr lang="en-US" dirty="0"/>
              <a:t>brick</a:t>
            </a:r>
            <a:r>
              <a:rPr lang="ro-RO" dirty="0"/>
              <a:t>-ului pentru a alege </a:t>
            </a:r>
            <a:r>
              <a:rPr lang="en-US" dirty="0"/>
              <a:t>My Files </a:t>
            </a:r>
            <a:r>
              <a:rPr lang="en-US" dirty="0">
                <a:sym typeface="Wingdings" panose="05000000000000000000" pitchFamily="2" charset="2"/>
              </a:rPr>
              <a:t> Software Files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SetTo50Hz file. Select</a:t>
            </a:r>
            <a:r>
              <a:rPr lang="ro-RO" dirty="0"/>
              <a:t>ează fișierele pentru a rula programul. Ar trebui să vezi confirmarea pe ecran în dreapta.</a:t>
            </a:r>
            <a:endParaRPr lang="en-US" dirty="0"/>
          </a:p>
          <a:p>
            <a:r>
              <a:rPr lang="ro-RO" dirty="0"/>
              <a:t>Deconectează senzorul de culoare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o-RO" dirty="0"/>
              <a:t>și folosește-l pe EV</a:t>
            </a:r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5212" y="4966150"/>
            <a:ext cx="1828934" cy="9139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112000" y="3620550"/>
            <a:ext cx="558800" cy="310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29254" y="5849880"/>
            <a:ext cx="224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Credit: HiTechnic.com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5212" y="1884828"/>
            <a:ext cx="4303885" cy="28197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37200" y="1917700"/>
            <a:ext cx="1016000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68855" y="3738468"/>
            <a:ext cx="478325" cy="528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94738" y="3396430"/>
            <a:ext cx="574429" cy="342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69167" y="3756278"/>
            <a:ext cx="12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Nxt Window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8985" y="1562441"/>
            <a:ext cx="228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Tab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1379" y="3023857"/>
            <a:ext cx="228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1950" y="5019438"/>
            <a:ext cx="21564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Not</a:t>
            </a:r>
            <a:r>
              <a:rPr lang="ro-RO" sz="1100" i="1" dirty="0">
                <a:solidFill>
                  <a:srgbClr val="FF0000"/>
                </a:solidFill>
              </a:rPr>
              <a:t>ă</a:t>
            </a:r>
            <a:r>
              <a:rPr lang="en-US" sz="1100" i="1" dirty="0">
                <a:solidFill>
                  <a:srgbClr val="FF0000"/>
                </a:solidFill>
              </a:rPr>
              <a:t>: </a:t>
            </a:r>
            <a:r>
              <a:rPr lang="ro-RO" sz="1100" i="1" dirty="0">
                <a:solidFill>
                  <a:srgbClr val="FF0000"/>
                </a:solidFill>
              </a:rPr>
              <a:t>Confirmăm aceste instrucțiuni. Comparăm senzorii setați la </a:t>
            </a:r>
            <a:r>
              <a:rPr lang="en-US" sz="1100" i="1" dirty="0">
                <a:solidFill>
                  <a:srgbClr val="FF0000"/>
                </a:solidFill>
              </a:rPr>
              <a:t>50Hz </a:t>
            </a:r>
            <a:r>
              <a:rPr lang="ro-RO" sz="1100" i="1" dirty="0">
                <a:solidFill>
                  <a:srgbClr val="FF0000"/>
                </a:solidFill>
              </a:rPr>
              <a:t>și </a:t>
            </a:r>
            <a:r>
              <a:rPr lang="en-US" sz="1100" i="1" dirty="0">
                <a:solidFill>
                  <a:srgbClr val="FF0000"/>
                </a:solidFill>
              </a:rPr>
              <a:t>60Hz. </a:t>
            </a:r>
            <a:r>
              <a:rPr lang="ro-RO" sz="1100" i="1" dirty="0">
                <a:solidFill>
                  <a:srgbClr val="FF0000"/>
                </a:solidFill>
              </a:rPr>
              <a:t>Am aflat că frecvențele fac diferența în citiridepinzând de lumina din cameră</a:t>
            </a:r>
            <a:r>
              <a:rPr lang="en-US" sz="1100" i="1" dirty="0">
                <a:solidFill>
                  <a:srgbClr val="FF0000"/>
                </a:solidFill>
              </a:rPr>
              <a:t>.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1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ro-RO" dirty="0"/>
              <a:t>ziția</a:t>
            </a:r>
            <a:r>
              <a:rPr lang="en-US" dirty="0"/>
              <a:t> &amp; </a:t>
            </a:r>
            <a:r>
              <a:rPr lang="ro-RO" dirty="0"/>
              <a:t>unghiul</a:t>
            </a:r>
            <a:r>
              <a:rPr lang="en-US" dirty="0"/>
              <a:t> (</a:t>
            </a:r>
            <a:r>
              <a:rPr lang="ro-RO" dirty="0"/>
              <a:t>de la</a:t>
            </a:r>
            <a:r>
              <a:rPr lang="en-US" dirty="0"/>
              <a:t> </a:t>
            </a:r>
            <a:r>
              <a:rPr lang="en-US" dirty="0" err="1"/>
              <a:t>HiTECHNIC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5499100" cy="4050792"/>
          </a:xfrm>
        </p:spPr>
        <p:txBody>
          <a:bodyPr/>
          <a:lstStyle/>
          <a:p>
            <a:r>
              <a:rPr lang="ro-RO" dirty="0"/>
              <a:t>Senzorul de culoare </a:t>
            </a:r>
            <a:r>
              <a:rPr lang="en-US" dirty="0"/>
              <a:t>V2 </a:t>
            </a:r>
            <a:r>
              <a:rPr lang="ro-RO" dirty="0"/>
              <a:t>funcționează mai bine când este poziționat un pic mai departe de țintă.</a:t>
            </a:r>
            <a:endParaRPr lang="en-US" dirty="0"/>
          </a:p>
          <a:p>
            <a:pPr lvl="1"/>
            <a:r>
              <a:rPr lang="en-US" dirty="0" err="1"/>
              <a:t>Aproxim</a:t>
            </a:r>
            <a:r>
              <a:rPr lang="ro-RO" dirty="0"/>
              <a:t>ativ 4 găuri </a:t>
            </a:r>
            <a:r>
              <a:rPr lang="en-US" dirty="0"/>
              <a:t>LEGO </a:t>
            </a:r>
            <a:r>
              <a:rPr lang="ro-RO" dirty="0"/>
              <a:t>distanță </a:t>
            </a:r>
            <a:r>
              <a:rPr lang="en-US" dirty="0"/>
              <a:t>(</a:t>
            </a:r>
            <a:r>
              <a:rPr lang="ro-RO" dirty="0"/>
              <a:t>vezi imaginea</a:t>
            </a:r>
            <a:r>
              <a:rPr lang="en-US" dirty="0"/>
              <a:t>)</a:t>
            </a:r>
          </a:p>
          <a:p>
            <a:r>
              <a:rPr lang="ro-RO" dirty="0"/>
              <a:t>În mod ideal, senzorul trebuie plasat la unghi. Unghiul previne reflecția directă a luminii de la </a:t>
            </a:r>
            <a:r>
              <a:rPr lang="en-US" dirty="0"/>
              <a:t>LED </a:t>
            </a:r>
            <a:r>
              <a:rPr lang="ro-RO" dirty="0"/>
              <a:t>să se întoarcă înapoi în senzor (vezi imaginea</a:t>
            </a:r>
            <a:r>
              <a:rPr lang="en-US" dirty="0"/>
              <a:t>)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/var/folders/kr/845ndwps3qd2hy64vmmnth0h0000gp/T/com.microsoft.Powerpoint/WebArchiveCopyPasteTempFiles/ColorSensorStan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1144" y="2093976"/>
            <a:ext cx="2142201" cy="24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6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4 moduri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414053" y="2233676"/>
            <a:ext cx="2019110" cy="3600164"/>
          </a:xfrm>
          <a:prstGeom prst="round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2582334" y="2233676"/>
            <a:ext cx="2019110" cy="3600164"/>
          </a:xfrm>
          <a:prstGeom prst="roundRect">
            <a:avLst/>
          </a:prstGeom>
          <a:solidFill>
            <a:srgbClr val="E37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4712515" y="2233676"/>
            <a:ext cx="2019110" cy="3600164"/>
          </a:xfrm>
          <a:prstGeom prst="roundRect">
            <a:avLst/>
          </a:prstGeom>
          <a:solidFill>
            <a:srgbClr val="0F6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6868096" y="2233676"/>
            <a:ext cx="2019110" cy="3600164"/>
          </a:xfrm>
          <a:prstGeom prst="roundRect">
            <a:avLst/>
          </a:prstGeom>
          <a:solidFill>
            <a:srgbClr val="824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37533"/>
            <a:ext cx="1516405" cy="1823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877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chemeClr val="bg1">
                    <a:lumMod val="95000"/>
                  </a:schemeClr>
                </a:solidFill>
              </a:rPr>
              <a:t>Modul 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158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</a:rPr>
              <a:t>Modul </a:t>
            </a:r>
            <a:r>
              <a:rPr lang="en-US" dirty="0">
                <a:solidFill>
                  <a:schemeClr val="bg1"/>
                </a:solidFill>
              </a:rPr>
              <a:t>RGB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29339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</a:rPr>
              <a:t>Modul </a:t>
            </a:r>
            <a:r>
              <a:rPr lang="en-US" dirty="0">
                <a:solidFill>
                  <a:schemeClr val="bg1"/>
                </a:solidFill>
              </a:rPr>
              <a:t>Passive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4920" y="2348255"/>
            <a:ext cx="17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</a:rPr>
              <a:t>Modul </a:t>
            </a:r>
            <a:r>
              <a:rPr lang="en-US" dirty="0">
                <a:solidFill>
                  <a:schemeClr val="bg1"/>
                </a:solidFill>
              </a:rPr>
              <a:t>Raw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053" y="2832166"/>
            <a:ext cx="201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chemeClr val="bg1"/>
                </a:solidFill>
              </a:rPr>
              <a:t>Poate recunoaște 18 culori.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2334" y="2832166"/>
            <a:ext cx="2019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chemeClr val="bg1"/>
                </a:solidFill>
              </a:rPr>
              <a:t>Returnează valori pentru roșu, verde, albastru și alb în intervalul </a:t>
            </a:r>
            <a:r>
              <a:rPr lang="en-US" sz="1400" dirty="0">
                <a:solidFill>
                  <a:schemeClr val="bg1"/>
                </a:solidFill>
              </a:rPr>
              <a:t>0 </a:t>
            </a:r>
            <a:r>
              <a:rPr lang="ro-RO" sz="1400" dirty="0">
                <a:solidFill>
                  <a:schemeClr val="bg1"/>
                </a:solidFill>
              </a:rPr>
              <a:t>la</a:t>
            </a:r>
            <a:r>
              <a:rPr lang="en-US" sz="1400" dirty="0">
                <a:solidFill>
                  <a:schemeClr val="bg1"/>
                </a:solidFill>
              </a:rPr>
              <a:t> 255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2515" y="2832165"/>
            <a:ext cx="2019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chemeClr val="bg1"/>
                </a:solidFill>
              </a:rPr>
              <a:t>Returnează valori pentru roșu, verde, albastru și alb care nu sunt în intervalul </a:t>
            </a:r>
            <a:r>
              <a:rPr lang="en-US" sz="1400" dirty="0">
                <a:solidFill>
                  <a:schemeClr val="bg1"/>
                </a:solidFill>
              </a:rPr>
              <a:t>0 </a:t>
            </a:r>
            <a:r>
              <a:rPr lang="ro-RO" sz="1400" dirty="0">
                <a:solidFill>
                  <a:schemeClr val="bg1"/>
                </a:solidFill>
              </a:rPr>
              <a:t>la</a:t>
            </a:r>
            <a:r>
              <a:rPr lang="en-US" sz="1400" dirty="0">
                <a:solidFill>
                  <a:schemeClr val="bg1"/>
                </a:solidFill>
              </a:rPr>
              <a:t>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chemeClr val="bg1"/>
                </a:solidFill>
              </a:rPr>
              <a:t>Include citirile luminii ambientale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chemeClr val="bg1"/>
                </a:solidFill>
              </a:rPr>
              <a:t>Poate fi utilizat pentru măsurarea lumina din cameră și lumina din exterior.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68096" y="2832166"/>
            <a:ext cx="201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8096" y="2832166"/>
            <a:ext cx="20191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chemeClr val="bg1"/>
                </a:solidFill>
              </a:rPr>
              <a:t>Returnează valori pentru roșu, verde, albastru și alb care nu sunt în intervalul </a:t>
            </a:r>
            <a:r>
              <a:rPr lang="en-US" sz="1400" dirty="0">
                <a:solidFill>
                  <a:schemeClr val="bg1"/>
                </a:solidFill>
              </a:rPr>
              <a:t>0 </a:t>
            </a:r>
            <a:r>
              <a:rPr lang="ro-RO" sz="1400" dirty="0">
                <a:solidFill>
                  <a:schemeClr val="bg1"/>
                </a:solidFill>
              </a:rPr>
              <a:t>la</a:t>
            </a:r>
            <a:r>
              <a:rPr lang="en-US" sz="1400" dirty="0">
                <a:solidFill>
                  <a:schemeClr val="bg1"/>
                </a:solidFill>
              </a:rPr>
              <a:t>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solidFill>
                  <a:schemeClr val="bg1"/>
                </a:solidFill>
              </a:rPr>
              <a:t>Acest mod furnizează datele brute pe care le citesc senzorii înainte de procesare.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0" y="302759"/>
            <a:ext cx="2296936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Modurile </a:t>
            </a:r>
            <a:r>
              <a:rPr lang="en-US" dirty="0"/>
              <a:t>RGB Vs Passive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7"/>
            <a:ext cx="7772400" cy="956609"/>
          </a:xfrm>
        </p:spPr>
        <p:txBody>
          <a:bodyPr>
            <a:normAutofit/>
          </a:bodyPr>
          <a:lstStyle/>
          <a:p>
            <a:r>
              <a:rPr lang="ro-RO" sz="1600" dirty="0"/>
              <a:t>Comparând citirile din modul </a:t>
            </a:r>
            <a:r>
              <a:rPr lang="en-US" sz="1600" dirty="0"/>
              <a:t>Passive </a:t>
            </a:r>
            <a:r>
              <a:rPr lang="ro-RO" sz="1600" dirty="0"/>
              <a:t>în două medii de luminozitate diferite, dezvăluie că în modul </a:t>
            </a:r>
            <a:r>
              <a:rPr lang="en-US" sz="1600" dirty="0"/>
              <a:t>Passive,</a:t>
            </a:r>
            <a:r>
              <a:rPr lang="ro-RO" sz="1600" dirty="0"/>
              <a:t> citirile sunt impactate de lumina ambientală.</a:t>
            </a:r>
            <a:endParaRPr lang="en-US" sz="1600" dirty="0"/>
          </a:p>
          <a:p>
            <a:r>
              <a:rPr lang="ro-RO" sz="1600" dirty="0"/>
              <a:t>Î</a:t>
            </a:r>
            <a:r>
              <a:rPr lang="en-US" sz="1600" dirty="0"/>
              <a:t>n </a:t>
            </a:r>
            <a:r>
              <a:rPr lang="ro-RO" sz="1600" dirty="0"/>
              <a:t>modul </a:t>
            </a:r>
            <a:r>
              <a:rPr lang="en-US" sz="1600" dirty="0"/>
              <a:t>RGB, </a:t>
            </a:r>
            <a:r>
              <a:rPr lang="ro-RO" sz="1600" dirty="0"/>
              <a:t>senzorul măsoară și scade lumina ambientală.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2715"/>
              </p:ext>
            </p:extLst>
          </p:nvPr>
        </p:nvGraphicFramePr>
        <p:xfrm>
          <a:off x="231589" y="2896784"/>
          <a:ext cx="8680821" cy="323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50">
                  <a:extLst>
                    <a:ext uri="{9D8B030D-6E8A-4147-A177-3AD203B41FA5}">
                      <a16:colId xmlns:a16="http://schemas.microsoft.com/office/drawing/2014/main" val="1195640874"/>
                    </a:ext>
                  </a:extLst>
                </a:gridCol>
                <a:gridCol w="662228">
                  <a:extLst>
                    <a:ext uri="{9D8B030D-6E8A-4147-A177-3AD203B41FA5}">
                      <a16:colId xmlns:a16="http://schemas.microsoft.com/office/drawing/2014/main" val="1174248995"/>
                    </a:ext>
                  </a:extLst>
                </a:gridCol>
                <a:gridCol w="662228">
                  <a:extLst>
                    <a:ext uri="{9D8B030D-6E8A-4147-A177-3AD203B41FA5}">
                      <a16:colId xmlns:a16="http://schemas.microsoft.com/office/drawing/2014/main" val="2100959187"/>
                    </a:ext>
                  </a:extLst>
                </a:gridCol>
                <a:gridCol w="606508">
                  <a:extLst>
                    <a:ext uri="{9D8B030D-6E8A-4147-A177-3AD203B41FA5}">
                      <a16:colId xmlns:a16="http://schemas.microsoft.com/office/drawing/2014/main" val="3661546076"/>
                    </a:ext>
                  </a:extLst>
                </a:gridCol>
                <a:gridCol w="618424">
                  <a:extLst>
                    <a:ext uri="{9D8B030D-6E8A-4147-A177-3AD203B41FA5}">
                      <a16:colId xmlns:a16="http://schemas.microsoft.com/office/drawing/2014/main" val="3778477250"/>
                    </a:ext>
                  </a:extLst>
                </a:gridCol>
                <a:gridCol w="715993">
                  <a:extLst>
                    <a:ext uri="{9D8B030D-6E8A-4147-A177-3AD203B41FA5}">
                      <a16:colId xmlns:a16="http://schemas.microsoft.com/office/drawing/2014/main" val="2727106529"/>
                    </a:ext>
                  </a:extLst>
                </a:gridCol>
                <a:gridCol w="688703">
                  <a:extLst>
                    <a:ext uri="{9D8B030D-6E8A-4147-A177-3AD203B41FA5}">
                      <a16:colId xmlns:a16="http://schemas.microsoft.com/office/drawing/2014/main" val="390724097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71571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60224947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3361466485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val="984468234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val="3990745486"/>
                    </a:ext>
                  </a:extLst>
                </a:gridCol>
                <a:gridCol w="653144">
                  <a:extLst>
                    <a:ext uri="{9D8B030D-6E8A-4147-A177-3AD203B41FA5}">
                      <a16:colId xmlns:a16="http://schemas.microsoft.com/office/drawing/2014/main" val="4029988987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Bright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</a:t>
                      </a:r>
                    </a:p>
                    <a:p>
                      <a:pPr algn="ctr"/>
                      <a:r>
                        <a:rPr lang="en-US" sz="1400" dirty="0"/>
                        <a:t>Bright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27294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122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67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09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316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280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86371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9346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70" y="347725"/>
            <a:ext cx="2296936" cy="1746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Mai mult despre modul </a:t>
            </a:r>
            <a:r>
              <a:rPr lang="en-US" dirty="0"/>
              <a:t>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7"/>
            <a:ext cx="7772400" cy="956609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Î</a:t>
            </a:r>
            <a:r>
              <a:rPr lang="en-US" sz="1600" dirty="0"/>
              <a:t>n </a:t>
            </a:r>
            <a:r>
              <a:rPr lang="ro-RO" sz="1600" dirty="0"/>
              <a:t>modul </a:t>
            </a:r>
            <a:r>
              <a:rPr lang="en-US" sz="1600" dirty="0"/>
              <a:t>RGB</a:t>
            </a:r>
            <a:r>
              <a:rPr lang="ro-RO" sz="1600" dirty="0"/>
              <a:t>, senzorul măsoară și scade lumina ambientală.</a:t>
            </a:r>
            <a:endParaRPr lang="en-US" sz="1600" dirty="0"/>
          </a:p>
          <a:p>
            <a:r>
              <a:rPr lang="ro-RO" sz="1600" dirty="0"/>
              <a:t>Cu toate acestea, există limite pentru această ,,scădere</a:t>
            </a:r>
            <a:r>
              <a:rPr lang="en-US" sz="1600" dirty="0"/>
              <a:t>’’</a:t>
            </a:r>
            <a:r>
              <a:rPr lang="ro-RO" sz="1600" dirty="0"/>
              <a:t>. În lumină foarte puternică, senzorul este supraîncărcat (vezi valorile pasive) și nu poate fi scăzută efectiv. Rezultă astfel citiri nepredictibile în modul RGB.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3/04/2017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43206"/>
              </p:ext>
            </p:extLst>
          </p:nvPr>
        </p:nvGraphicFramePr>
        <p:xfrm>
          <a:off x="255233" y="2828412"/>
          <a:ext cx="8633534" cy="323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50">
                  <a:extLst>
                    <a:ext uri="{9D8B030D-6E8A-4147-A177-3AD203B41FA5}">
                      <a16:colId xmlns:a16="http://schemas.microsoft.com/office/drawing/2014/main" val="1195640874"/>
                    </a:ext>
                  </a:extLst>
                </a:gridCol>
                <a:gridCol w="694044">
                  <a:extLst>
                    <a:ext uri="{9D8B030D-6E8A-4147-A177-3AD203B41FA5}">
                      <a16:colId xmlns:a16="http://schemas.microsoft.com/office/drawing/2014/main" val="1174248995"/>
                    </a:ext>
                  </a:extLst>
                </a:gridCol>
                <a:gridCol w="662228">
                  <a:extLst>
                    <a:ext uri="{9D8B030D-6E8A-4147-A177-3AD203B41FA5}">
                      <a16:colId xmlns:a16="http://schemas.microsoft.com/office/drawing/2014/main" val="2100959187"/>
                    </a:ext>
                  </a:extLst>
                </a:gridCol>
                <a:gridCol w="606508">
                  <a:extLst>
                    <a:ext uri="{9D8B030D-6E8A-4147-A177-3AD203B41FA5}">
                      <a16:colId xmlns:a16="http://schemas.microsoft.com/office/drawing/2014/main" val="3661546076"/>
                    </a:ext>
                  </a:extLst>
                </a:gridCol>
                <a:gridCol w="618424">
                  <a:extLst>
                    <a:ext uri="{9D8B030D-6E8A-4147-A177-3AD203B41FA5}">
                      <a16:colId xmlns:a16="http://schemas.microsoft.com/office/drawing/2014/main" val="3778477250"/>
                    </a:ext>
                  </a:extLst>
                </a:gridCol>
                <a:gridCol w="715993">
                  <a:extLst>
                    <a:ext uri="{9D8B030D-6E8A-4147-A177-3AD203B41FA5}">
                      <a16:colId xmlns:a16="http://schemas.microsoft.com/office/drawing/2014/main" val="27271065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724097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71571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60224947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3361466485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val="984468234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val="3990745486"/>
                    </a:ext>
                  </a:extLst>
                </a:gridCol>
                <a:gridCol w="653144">
                  <a:extLst>
                    <a:ext uri="{9D8B030D-6E8A-4147-A177-3AD203B41FA5}">
                      <a16:colId xmlns:a16="http://schemas.microsoft.com/office/drawing/2014/main" val="4029988987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RGB Mode Bright Sun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 Dim Lighting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Mode</a:t>
                      </a:r>
                    </a:p>
                    <a:p>
                      <a:pPr algn="ctr"/>
                      <a:r>
                        <a:rPr lang="en-US" sz="1400" dirty="0"/>
                        <a:t>Sun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27294"/>
                  </a:ext>
                </a:extLst>
              </a:tr>
              <a:tr h="59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122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67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09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3164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280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86371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93460"/>
                  </a:ext>
                </a:extLst>
              </a:tr>
              <a:tr h="2543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6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1194</Words>
  <Application>Microsoft Office PowerPoint</Application>
  <PresentationFormat>On-screen Show (4:3)</PresentationFormat>
  <Paragraphs>314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Helvetica Neue</vt:lpstr>
      <vt:lpstr>Rockwell</vt:lpstr>
      <vt:lpstr>Rockwell Condensed</vt:lpstr>
      <vt:lpstr>Rockwell Extra Bold</vt:lpstr>
      <vt:lpstr>Wingdings</vt:lpstr>
      <vt:lpstr>Wood Type</vt:lpstr>
      <vt:lpstr>INTRODUCere – senzorul de culoare  HITECHNIC</vt:lpstr>
      <vt:lpstr>Obiectivele lecției</vt:lpstr>
      <vt:lpstr>Descărcarea BLOCK-ului</vt:lpstr>
      <vt:lpstr>Configurarea frecvenței electricității– Partea 1</vt:lpstr>
      <vt:lpstr>Configurarea frecvenței electricității– Partea 2</vt:lpstr>
      <vt:lpstr>Poziția &amp; unghiul (de la HiTECHNIC)</vt:lpstr>
      <vt:lpstr>4 moduri</vt:lpstr>
      <vt:lpstr>Modurile RGB Vs Passive</vt:lpstr>
      <vt:lpstr>Mai mult despre modul RGB</vt:lpstr>
      <vt:lpstr>Modul Raw vs. RGB</vt:lpstr>
      <vt:lpstr>Lecții învățate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marinela buruiana</cp:lastModifiedBy>
  <cp:revision>137</cp:revision>
  <cp:lastPrinted>2016-07-14T13:41:31Z</cp:lastPrinted>
  <dcterms:created xsi:type="dcterms:W3CDTF">2014-10-28T21:59:38Z</dcterms:created>
  <dcterms:modified xsi:type="dcterms:W3CDTF">2023-09-04T10:51:06Z</dcterms:modified>
</cp:coreProperties>
</file>