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9" r:id="rId1"/>
  </p:sldMasterIdLst>
  <p:notesMasterIdLst>
    <p:notesMasterId r:id="rId14"/>
  </p:notesMasterIdLst>
  <p:sldIdLst>
    <p:sldId id="256" r:id="rId2"/>
    <p:sldId id="274" r:id="rId3"/>
    <p:sldId id="278" r:id="rId4"/>
    <p:sldId id="277" r:id="rId5"/>
    <p:sldId id="262" r:id="rId6"/>
    <p:sldId id="280" r:id="rId7"/>
    <p:sldId id="281" r:id="rId8"/>
    <p:sldId id="282" r:id="rId9"/>
    <p:sldId id="279" r:id="rId10"/>
    <p:sldId id="283" r:id="rId11"/>
    <p:sldId id="259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/>
    <p:restoredTop sz="96213"/>
  </p:normalViewPr>
  <p:slideViewPr>
    <p:cSldViewPr snapToGrid="0" snapToObjects="1">
      <p:cViewPr varScale="1">
        <p:scale>
          <a:sx n="80" d="100"/>
          <a:sy n="80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F15FD-4F36-0441-B946-6AC2C78AEEE7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E9DFA-B363-DF4F-9103-6D854C31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9DFA-B363-DF4F-9103-6D854C3104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3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9DFA-B363-DF4F-9103-6D854C3104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9DFA-B363-DF4F-9103-6D854C3104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66E19B-2C99-2C49-BBF9-A2CF68BCC5D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EDB9-0402-0F46-9A90-D16497B3440A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F56968-C6C0-0E4B-AF0C-C17ACB2374D8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542-D680-4746-AC0F-8072079DFC8E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D2F01F-B067-D645-996B-41BA26E75F6E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51E-6DEA-244A-9666-93108E1EC11C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2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2DD1-F742-B747-B4F1-B5B506545612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FAD-0035-094B-A60A-E24471F62492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7B33-0552-E749-B7B2-2D96A80D1182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5EB465-FE2D-5341-A8A2-0644BA22BAE0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01F-AEE8-C046-8E45-08FD485ED119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C48177-D931-8246-BAC9-967D1D899D31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4870FE-FCD3-994E-A5E3-DA3346DAA8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81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1A42-24B6-0A4A-81C9-793F2867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5895809" cy="1475013"/>
          </a:xfrm>
        </p:spPr>
        <p:txBody>
          <a:bodyPr>
            <a:normAutofit/>
          </a:bodyPr>
          <a:lstStyle/>
          <a:p>
            <a:r>
              <a:rPr lang="ro-RO" dirty="0"/>
              <a:t>Cum funcționează un </a:t>
            </a:r>
            <a:r>
              <a:rPr lang="en-US" dirty="0"/>
              <a:t>Quadcopter?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A3BF-821A-9046-9641-D81DB2C31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4FD82-85FE-AC4A-BEDD-7362EE3EB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17185" r="10258"/>
          <a:stretch/>
        </p:blipFill>
        <p:spPr>
          <a:xfrm>
            <a:off x="4920343" y="869044"/>
            <a:ext cx="6738257" cy="47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8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EF67-2C6C-734C-8C4D-F6DEB8FB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echilibrarea forțelor – soluția de 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29C2-D068-7B4C-AA4E-7F66D993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9879979" cy="2010503"/>
          </a:xfrm>
        </p:spPr>
        <p:txBody>
          <a:bodyPr anchor="t">
            <a:normAutofit/>
          </a:bodyPr>
          <a:lstStyle/>
          <a:p>
            <a:r>
              <a:rPr lang="ro-RO" dirty="0"/>
              <a:t>Pentru că forțele se balansează una pe alta</a:t>
            </a:r>
            <a:r>
              <a:rPr lang="en-US" dirty="0"/>
              <a:t>, quadcopter</a:t>
            </a:r>
            <a:r>
              <a:rPr lang="ro-RO" dirty="0"/>
              <a:t>-ul stă nemișcat.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C72D0-E7EB-B342-9948-CAAAA5C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6DCA-4A56-154D-9C56-98D71D8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0BD89-044E-284C-A491-36163993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15080"/>
            <a:ext cx="9144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340E-27FD-F641-AC9C-8CA35865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B6CE-6E2F-BE4C-ABF3-BFC6FD9A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541503" cy="3678303"/>
          </a:xfrm>
        </p:spPr>
        <p:txBody>
          <a:bodyPr anchor="t"/>
          <a:lstStyle/>
          <a:p>
            <a:pPr marL="0" indent="0">
              <a:buNone/>
            </a:pPr>
            <a:r>
              <a:rPr lang="ro-RO" dirty="0"/>
              <a:t>Este în realitate un </a:t>
            </a:r>
            <a:r>
              <a:rPr lang="en-US" dirty="0"/>
              <a:t>quadcopter… </a:t>
            </a:r>
          </a:p>
          <a:p>
            <a:pPr marL="0" indent="0">
              <a:buNone/>
            </a:pPr>
            <a:r>
              <a:rPr lang="ro-RO" dirty="0"/>
              <a:t>Motoarele </a:t>
            </a:r>
            <a:r>
              <a:rPr lang="en-US" dirty="0"/>
              <a:t>B </a:t>
            </a:r>
            <a:r>
              <a:rPr lang="ro-RO" dirty="0"/>
              <a:t>și</a:t>
            </a:r>
            <a:r>
              <a:rPr lang="en-US" dirty="0"/>
              <a:t> D </a:t>
            </a:r>
            <a:r>
              <a:rPr lang="ro-RO" dirty="0"/>
              <a:t>se rotesc în sensul opus acelor de ceasornic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Motoarele </a:t>
            </a:r>
            <a:r>
              <a:rPr lang="en-US" dirty="0"/>
              <a:t> </a:t>
            </a:r>
            <a:r>
              <a:rPr lang="ro-RO" dirty="0"/>
              <a:t>A și</a:t>
            </a:r>
            <a:r>
              <a:rPr lang="en-US" dirty="0"/>
              <a:t> </a:t>
            </a:r>
            <a:r>
              <a:rPr lang="ro-RO" dirty="0"/>
              <a:t>C</a:t>
            </a:r>
            <a:r>
              <a:rPr lang="en-US" dirty="0"/>
              <a:t> </a:t>
            </a:r>
            <a:r>
              <a:rPr lang="ro-RO" dirty="0"/>
              <a:t>se rotesc în sensul acelor de ceasornic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Cu două seturi de motoare ale </a:t>
            </a:r>
            <a:r>
              <a:rPr lang="en-US" dirty="0"/>
              <a:t>quadcopter</a:t>
            </a:r>
            <a:r>
              <a:rPr lang="ro-RO" dirty="0"/>
              <a:t>-ului configurate să se rotească în direcții diferite, momentul total ungiular este zero. Acesta previne ca aparatul</a:t>
            </a:r>
            <a:r>
              <a:rPr lang="en-US" dirty="0"/>
              <a:t> quadcopter </a:t>
            </a:r>
            <a:r>
              <a:rPr lang="ro-RO" dirty="0"/>
              <a:t>să se învârtă într-un mod necontrolat.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5F696-D5E3-414A-9818-027B6519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07" y="2000250"/>
            <a:ext cx="3765400" cy="3671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86748-59E2-DD49-8D07-186451396949}"/>
              </a:ext>
            </a:extLst>
          </p:cNvPr>
          <p:cNvSpPr txBox="1"/>
          <p:nvPr/>
        </p:nvSpPr>
        <p:spPr>
          <a:xfrm>
            <a:off x="7988968" y="2093495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203AE-D4CF-C449-B1B1-75EE789207B6}"/>
              </a:ext>
            </a:extLst>
          </p:cNvPr>
          <p:cNvSpPr txBox="1"/>
          <p:nvPr/>
        </p:nvSpPr>
        <p:spPr>
          <a:xfrm>
            <a:off x="11185357" y="2180496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703B7-524B-B143-A106-00D471D1ACE8}"/>
              </a:ext>
            </a:extLst>
          </p:cNvPr>
          <p:cNvSpPr txBox="1"/>
          <p:nvPr/>
        </p:nvSpPr>
        <p:spPr>
          <a:xfrm>
            <a:off x="11320693" y="5064064"/>
            <a:ext cx="348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B0D84-BFBE-5146-9AAF-635939670917}"/>
              </a:ext>
            </a:extLst>
          </p:cNvPr>
          <p:cNvSpPr txBox="1"/>
          <p:nvPr/>
        </p:nvSpPr>
        <p:spPr>
          <a:xfrm>
            <a:off x="7845407" y="5064064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418F0-69C1-DF45-B15C-0A290D9C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CA3C-FFD6-5E48-AAB8-A5471853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26609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A5D-4759-4F7B-80E5-4777B27A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credits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8F001-D30A-4D06-B00A-E964E359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9AB02-D178-4752-98BE-51F2C20E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26680"/>
            <a:ext cx="1052508" cy="365125"/>
          </a:xfrm>
        </p:spPr>
        <p:txBody>
          <a:bodyPr/>
          <a:lstStyle/>
          <a:p>
            <a:fld id="{564870FE-FCD3-994E-A5E3-DA3346DAA8A0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C0644E-DE1D-4B07-8E6E-EB566BB65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566195"/>
            <a:ext cx="10258425" cy="4963057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a fost scrisă de </a:t>
            </a:r>
            <a:r>
              <a:rPr lang="en-US" sz="1800" dirty="0"/>
              <a:t> Arvind </a:t>
            </a:r>
            <a:r>
              <a:rPr lang="ro-RO" sz="1800" dirty="0"/>
              <a:t>și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endParaRPr lang="en-US" sz="1800" dirty="0"/>
          </a:p>
          <a:p>
            <a:r>
              <a:rPr lang="en-US" sz="1800" dirty="0"/>
              <a:t>M</a:t>
            </a:r>
            <a:r>
              <a:rPr lang="ro-RO" sz="1800" dirty="0"/>
              <a:t>ai multe lecții </a:t>
            </a:r>
            <a:r>
              <a:rPr lang="ro-RO" sz="1800"/>
              <a:t>despre Mindstorms EV3 sunt </a:t>
            </a:r>
            <a:r>
              <a:rPr lang="ro-RO" sz="1800" dirty="0"/>
              <a:t>disponibile pe </a:t>
            </a:r>
            <a:r>
              <a:rPr lang="ro-RO" sz="1800" dirty="0">
                <a:solidFill>
                  <a:srgbClr val="0070C0"/>
                </a:solidFill>
              </a:rPr>
              <a:t>www.ev3lessons.com</a:t>
            </a:r>
          </a:p>
          <a:p>
            <a:r>
              <a:rPr lang="ro-RO" sz="1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A547E3-55EE-4E78-82DE-96FD26F96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4" y="5030358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8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0FD78E70-E7BF-4388-9E2B-3C4800D3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0196" y="390568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4DA3-EB70-8444-ADB5-158A181B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25E5-EACE-EF45-A0DA-62B503F6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dirty="0"/>
              <a:t>În această lecție, vom învăța fizica de bază asociată cu un </a:t>
            </a:r>
            <a:r>
              <a:rPr lang="en-US" dirty="0"/>
              <a:t>quadcopter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Îți vei construi propriul </a:t>
            </a:r>
            <a:r>
              <a:rPr lang="en-US" dirty="0"/>
              <a:t>“Quadcopter” MINDSTORMS </a:t>
            </a:r>
            <a:r>
              <a:rPr lang="ro-RO" dirty="0"/>
              <a:t> pentru a vedea aceste principii ale fizicii în acțiune.</a:t>
            </a:r>
            <a:endParaRPr lang="en-US" dirty="0"/>
          </a:p>
          <a:p>
            <a:pPr lvl="1"/>
            <a:r>
              <a:rPr lang="ro-RO" dirty="0"/>
              <a:t> </a:t>
            </a:r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 </a:t>
            </a:r>
            <a:r>
              <a:rPr lang="ro-RO" dirty="0"/>
              <a:t>Nu vei creea un model zburător </a:t>
            </a:r>
            <a:r>
              <a:rPr lang="en-US" dirty="0"/>
              <a:t>MINDSTORMS</a:t>
            </a:r>
            <a:r>
              <a:rPr lang="ro-RO" dirty="0"/>
              <a:t> – este doar făcut ca să arate principiile fizicii care îl guvernează.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69E4-0191-D347-971B-72F87957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FF80-23F5-2E49-B1F6-82C21AA7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42923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0A7-140D-D94B-87BD-3E48414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</a:t>
            </a:r>
            <a:r>
              <a:rPr lang="en-US" dirty="0"/>
              <a:t>quadcopter?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8DB-FDF6-7F4A-A115-2BFE8DD7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1842" cy="3678303"/>
          </a:xfrm>
        </p:spPr>
        <p:txBody>
          <a:bodyPr anchor="t"/>
          <a:lstStyle/>
          <a:p>
            <a:r>
              <a:rPr lang="en-US" dirty="0"/>
              <a:t>Quadcopter</a:t>
            </a:r>
            <a:r>
              <a:rPr lang="ro-RO" dirty="0"/>
              <a:t>-ul</a:t>
            </a:r>
            <a:r>
              <a:rPr lang="en-US" dirty="0"/>
              <a:t> </a:t>
            </a:r>
            <a:r>
              <a:rPr lang="ro-RO" dirty="0"/>
              <a:t>utilizează patru propulsoare și patru motoare pentru propulsoare.</a:t>
            </a:r>
            <a:endParaRPr lang="en-US" dirty="0"/>
          </a:p>
          <a:p>
            <a:r>
              <a:rPr lang="ro-RO" dirty="0"/>
              <a:t>Folosirea celor patru propulsoare permit q</a:t>
            </a:r>
            <a:r>
              <a:rPr lang="en-US" dirty="0" err="1"/>
              <a:t>uadcopter</a:t>
            </a:r>
            <a:r>
              <a:rPr lang="ro-RO" dirty="0"/>
              <a:t>-ului să balanseze diferite forțe implicate și mențin un zbor stabil.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A7C503-A9ED-844A-84B9-B9F9E28F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836460" y="2176116"/>
            <a:ext cx="4292681" cy="43014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9B8E-8E4C-7444-B767-8E5F5E5E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70D4-0AC3-C148-9478-87E3ECDA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86966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9439-5DC1-2643-93B7-F63B09B9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Construiește-ți propriul quadcopter </a:t>
            </a:r>
            <a:r>
              <a:rPr lang="en-US" dirty="0"/>
              <a:t>MINDSTORMS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1AC1-7A47-6445-8678-DF514DB0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61619" cy="3678303"/>
          </a:xfrm>
        </p:spPr>
        <p:txBody>
          <a:bodyPr anchor="t"/>
          <a:lstStyle/>
          <a:p>
            <a:r>
              <a:rPr lang="en-US" dirty="0"/>
              <a:t>U</a:t>
            </a:r>
            <a:r>
              <a:rPr lang="ro-RO" dirty="0"/>
              <a:t>tilizează instrucțiunile de construcție furnizate</a:t>
            </a:r>
            <a:endParaRPr lang="en-US" dirty="0"/>
          </a:p>
          <a:p>
            <a:r>
              <a:rPr lang="ro-RO" dirty="0"/>
              <a:t>Pe măsură ce construiești, conectează firele de la motoare și de la senzorul gyro în porturi așa cum sunt indicate în imaginea din dreapta.</a:t>
            </a:r>
            <a:endParaRPr lang="en-US" dirty="0"/>
          </a:p>
          <a:p>
            <a:r>
              <a:rPr lang="ro-RO" dirty="0"/>
              <a:t>Legați un fir lung prin mijlocul ramelor din centru în așa fel încât să puteți agăța </a:t>
            </a:r>
            <a:r>
              <a:rPr lang="en-US" dirty="0"/>
              <a:t>quadcopter</a:t>
            </a:r>
            <a:r>
              <a:rPr lang="ro-RO" dirty="0"/>
              <a:t>-ul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004D9-9526-7945-B4B6-CB40A8805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17185" r="10258"/>
          <a:stretch/>
        </p:blipFill>
        <p:spPr>
          <a:xfrm>
            <a:off x="5127172" y="1946730"/>
            <a:ext cx="6738257" cy="47953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27259-1CB9-CF48-A53B-4A4A0A8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401B09-11C5-334B-A4F8-D55E6C91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Lesson created by Sanjay and Arvind Seshan (EV3Lessons.com)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ED4A3-C899-4E42-BC5C-A54723C5DF1F}"/>
              </a:ext>
            </a:extLst>
          </p:cNvPr>
          <p:cNvSpPr txBox="1"/>
          <p:nvPr/>
        </p:nvSpPr>
        <p:spPr>
          <a:xfrm>
            <a:off x="8645265" y="2774580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50441-EFCB-6D40-A4AB-E91752AA27F3}"/>
              </a:ext>
            </a:extLst>
          </p:cNvPr>
          <p:cNvSpPr txBox="1"/>
          <p:nvPr/>
        </p:nvSpPr>
        <p:spPr>
          <a:xfrm>
            <a:off x="7084743" y="2883440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31743-AA65-2E49-898A-28D5D9E527A4}"/>
              </a:ext>
            </a:extLst>
          </p:cNvPr>
          <p:cNvSpPr txBox="1"/>
          <p:nvPr/>
        </p:nvSpPr>
        <p:spPr>
          <a:xfrm>
            <a:off x="9911793" y="6225855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70C4E-0BF7-B940-ACCB-4B472F5E070D}"/>
              </a:ext>
            </a:extLst>
          </p:cNvPr>
          <p:cNvSpPr txBox="1"/>
          <p:nvPr/>
        </p:nvSpPr>
        <p:spPr>
          <a:xfrm>
            <a:off x="5704114" y="5263876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1F781-4CED-964F-BC29-F7F6EF4EF186}"/>
              </a:ext>
            </a:extLst>
          </p:cNvPr>
          <p:cNvSpPr txBox="1"/>
          <p:nvPr/>
        </p:nvSpPr>
        <p:spPr>
          <a:xfrm>
            <a:off x="11425988" y="3505900"/>
            <a:ext cx="39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538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0A7-140D-D94B-87BD-3E48414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Forțele propulsoare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8DB-FDF6-7F4A-A115-2BFE8DD7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1842" cy="3678303"/>
          </a:xfrm>
        </p:spPr>
        <p:txBody>
          <a:bodyPr anchor="t">
            <a:normAutofit fontScale="92500" lnSpcReduction="10000"/>
          </a:bodyPr>
          <a:lstStyle/>
          <a:p>
            <a:r>
              <a:rPr lang="ro-RO" dirty="0"/>
              <a:t>Ce se întamplă dacă se pornește un singur motor</a:t>
            </a:r>
            <a:r>
              <a:rPr lang="en-US" dirty="0"/>
              <a:t>?</a:t>
            </a:r>
          </a:p>
          <a:p>
            <a:r>
              <a:rPr lang="ro-RO" dirty="0"/>
              <a:t>A treia lege a lui </a:t>
            </a:r>
            <a:r>
              <a:rPr lang="en-US" dirty="0"/>
              <a:t>Newton</a:t>
            </a:r>
            <a:r>
              <a:rPr lang="ro-RO" dirty="0"/>
              <a:t> spune</a:t>
            </a:r>
            <a:r>
              <a:rPr lang="en-US" dirty="0"/>
              <a:t> “</a:t>
            </a:r>
            <a:r>
              <a:rPr lang="ro-RO" dirty="0"/>
              <a:t>Pentru orice acțiune, există o forță de reacțiune egală dar de sens contrar</a:t>
            </a:r>
            <a:r>
              <a:rPr lang="en-US" dirty="0"/>
              <a:t>.”</a:t>
            </a:r>
          </a:p>
          <a:p>
            <a:r>
              <a:rPr lang="ro-RO" dirty="0"/>
              <a:t>Pentru a face un propulsor să se întoarcă, corpul q</a:t>
            </a:r>
            <a:r>
              <a:rPr lang="en-US" dirty="0" err="1"/>
              <a:t>uadcopter</a:t>
            </a:r>
            <a:r>
              <a:rPr lang="ro-RO" dirty="0"/>
              <a:t>-ului trebuie să aplice o forță.</a:t>
            </a:r>
            <a:r>
              <a:rPr lang="en-US" dirty="0"/>
              <a:t> </a:t>
            </a:r>
          </a:p>
          <a:p>
            <a:r>
              <a:rPr lang="ro-RO" dirty="0"/>
              <a:t>Trebuie să existe o forță egală dar de sens contrar pe care o aplică propulsorul pe corpul </a:t>
            </a:r>
            <a:r>
              <a:rPr lang="en-US" dirty="0"/>
              <a:t>quadcopter</a:t>
            </a:r>
            <a:r>
              <a:rPr lang="ro-RO" dirty="0"/>
              <a:t>-ului.</a:t>
            </a:r>
            <a:r>
              <a:rPr lang="en-US" dirty="0"/>
              <a:t> </a:t>
            </a:r>
          </a:p>
          <a:p>
            <a:r>
              <a:rPr lang="ro-RO" dirty="0"/>
              <a:t>Aceasta va face ca propulsorul să se învârtă într-o direcție în jurul punctului</a:t>
            </a:r>
            <a:r>
              <a:rPr lang="en-US" dirty="0"/>
              <a:t> “A” </a:t>
            </a:r>
            <a:r>
              <a:rPr lang="ro-RO" dirty="0"/>
              <a:t>și corpul </a:t>
            </a:r>
            <a:r>
              <a:rPr lang="en-US" dirty="0"/>
              <a:t>quadcopter</a:t>
            </a:r>
            <a:r>
              <a:rPr lang="ro-RO" dirty="0"/>
              <a:t>-ului se învârte în cealalată direcție în jurul punctului </a:t>
            </a:r>
            <a:r>
              <a:rPr lang="en-US" dirty="0"/>
              <a:t> “A”</a:t>
            </a:r>
            <a:r>
              <a:rPr lang="ro-RO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E2C61-C153-3046-AB2B-D362E4E9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39324" y="4082072"/>
            <a:ext cx="2589958" cy="259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E525DA-1C48-FD43-A07F-8375F52B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1638" y="2001502"/>
            <a:ext cx="2589958" cy="2595244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A8095F34-2087-7A46-ACF7-51A502369449}"/>
              </a:ext>
            </a:extLst>
          </p:cNvPr>
          <p:cNvSpPr/>
          <p:nvPr/>
        </p:nvSpPr>
        <p:spPr>
          <a:xfrm>
            <a:off x="7214600" y="233668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9F692-B7F6-1142-81CE-80C5A55F45C5}"/>
              </a:ext>
            </a:extLst>
          </p:cNvPr>
          <p:cNvSpPr txBox="1"/>
          <p:nvPr/>
        </p:nvSpPr>
        <p:spPr>
          <a:xfrm>
            <a:off x="8162282" y="2004145"/>
            <a:ext cx="21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Forța propulsoare</a:t>
            </a:r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9366AE9-47BF-694E-BF79-02CD68CD4FAD}"/>
              </a:ext>
            </a:extLst>
          </p:cNvPr>
          <p:cNvSpPr/>
          <p:nvPr/>
        </p:nvSpPr>
        <p:spPr>
          <a:xfrm flipH="1">
            <a:off x="10141320" y="4390454"/>
            <a:ext cx="490085" cy="490085"/>
          </a:xfrm>
          <a:prstGeom prst="arc">
            <a:avLst>
              <a:gd name="adj1" fmla="val 16200000"/>
              <a:gd name="adj2" fmla="val 2935744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9D16E-2FA0-F541-A8AA-38526EC18C06}"/>
              </a:ext>
            </a:extLst>
          </p:cNvPr>
          <p:cNvSpPr txBox="1"/>
          <p:nvPr/>
        </p:nvSpPr>
        <p:spPr>
          <a:xfrm>
            <a:off x="9517024" y="3481452"/>
            <a:ext cx="21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Forța pe corpul quadcopter-ului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953528-60D5-AF49-9859-33539E6889A4}"/>
              </a:ext>
            </a:extLst>
          </p:cNvPr>
          <p:cNvSpPr/>
          <p:nvPr/>
        </p:nvSpPr>
        <p:spPr>
          <a:xfrm>
            <a:off x="7403689" y="242625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291C7-B4EE-1F45-8FD9-E1D31C78C56C}"/>
              </a:ext>
            </a:extLst>
          </p:cNvPr>
          <p:cNvSpPr txBox="1"/>
          <p:nvPr/>
        </p:nvSpPr>
        <p:spPr>
          <a:xfrm>
            <a:off x="7141247" y="224158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2AD826-56D5-6147-8144-23B97390D392}"/>
              </a:ext>
            </a:extLst>
          </p:cNvPr>
          <p:cNvSpPr/>
          <p:nvPr/>
        </p:nvSpPr>
        <p:spPr>
          <a:xfrm>
            <a:off x="10264083" y="450843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1939D-8569-1348-B1AB-8CA992A0B24E}"/>
              </a:ext>
            </a:extLst>
          </p:cNvPr>
          <p:cNvSpPr txBox="1"/>
          <p:nvPr/>
        </p:nvSpPr>
        <p:spPr>
          <a:xfrm>
            <a:off x="10360496" y="4475516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FD25-1500-B04B-BCDC-22E4CEB8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11FCB4-C268-6846-9EFD-B5C53643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230694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0A7-140D-D94B-87BD-3E48414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Forțele propulsorului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8DB-FDF6-7F4A-A115-2BFE8DD7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1842" cy="3678303"/>
          </a:xfrm>
        </p:spPr>
        <p:txBody>
          <a:bodyPr anchor="t">
            <a:normAutofit/>
          </a:bodyPr>
          <a:lstStyle/>
          <a:p>
            <a:r>
              <a:rPr lang="ro-RO" dirty="0"/>
              <a:t>Ce se întâmplă dacă pornești patru motoare</a:t>
            </a:r>
            <a:r>
              <a:rPr lang="en-US" dirty="0"/>
              <a:t>?</a:t>
            </a:r>
          </a:p>
          <a:p>
            <a:r>
              <a:rPr lang="ro-RO" dirty="0"/>
              <a:t>Fiecare propulsor se invârte în jutul unui punct atașament.</a:t>
            </a:r>
            <a:endParaRPr lang="en-US" dirty="0"/>
          </a:p>
          <a:p>
            <a:r>
              <a:rPr lang="ro-RO" dirty="0"/>
              <a:t>Acestea aplică o forță egală dar se senopus pe fiecare </a:t>
            </a:r>
            <a:r>
              <a:rPr lang="en-US" dirty="0"/>
              <a:t> A, B, C </a:t>
            </a:r>
            <a:r>
              <a:rPr lang="ro-RO" dirty="0"/>
              <a:t>și</a:t>
            </a:r>
            <a:r>
              <a:rPr lang="en-US" dirty="0"/>
              <a:t> D</a:t>
            </a:r>
          </a:p>
          <a:p>
            <a:r>
              <a:rPr lang="ro-RO" dirty="0"/>
              <a:t>Rezultatul final este acela că structura quadcopter-ului se va învârti în jurul centrului forțelor în sensul acelor de ceasornic – în jurul punctului 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E2C61-C153-3046-AB2B-D362E4E9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39324" y="4082072"/>
            <a:ext cx="2589958" cy="259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E525DA-1C48-FD43-A07F-8375F52B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1638" y="2001502"/>
            <a:ext cx="2589958" cy="2595244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A8095F34-2087-7A46-ACF7-51A502369449}"/>
              </a:ext>
            </a:extLst>
          </p:cNvPr>
          <p:cNvSpPr/>
          <p:nvPr/>
        </p:nvSpPr>
        <p:spPr>
          <a:xfrm>
            <a:off x="7214600" y="233668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9F692-B7F6-1142-81CE-80C5A55F45C5}"/>
              </a:ext>
            </a:extLst>
          </p:cNvPr>
          <p:cNvSpPr txBox="1"/>
          <p:nvPr/>
        </p:nvSpPr>
        <p:spPr>
          <a:xfrm>
            <a:off x="8162282" y="2004145"/>
            <a:ext cx="21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Forțe propulsoare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9D16E-2FA0-F541-A8AA-38526EC18C06}"/>
              </a:ext>
            </a:extLst>
          </p:cNvPr>
          <p:cNvSpPr txBox="1"/>
          <p:nvPr/>
        </p:nvSpPr>
        <p:spPr>
          <a:xfrm>
            <a:off x="9517024" y="3481452"/>
            <a:ext cx="21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Forțele pe corpul quadcopter-ului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953528-60D5-AF49-9859-33539E6889A4}"/>
              </a:ext>
            </a:extLst>
          </p:cNvPr>
          <p:cNvSpPr/>
          <p:nvPr/>
        </p:nvSpPr>
        <p:spPr>
          <a:xfrm>
            <a:off x="7403689" y="242625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291C7-B4EE-1F45-8FD9-E1D31C78C56C}"/>
              </a:ext>
            </a:extLst>
          </p:cNvPr>
          <p:cNvSpPr txBox="1"/>
          <p:nvPr/>
        </p:nvSpPr>
        <p:spPr>
          <a:xfrm>
            <a:off x="7141247" y="224158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C8E66D3-8626-9646-8485-FBD25281C9C2}"/>
              </a:ext>
            </a:extLst>
          </p:cNvPr>
          <p:cNvSpPr/>
          <p:nvPr/>
        </p:nvSpPr>
        <p:spPr>
          <a:xfrm>
            <a:off x="8012128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3C50D6D-1B1F-C844-9F18-22C3BA4C68BA}"/>
              </a:ext>
            </a:extLst>
          </p:cNvPr>
          <p:cNvSpPr/>
          <p:nvPr/>
        </p:nvSpPr>
        <p:spPr>
          <a:xfrm>
            <a:off x="7214600" y="3933452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C1F8EC4-C3E5-9743-AAEB-0075BF9EC4AB}"/>
              </a:ext>
            </a:extLst>
          </p:cNvPr>
          <p:cNvSpPr/>
          <p:nvPr/>
        </p:nvSpPr>
        <p:spPr>
          <a:xfrm>
            <a:off x="6430160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F52010-D18C-9348-AAEB-F747DC7781CC}"/>
              </a:ext>
            </a:extLst>
          </p:cNvPr>
          <p:cNvSpPr/>
          <p:nvPr/>
        </p:nvSpPr>
        <p:spPr>
          <a:xfrm>
            <a:off x="8196315" y="3229096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67CD0-35BA-A64C-9824-09E777ACD3D8}"/>
              </a:ext>
            </a:extLst>
          </p:cNvPr>
          <p:cNvSpPr txBox="1"/>
          <p:nvPr/>
        </p:nvSpPr>
        <p:spPr>
          <a:xfrm>
            <a:off x="8012128" y="3317481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97EF7C-97A8-554C-B7C0-1E348AEFDB23}"/>
              </a:ext>
            </a:extLst>
          </p:cNvPr>
          <p:cNvSpPr/>
          <p:nvPr/>
        </p:nvSpPr>
        <p:spPr>
          <a:xfrm>
            <a:off x="7398787" y="4020378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8B415-C79B-4741-891E-E5CEEBACDC89}"/>
              </a:ext>
            </a:extLst>
          </p:cNvPr>
          <p:cNvSpPr txBox="1"/>
          <p:nvPr/>
        </p:nvSpPr>
        <p:spPr>
          <a:xfrm>
            <a:off x="7136345" y="3835712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3EA8A9-63EF-0140-A51C-F9BEC4C13A91}"/>
              </a:ext>
            </a:extLst>
          </p:cNvPr>
          <p:cNvSpPr/>
          <p:nvPr/>
        </p:nvSpPr>
        <p:spPr>
          <a:xfrm>
            <a:off x="6603592" y="3223470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886F2-DB2D-FC45-8304-4F95EC9DEDCE}"/>
              </a:ext>
            </a:extLst>
          </p:cNvPr>
          <p:cNvSpPr txBox="1"/>
          <p:nvPr/>
        </p:nvSpPr>
        <p:spPr>
          <a:xfrm>
            <a:off x="6323549" y="318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3F0712-7B75-5E46-85CA-012D5977310B}"/>
              </a:ext>
            </a:extLst>
          </p:cNvPr>
          <p:cNvSpPr/>
          <p:nvPr/>
        </p:nvSpPr>
        <p:spPr>
          <a:xfrm>
            <a:off x="7396370" y="32413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4662B-3C33-6E47-AF6E-F61F75F3F903}"/>
              </a:ext>
            </a:extLst>
          </p:cNvPr>
          <p:cNvSpPr txBox="1"/>
          <p:nvPr/>
        </p:nvSpPr>
        <p:spPr>
          <a:xfrm>
            <a:off x="7151536" y="315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F500146-F2B3-904C-98D5-F2B0D27293C7}"/>
              </a:ext>
            </a:extLst>
          </p:cNvPr>
          <p:cNvSpPr/>
          <p:nvPr/>
        </p:nvSpPr>
        <p:spPr>
          <a:xfrm>
            <a:off x="10084166" y="441411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D0505A-1FF9-6E4C-AC76-1F0283CF1A30}"/>
              </a:ext>
            </a:extLst>
          </p:cNvPr>
          <p:cNvSpPr/>
          <p:nvPr/>
        </p:nvSpPr>
        <p:spPr>
          <a:xfrm>
            <a:off x="10273255" y="45036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98E127-1D85-1445-8611-B11A1A55F88E}"/>
              </a:ext>
            </a:extLst>
          </p:cNvPr>
          <p:cNvSpPr txBox="1"/>
          <p:nvPr/>
        </p:nvSpPr>
        <p:spPr>
          <a:xfrm>
            <a:off x="10010813" y="4319016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6F7AE15-FA5B-4F43-A2D1-FDDEE7843A79}"/>
              </a:ext>
            </a:extLst>
          </p:cNvPr>
          <p:cNvSpPr/>
          <p:nvPr/>
        </p:nvSpPr>
        <p:spPr>
          <a:xfrm>
            <a:off x="10881694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7C5D419C-8A9B-564D-8872-139DFE68FFA7}"/>
              </a:ext>
            </a:extLst>
          </p:cNvPr>
          <p:cNvSpPr/>
          <p:nvPr/>
        </p:nvSpPr>
        <p:spPr>
          <a:xfrm>
            <a:off x="10084166" y="6010879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84F20748-F5E9-7243-BB70-E8C38B43887E}"/>
              </a:ext>
            </a:extLst>
          </p:cNvPr>
          <p:cNvSpPr/>
          <p:nvPr/>
        </p:nvSpPr>
        <p:spPr>
          <a:xfrm>
            <a:off x="9299726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1CBD6A-0FB9-9749-BA1A-10281B977487}"/>
              </a:ext>
            </a:extLst>
          </p:cNvPr>
          <p:cNvSpPr/>
          <p:nvPr/>
        </p:nvSpPr>
        <p:spPr>
          <a:xfrm>
            <a:off x="11065881" y="5306523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53C283-56DE-7A48-BF78-58B121AAB886}"/>
              </a:ext>
            </a:extLst>
          </p:cNvPr>
          <p:cNvSpPr txBox="1"/>
          <p:nvPr/>
        </p:nvSpPr>
        <p:spPr>
          <a:xfrm>
            <a:off x="10881694" y="5394908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3B1728-124C-8F43-9F91-C79C3528B3BE}"/>
              </a:ext>
            </a:extLst>
          </p:cNvPr>
          <p:cNvSpPr/>
          <p:nvPr/>
        </p:nvSpPr>
        <p:spPr>
          <a:xfrm>
            <a:off x="10268353" y="609780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DFB59F-B895-4D48-91BB-86C3E45C429E}"/>
              </a:ext>
            </a:extLst>
          </p:cNvPr>
          <p:cNvSpPr txBox="1"/>
          <p:nvPr/>
        </p:nvSpPr>
        <p:spPr>
          <a:xfrm>
            <a:off x="10005911" y="591313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9164A5-1E02-E74A-B3FB-6957E8268EF7}"/>
              </a:ext>
            </a:extLst>
          </p:cNvPr>
          <p:cNvSpPr/>
          <p:nvPr/>
        </p:nvSpPr>
        <p:spPr>
          <a:xfrm>
            <a:off x="9473158" y="5300897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0DBF2E-9845-A54B-94CA-D29CCDBCECDE}"/>
              </a:ext>
            </a:extLst>
          </p:cNvPr>
          <p:cNvSpPr txBox="1"/>
          <p:nvPr/>
        </p:nvSpPr>
        <p:spPr>
          <a:xfrm>
            <a:off x="9193115" y="526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2BE402-725C-1E4E-A678-03DAF7F323F0}"/>
              </a:ext>
            </a:extLst>
          </p:cNvPr>
          <p:cNvSpPr/>
          <p:nvPr/>
        </p:nvSpPr>
        <p:spPr>
          <a:xfrm>
            <a:off x="10265936" y="5318809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03F7E6-1B1C-254A-B034-9920E1B61B72}"/>
              </a:ext>
            </a:extLst>
          </p:cNvPr>
          <p:cNvSpPr txBox="1"/>
          <p:nvPr/>
        </p:nvSpPr>
        <p:spPr>
          <a:xfrm>
            <a:off x="10021102" y="523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036EC-30FB-D045-B7A5-A6F98B63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235DFC-288E-1448-826C-F40DEA26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82655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EF67-2C6C-734C-8C4D-F6DEB8FB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Forțe nebalansate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29C2-D068-7B4C-AA4E-7F66D993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329640" cy="3678303"/>
          </a:xfrm>
        </p:spPr>
        <p:txBody>
          <a:bodyPr anchor="t"/>
          <a:lstStyle/>
          <a:p>
            <a:r>
              <a:rPr lang="ro-RO" dirty="0"/>
              <a:t>Să încercăm asta.</a:t>
            </a:r>
            <a:endParaRPr lang="en-US" dirty="0"/>
          </a:p>
          <a:p>
            <a:r>
              <a:rPr lang="ro-RO" dirty="0"/>
              <a:t>Scrie un program unde toate cele patru motoare se învârt în sensul acelor de ceasornic pentru 10 secunde.</a:t>
            </a:r>
            <a:endParaRPr lang="en-US" dirty="0"/>
          </a:p>
          <a:p>
            <a:r>
              <a:rPr lang="ro-RO" dirty="0"/>
              <a:t>Incepeți prin a agăța quadcopter-ului.</a:t>
            </a:r>
            <a:endParaRPr lang="en-US" dirty="0"/>
          </a:p>
          <a:p>
            <a:r>
              <a:rPr lang="ro-RO" dirty="0"/>
              <a:t>Așteptați până când quadcopter-ul stă nemișcat înainte să rulați programul vostru.</a:t>
            </a:r>
            <a:endParaRPr lang="en-US" dirty="0"/>
          </a:p>
          <a:p>
            <a:r>
              <a:rPr lang="en-US" dirty="0" err="1"/>
              <a:t>Observ</a:t>
            </a:r>
            <a:r>
              <a:rPr lang="ro-RO" dirty="0"/>
              <a:t>ați ce se întâmplă.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95101-A32F-1D40-890C-D4F5D8F8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39324" y="4082072"/>
            <a:ext cx="2589958" cy="259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A925E-C5C9-B649-9068-0CF06EF01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1638" y="2001502"/>
            <a:ext cx="2589958" cy="2595244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FABA7F37-FDF8-C74A-B673-3179C7EE3A3A}"/>
              </a:ext>
            </a:extLst>
          </p:cNvPr>
          <p:cNvSpPr/>
          <p:nvPr/>
        </p:nvSpPr>
        <p:spPr>
          <a:xfrm>
            <a:off x="7214600" y="233668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741D1-E92F-504D-9308-F7578E63C11B}"/>
              </a:ext>
            </a:extLst>
          </p:cNvPr>
          <p:cNvSpPr txBox="1"/>
          <p:nvPr/>
        </p:nvSpPr>
        <p:spPr>
          <a:xfrm>
            <a:off x="8047519" y="1938051"/>
            <a:ext cx="236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Forțe pe propulsoare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EA169-2821-824F-85F7-64016D1F2673}"/>
              </a:ext>
            </a:extLst>
          </p:cNvPr>
          <p:cNvSpPr txBox="1"/>
          <p:nvPr/>
        </p:nvSpPr>
        <p:spPr>
          <a:xfrm>
            <a:off x="9517024" y="3481452"/>
            <a:ext cx="21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Forțe pe corpul quadcopter-ului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5AFD6B-B958-4F4E-9D69-FECE9489B61F}"/>
              </a:ext>
            </a:extLst>
          </p:cNvPr>
          <p:cNvSpPr/>
          <p:nvPr/>
        </p:nvSpPr>
        <p:spPr>
          <a:xfrm>
            <a:off x="7403689" y="242625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AE861-3414-7C44-B15E-596CB54622E0}"/>
              </a:ext>
            </a:extLst>
          </p:cNvPr>
          <p:cNvSpPr txBox="1"/>
          <p:nvPr/>
        </p:nvSpPr>
        <p:spPr>
          <a:xfrm>
            <a:off x="7141247" y="224158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1681523-EBD3-034A-A0A4-CD9A2226B419}"/>
              </a:ext>
            </a:extLst>
          </p:cNvPr>
          <p:cNvSpPr/>
          <p:nvPr/>
        </p:nvSpPr>
        <p:spPr>
          <a:xfrm>
            <a:off x="8012128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4F1466A-89E4-6F43-9CEA-86897C9AF400}"/>
              </a:ext>
            </a:extLst>
          </p:cNvPr>
          <p:cNvSpPr/>
          <p:nvPr/>
        </p:nvSpPr>
        <p:spPr>
          <a:xfrm>
            <a:off x="7214600" y="3933452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9DB3A12-4607-E642-9878-180E6FE98767}"/>
              </a:ext>
            </a:extLst>
          </p:cNvPr>
          <p:cNvSpPr/>
          <p:nvPr/>
        </p:nvSpPr>
        <p:spPr>
          <a:xfrm>
            <a:off x="6430160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D72AEF-D099-9E4C-BFBE-8A1C65BF45DD}"/>
              </a:ext>
            </a:extLst>
          </p:cNvPr>
          <p:cNvSpPr/>
          <p:nvPr/>
        </p:nvSpPr>
        <p:spPr>
          <a:xfrm>
            <a:off x="8196315" y="3229096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BF076-A1B1-BC48-95D7-EAA810D12857}"/>
              </a:ext>
            </a:extLst>
          </p:cNvPr>
          <p:cNvSpPr txBox="1"/>
          <p:nvPr/>
        </p:nvSpPr>
        <p:spPr>
          <a:xfrm>
            <a:off x="8012128" y="3317481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04B3A7-A863-364A-9D43-A99B9C06D044}"/>
              </a:ext>
            </a:extLst>
          </p:cNvPr>
          <p:cNvSpPr/>
          <p:nvPr/>
        </p:nvSpPr>
        <p:spPr>
          <a:xfrm>
            <a:off x="7398787" y="4020378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109EE-8D95-0649-BE48-2937A7B3362C}"/>
              </a:ext>
            </a:extLst>
          </p:cNvPr>
          <p:cNvSpPr txBox="1"/>
          <p:nvPr/>
        </p:nvSpPr>
        <p:spPr>
          <a:xfrm>
            <a:off x="7136345" y="3835712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E8C29C-B8EE-1A44-BCC9-C54373BF6852}"/>
              </a:ext>
            </a:extLst>
          </p:cNvPr>
          <p:cNvSpPr/>
          <p:nvPr/>
        </p:nvSpPr>
        <p:spPr>
          <a:xfrm>
            <a:off x="6603592" y="3223470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84942-C0A5-9D4A-9E89-AF5B9636993B}"/>
              </a:ext>
            </a:extLst>
          </p:cNvPr>
          <p:cNvSpPr txBox="1"/>
          <p:nvPr/>
        </p:nvSpPr>
        <p:spPr>
          <a:xfrm>
            <a:off x="6323549" y="318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14AA7-27C9-144E-8906-09F668D41CDC}"/>
              </a:ext>
            </a:extLst>
          </p:cNvPr>
          <p:cNvSpPr/>
          <p:nvPr/>
        </p:nvSpPr>
        <p:spPr>
          <a:xfrm>
            <a:off x="7396370" y="32413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A5CCF-3991-5E43-ADD4-C9424984397A}"/>
              </a:ext>
            </a:extLst>
          </p:cNvPr>
          <p:cNvSpPr txBox="1"/>
          <p:nvPr/>
        </p:nvSpPr>
        <p:spPr>
          <a:xfrm>
            <a:off x="7151536" y="315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B812AA2-6035-8C44-A123-90D873CED685}"/>
              </a:ext>
            </a:extLst>
          </p:cNvPr>
          <p:cNvSpPr/>
          <p:nvPr/>
        </p:nvSpPr>
        <p:spPr>
          <a:xfrm>
            <a:off x="10084166" y="441411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8D53FD-FF74-E94B-A16B-B9B9530805BE}"/>
              </a:ext>
            </a:extLst>
          </p:cNvPr>
          <p:cNvSpPr/>
          <p:nvPr/>
        </p:nvSpPr>
        <p:spPr>
          <a:xfrm>
            <a:off x="10273255" y="45036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B955D-6EF5-4946-BE3C-82B1CCF487C8}"/>
              </a:ext>
            </a:extLst>
          </p:cNvPr>
          <p:cNvSpPr txBox="1"/>
          <p:nvPr/>
        </p:nvSpPr>
        <p:spPr>
          <a:xfrm>
            <a:off x="10010813" y="4319016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151CBAD-7F08-0949-902F-904B96A7E0F9}"/>
              </a:ext>
            </a:extLst>
          </p:cNvPr>
          <p:cNvSpPr/>
          <p:nvPr/>
        </p:nvSpPr>
        <p:spPr>
          <a:xfrm>
            <a:off x="10881694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9A117AE-CD7F-0245-9909-6342A4028980}"/>
              </a:ext>
            </a:extLst>
          </p:cNvPr>
          <p:cNvSpPr/>
          <p:nvPr/>
        </p:nvSpPr>
        <p:spPr>
          <a:xfrm>
            <a:off x="10084166" y="6010879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EF41A5E-9077-3042-8993-02664F22A674}"/>
              </a:ext>
            </a:extLst>
          </p:cNvPr>
          <p:cNvSpPr/>
          <p:nvPr/>
        </p:nvSpPr>
        <p:spPr>
          <a:xfrm>
            <a:off x="9299726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0B3C2-63C9-BA49-8062-5A5605C8DA86}"/>
              </a:ext>
            </a:extLst>
          </p:cNvPr>
          <p:cNvSpPr/>
          <p:nvPr/>
        </p:nvSpPr>
        <p:spPr>
          <a:xfrm>
            <a:off x="11065881" y="5306523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9B6AC2-032F-E64E-A7EA-3EE11C820C50}"/>
              </a:ext>
            </a:extLst>
          </p:cNvPr>
          <p:cNvSpPr txBox="1"/>
          <p:nvPr/>
        </p:nvSpPr>
        <p:spPr>
          <a:xfrm>
            <a:off x="10881694" y="5394908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E180F7-55BB-3D40-ACD2-A5614C474134}"/>
              </a:ext>
            </a:extLst>
          </p:cNvPr>
          <p:cNvSpPr/>
          <p:nvPr/>
        </p:nvSpPr>
        <p:spPr>
          <a:xfrm>
            <a:off x="10268353" y="609780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F2843B-5BA6-A44A-84C3-715BA5281D8E}"/>
              </a:ext>
            </a:extLst>
          </p:cNvPr>
          <p:cNvSpPr txBox="1"/>
          <p:nvPr/>
        </p:nvSpPr>
        <p:spPr>
          <a:xfrm>
            <a:off x="10005911" y="591313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884D09-A1B7-7844-A1A9-322D40C7F5AB}"/>
              </a:ext>
            </a:extLst>
          </p:cNvPr>
          <p:cNvSpPr/>
          <p:nvPr/>
        </p:nvSpPr>
        <p:spPr>
          <a:xfrm>
            <a:off x="9473158" y="5300897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6415F-C169-A244-9DC2-56EAA58F13E0}"/>
              </a:ext>
            </a:extLst>
          </p:cNvPr>
          <p:cNvSpPr txBox="1"/>
          <p:nvPr/>
        </p:nvSpPr>
        <p:spPr>
          <a:xfrm>
            <a:off x="9193115" y="526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F05CA-3B4B-944D-956F-3485A2A184D7}"/>
              </a:ext>
            </a:extLst>
          </p:cNvPr>
          <p:cNvSpPr/>
          <p:nvPr/>
        </p:nvSpPr>
        <p:spPr>
          <a:xfrm>
            <a:off x="10265936" y="5318809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EB2AFB-60CE-5D43-BBC2-6C353F8930CD}"/>
              </a:ext>
            </a:extLst>
          </p:cNvPr>
          <p:cNvSpPr txBox="1"/>
          <p:nvPr/>
        </p:nvSpPr>
        <p:spPr>
          <a:xfrm>
            <a:off x="10021102" y="523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C72D0-E7EB-B342-9948-CAAAA5C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6DCA-4A56-154D-9C56-98D71D8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54156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EF67-2C6C-734C-8C4D-F6DEB8FB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din cod – forțe nebalansate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29C2-D068-7B4C-AA4E-7F66D993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9879979" cy="497390"/>
          </a:xfrm>
        </p:spPr>
        <p:txBody>
          <a:bodyPr anchor="t">
            <a:normAutofit fontScale="85000" lnSpcReduction="20000"/>
          </a:bodyPr>
          <a:lstStyle/>
          <a:p>
            <a:r>
              <a:rPr lang="ro-RO" dirty="0"/>
              <a:t>Din cauza forțelor de pe propulsoare, </a:t>
            </a:r>
            <a:r>
              <a:rPr lang="en-US" dirty="0"/>
              <a:t>quadcopter</a:t>
            </a:r>
            <a:r>
              <a:rPr lang="ro-RO" dirty="0"/>
              <a:t>-ul se învârte când toate cele patru motoare se învârt în sensul acelor de ceasornic.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C72D0-E7EB-B342-9948-CAAAA5C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6DCA-4A56-154D-9C56-98D71D8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Lesson created by Sanjay and Arvind Seshan (EV3Lessons.com)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B002A04-4143-1347-A4E5-656633BB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3415080"/>
            <a:ext cx="8737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5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0A7-140D-D94B-87BD-3E48414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Balansarea forțelor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38DB-FDF6-7F4A-A115-2BFE8DD7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1842" cy="4140766"/>
          </a:xfrm>
        </p:spPr>
        <p:txBody>
          <a:bodyPr anchor="t">
            <a:normAutofit fontScale="85000" lnSpcReduction="20000"/>
          </a:bodyPr>
          <a:lstStyle/>
          <a:p>
            <a:r>
              <a:rPr lang="ro-RO" dirty="0"/>
              <a:t>Cum putem preveni ca </a:t>
            </a:r>
            <a:r>
              <a:rPr lang="en-US" dirty="0"/>
              <a:t>quadcopter</a:t>
            </a:r>
            <a:r>
              <a:rPr lang="ro-RO" dirty="0"/>
              <a:t>-ul să fie învârtit de motoare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Trebuie să ne asigurăm că forțele se balansează unele pe altele</a:t>
            </a:r>
            <a:r>
              <a:rPr lang="en-US" dirty="0"/>
              <a:t>!</a:t>
            </a:r>
          </a:p>
          <a:p>
            <a:r>
              <a:rPr lang="ro-RO" dirty="0"/>
              <a:t>Două motoare se rotesc în sensul acelor de ceasornic</a:t>
            </a:r>
            <a:r>
              <a:rPr lang="en-US" dirty="0"/>
              <a:t>(CW) </a:t>
            </a:r>
            <a:r>
              <a:rPr lang="ro-RO" dirty="0"/>
              <a:t>și celalate două se rotesc în sens opus acelor de ceasornic</a:t>
            </a:r>
            <a:r>
              <a:rPr lang="en-US" dirty="0"/>
              <a:t>(CCW). </a:t>
            </a:r>
          </a:p>
          <a:p>
            <a:pPr lvl="1"/>
            <a:r>
              <a:rPr lang="en-US" dirty="0"/>
              <a:t>Motor</a:t>
            </a:r>
            <a:r>
              <a:rPr lang="ro-RO" dirty="0"/>
              <a:t>ul</a:t>
            </a:r>
            <a:r>
              <a:rPr lang="en-US" dirty="0"/>
              <a:t> A </a:t>
            </a:r>
            <a:r>
              <a:rPr lang="ro-RO" dirty="0"/>
              <a:t>și</a:t>
            </a:r>
            <a:r>
              <a:rPr lang="en-US" dirty="0"/>
              <a:t> C </a:t>
            </a:r>
            <a:r>
              <a:rPr lang="ro-RO" dirty="0"/>
              <a:t>se rotesc în sensul acelor de ceasornic și motoarele </a:t>
            </a:r>
            <a:r>
              <a:rPr lang="en-US" dirty="0"/>
              <a:t>B </a:t>
            </a:r>
            <a:r>
              <a:rPr lang="ro-RO" dirty="0"/>
              <a:t>și</a:t>
            </a:r>
            <a:r>
              <a:rPr lang="en-US" dirty="0"/>
              <a:t> D </a:t>
            </a:r>
            <a:r>
              <a:rPr lang="ro-RO" dirty="0"/>
              <a:t>se rotesc în sens opus acelor de ceasornic</a:t>
            </a:r>
            <a:r>
              <a:rPr lang="en-US" dirty="0"/>
              <a:t>.</a:t>
            </a:r>
          </a:p>
          <a:p>
            <a:r>
              <a:rPr lang="en-US" dirty="0"/>
              <a:t>If we look at the forces on the quadcopter body – each pair (A &amp; C – and B &amp; D) make the body spin around point E. </a:t>
            </a:r>
          </a:p>
          <a:p>
            <a:r>
              <a:rPr lang="en-US" dirty="0"/>
              <a:t>However, the spin from each pair is an opposite direction and cancel out. The total angular momentum is zero.</a:t>
            </a:r>
          </a:p>
          <a:p>
            <a:r>
              <a:rPr lang="en-US" dirty="0"/>
              <a:t>Write a program where all motors A &amp;.C are turning clockwise and motors B &amp; D are turning counter-clockwise for 10 seconds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6B626-73AC-CB4E-9442-8D0F4753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39324" y="4082072"/>
            <a:ext cx="2589958" cy="259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C4AFF7-0C89-BA4D-A06B-DAB4B2EC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81638" y="2001502"/>
            <a:ext cx="2589958" cy="2595244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DD016634-E75D-3149-8548-1603C46DAA34}"/>
              </a:ext>
            </a:extLst>
          </p:cNvPr>
          <p:cNvSpPr/>
          <p:nvPr/>
        </p:nvSpPr>
        <p:spPr>
          <a:xfrm>
            <a:off x="7214600" y="233668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26E3A-2120-FE45-97EC-9443FA0173C2}"/>
              </a:ext>
            </a:extLst>
          </p:cNvPr>
          <p:cNvSpPr txBox="1"/>
          <p:nvPr/>
        </p:nvSpPr>
        <p:spPr>
          <a:xfrm>
            <a:off x="8162282" y="2004145"/>
            <a:ext cx="21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Forța pe propulsie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2C35D-A75E-4643-9C7D-9F5BD68E2B67}"/>
              </a:ext>
            </a:extLst>
          </p:cNvPr>
          <p:cNvSpPr txBox="1"/>
          <p:nvPr/>
        </p:nvSpPr>
        <p:spPr>
          <a:xfrm>
            <a:off x="9517024" y="3481452"/>
            <a:ext cx="21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Forța pe corpul </a:t>
            </a:r>
            <a:r>
              <a:rPr lang="en-US" dirty="0" err="1"/>
              <a:t>quadcopte</a:t>
            </a:r>
            <a:r>
              <a:rPr lang="ro-RO" dirty="0"/>
              <a:t>r-ului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02E9D0-23A0-C44F-8614-B6C7DD3B1784}"/>
              </a:ext>
            </a:extLst>
          </p:cNvPr>
          <p:cNvSpPr/>
          <p:nvPr/>
        </p:nvSpPr>
        <p:spPr>
          <a:xfrm>
            <a:off x="7403689" y="242625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D4B24-623C-4943-AA31-5D8EACC3A4FE}"/>
              </a:ext>
            </a:extLst>
          </p:cNvPr>
          <p:cNvSpPr txBox="1"/>
          <p:nvPr/>
        </p:nvSpPr>
        <p:spPr>
          <a:xfrm>
            <a:off x="7141247" y="224158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2D3DBC0-31FA-3444-9ADD-C5B2264FE6A4}"/>
              </a:ext>
            </a:extLst>
          </p:cNvPr>
          <p:cNvSpPr/>
          <p:nvPr/>
        </p:nvSpPr>
        <p:spPr>
          <a:xfrm>
            <a:off x="8012128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70D95C-68BF-124C-ACB5-6D20C69D48D9}"/>
              </a:ext>
            </a:extLst>
          </p:cNvPr>
          <p:cNvSpPr/>
          <p:nvPr/>
        </p:nvSpPr>
        <p:spPr>
          <a:xfrm>
            <a:off x="7214600" y="3933452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00B3EF5-8D60-AE40-AB66-E10E12919373}"/>
              </a:ext>
            </a:extLst>
          </p:cNvPr>
          <p:cNvSpPr/>
          <p:nvPr/>
        </p:nvSpPr>
        <p:spPr>
          <a:xfrm>
            <a:off x="6430160" y="3106167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07881D-4A1B-2A47-B45D-0E69FEA76BD7}"/>
              </a:ext>
            </a:extLst>
          </p:cNvPr>
          <p:cNvSpPr/>
          <p:nvPr/>
        </p:nvSpPr>
        <p:spPr>
          <a:xfrm>
            <a:off x="8196315" y="3229096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BDD24-F77E-2848-AB10-0A8FB0342C09}"/>
              </a:ext>
            </a:extLst>
          </p:cNvPr>
          <p:cNvSpPr txBox="1"/>
          <p:nvPr/>
        </p:nvSpPr>
        <p:spPr>
          <a:xfrm>
            <a:off x="8012128" y="3317481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130DE2-66AE-864B-A7CA-906E66CD2D05}"/>
              </a:ext>
            </a:extLst>
          </p:cNvPr>
          <p:cNvSpPr/>
          <p:nvPr/>
        </p:nvSpPr>
        <p:spPr>
          <a:xfrm>
            <a:off x="7398787" y="4020378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B6A70-16B0-514C-BBD5-2C373D79E4CC}"/>
              </a:ext>
            </a:extLst>
          </p:cNvPr>
          <p:cNvSpPr txBox="1"/>
          <p:nvPr/>
        </p:nvSpPr>
        <p:spPr>
          <a:xfrm>
            <a:off x="7136345" y="3835712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42E6C0-3285-7B48-AB33-4C5714DA8AFA}"/>
              </a:ext>
            </a:extLst>
          </p:cNvPr>
          <p:cNvSpPr/>
          <p:nvPr/>
        </p:nvSpPr>
        <p:spPr>
          <a:xfrm>
            <a:off x="6603592" y="3223470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E43EF-09FA-6B42-9905-05A6B3508BBB}"/>
              </a:ext>
            </a:extLst>
          </p:cNvPr>
          <p:cNvSpPr txBox="1"/>
          <p:nvPr/>
        </p:nvSpPr>
        <p:spPr>
          <a:xfrm>
            <a:off x="6323549" y="318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F8899B-6F58-6445-8460-1852CF2CD2F1}"/>
              </a:ext>
            </a:extLst>
          </p:cNvPr>
          <p:cNvSpPr/>
          <p:nvPr/>
        </p:nvSpPr>
        <p:spPr>
          <a:xfrm>
            <a:off x="7396370" y="32413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84FEA-C6B3-F84D-9DBA-D560193ECA48}"/>
              </a:ext>
            </a:extLst>
          </p:cNvPr>
          <p:cNvSpPr txBox="1"/>
          <p:nvPr/>
        </p:nvSpPr>
        <p:spPr>
          <a:xfrm>
            <a:off x="7151536" y="3154660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064FC89-6921-124D-8C27-A3D4B8FDA672}"/>
              </a:ext>
            </a:extLst>
          </p:cNvPr>
          <p:cNvSpPr/>
          <p:nvPr/>
        </p:nvSpPr>
        <p:spPr>
          <a:xfrm>
            <a:off x="10084166" y="441411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FFD9E8-4679-5043-904A-1B1C668F3DDE}"/>
              </a:ext>
            </a:extLst>
          </p:cNvPr>
          <p:cNvSpPr/>
          <p:nvPr/>
        </p:nvSpPr>
        <p:spPr>
          <a:xfrm>
            <a:off x="10273255" y="4503682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08AAEC-0835-7249-AF22-40A7308A6340}"/>
              </a:ext>
            </a:extLst>
          </p:cNvPr>
          <p:cNvSpPr txBox="1"/>
          <p:nvPr/>
        </p:nvSpPr>
        <p:spPr>
          <a:xfrm>
            <a:off x="10010813" y="4319016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6947B0E-72FD-CB40-8DB0-3C05E12C8EE7}"/>
              </a:ext>
            </a:extLst>
          </p:cNvPr>
          <p:cNvSpPr/>
          <p:nvPr/>
        </p:nvSpPr>
        <p:spPr>
          <a:xfrm>
            <a:off x="10881694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A20837D1-196F-8F4A-A6FC-A03B806ED5E0}"/>
              </a:ext>
            </a:extLst>
          </p:cNvPr>
          <p:cNvSpPr/>
          <p:nvPr/>
        </p:nvSpPr>
        <p:spPr>
          <a:xfrm>
            <a:off x="10084166" y="6010879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DE9ED9D-122A-0641-84EE-FEA133D43851}"/>
              </a:ext>
            </a:extLst>
          </p:cNvPr>
          <p:cNvSpPr/>
          <p:nvPr/>
        </p:nvSpPr>
        <p:spPr>
          <a:xfrm>
            <a:off x="9299726" y="5183594"/>
            <a:ext cx="482068" cy="482068"/>
          </a:xfrm>
          <a:prstGeom prst="arc">
            <a:avLst>
              <a:gd name="adj1" fmla="val 16200000"/>
              <a:gd name="adj2" fmla="val 13335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1DA3F8-4280-E64A-876D-9C8738C86755}"/>
              </a:ext>
            </a:extLst>
          </p:cNvPr>
          <p:cNvSpPr/>
          <p:nvPr/>
        </p:nvSpPr>
        <p:spPr>
          <a:xfrm>
            <a:off x="11065881" y="5306523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FB508D-E34E-E341-9876-5A6855ADE9B8}"/>
              </a:ext>
            </a:extLst>
          </p:cNvPr>
          <p:cNvSpPr txBox="1"/>
          <p:nvPr/>
        </p:nvSpPr>
        <p:spPr>
          <a:xfrm>
            <a:off x="10881694" y="5394908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F8E304-61AF-4C45-9F7A-60B36EE6E128}"/>
              </a:ext>
            </a:extLst>
          </p:cNvPr>
          <p:cNvSpPr/>
          <p:nvPr/>
        </p:nvSpPr>
        <p:spPr>
          <a:xfrm>
            <a:off x="10268353" y="6097805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D066C-BEFD-5047-91A8-C4309083E0B4}"/>
              </a:ext>
            </a:extLst>
          </p:cNvPr>
          <p:cNvSpPr txBox="1"/>
          <p:nvPr/>
        </p:nvSpPr>
        <p:spPr>
          <a:xfrm>
            <a:off x="10005911" y="5913139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84884F-9FFE-0640-AA0F-34FDB9339030}"/>
              </a:ext>
            </a:extLst>
          </p:cNvPr>
          <p:cNvSpPr/>
          <p:nvPr/>
        </p:nvSpPr>
        <p:spPr>
          <a:xfrm>
            <a:off x="9473158" y="5300897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39C4-BCC9-D140-8DD1-FC7435819F14}"/>
              </a:ext>
            </a:extLst>
          </p:cNvPr>
          <p:cNvSpPr txBox="1"/>
          <p:nvPr/>
        </p:nvSpPr>
        <p:spPr>
          <a:xfrm>
            <a:off x="9193115" y="526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4DE86A-EA6F-6548-BB0B-D2FB70F9661A}"/>
              </a:ext>
            </a:extLst>
          </p:cNvPr>
          <p:cNvSpPr/>
          <p:nvPr/>
        </p:nvSpPr>
        <p:spPr>
          <a:xfrm>
            <a:off x="10265936" y="5318809"/>
            <a:ext cx="145856" cy="1458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955299-D7A8-F44B-8A1D-77B164976544}"/>
              </a:ext>
            </a:extLst>
          </p:cNvPr>
          <p:cNvSpPr txBox="1"/>
          <p:nvPr/>
        </p:nvSpPr>
        <p:spPr>
          <a:xfrm>
            <a:off x="10021102" y="5232087"/>
            <a:ext cx="1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11016-4E67-904F-B829-7E6580EE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0FE-FCD3-994E-A5E3-DA3346DAA8A0}" type="slidenum">
              <a:rPr lang="en-US" smtClean="0"/>
              <a:t>9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1BCE7118-58A0-2144-B11C-1A179C68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90216"/>
            <a:ext cx="6917210" cy="365125"/>
          </a:xfrm>
        </p:spPr>
        <p:txBody>
          <a:bodyPr/>
          <a:lstStyle/>
          <a:p>
            <a:r>
              <a:rPr lang="en-US" dirty="0"/>
              <a:t>Lesson created by Sanjay and Arvind Seshan (EV3Lessons.com)</a:t>
            </a:r>
          </a:p>
        </p:txBody>
      </p:sp>
    </p:spTree>
    <p:extLst>
      <p:ext uri="{BB962C8B-B14F-4D97-AF65-F5344CB8AC3E}">
        <p14:creationId xmlns:p14="http://schemas.microsoft.com/office/powerpoint/2010/main" val="30303954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{5CA445C5-DAFA-0648-9048-D9439AEC4110}tf10001123</Template>
  <TotalTime>3396</TotalTime>
  <Words>935</Words>
  <Application>Microsoft Office PowerPoint</Application>
  <PresentationFormat>Widescreen</PresentationFormat>
  <Paragraphs>126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Helvetica Neue</vt:lpstr>
      <vt:lpstr>Wingdings 2</vt:lpstr>
      <vt:lpstr>Dividend</vt:lpstr>
      <vt:lpstr>Cum funcționează un Quadcopter?</vt:lpstr>
      <vt:lpstr>Obiective</vt:lpstr>
      <vt:lpstr>Ce este un quadcopter?</vt:lpstr>
      <vt:lpstr>Construiește-ți propriul quadcopter MINDSTORMS</vt:lpstr>
      <vt:lpstr>Forțele propulsoare</vt:lpstr>
      <vt:lpstr>Forțele propulsorului</vt:lpstr>
      <vt:lpstr>Forțe nebalansate</vt:lpstr>
      <vt:lpstr>Soluția din cod – forțe nebalansate</vt:lpstr>
      <vt:lpstr>Balansarea forțelor</vt:lpstr>
      <vt:lpstr>echilibrarea forțelor – soluția de cod</vt:lpstr>
      <vt:lpstr>rezumat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Adnim</cp:lastModifiedBy>
  <cp:revision>122</cp:revision>
  <cp:lastPrinted>2019-06-04T12:17:14Z</cp:lastPrinted>
  <dcterms:created xsi:type="dcterms:W3CDTF">2018-07-27T18:01:25Z</dcterms:created>
  <dcterms:modified xsi:type="dcterms:W3CDTF">2023-09-03T14:10:35Z</dcterms:modified>
</cp:coreProperties>
</file>