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26"/>
  </p:notesMasterIdLst>
  <p:sldIdLst>
    <p:sldId id="273" r:id="rId2"/>
    <p:sldId id="267" r:id="rId3"/>
    <p:sldId id="263" r:id="rId4"/>
    <p:sldId id="266" r:id="rId5"/>
    <p:sldId id="257" r:id="rId6"/>
    <p:sldId id="269" r:id="rId7"/>
    <p:sldId id="272" r:id="rId8"/>
    <p:sldId id="270" r:id="rId9"/>
    <p:sldId id="271" r:id="rId10"/>
    <p:sldId id="282" r:id="rId11"/>
    <p:sldId id="291" r:id="rId12"/>
    <p:sldId id="283" r:id="rId13"/>
    <p:sldId id="284" r:id="rId14"/>
    <p:sldId id="290" r:id="rId15"/>
    <p:sldId id="292" r:id="rId16"/>
    <p:sldId id="294" r:id="rId17"/>
    <p:sldId id="295" r:id="rId18"/>
    <p:sldId id="285" r:id="rId19"/>
    <p:sldId id="286" r:id="rId20"/>
    <p:sldId id="287" r:id="rId21"/>
    <p:sldId id="296" r:id="rId22"/>
    <p:sldId id="288" r:id="rId23"/>
    <p:sldId id="289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/>
    <p:restoredTop sz="96213"/>
  </p:normalViewPr>
  <p:slideViewPr>
    <p:cSldViewPr snapToGrid="0" snapToObjects="1">
      <p:cViewPr varScale="1">
        <p:scale>
          <a:sx n="80" d="100"/>
          <a:sy n="80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D8FC-C46A-CD44-81D7-AE929A12446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D325-1B04-BE42-9D6E-2AD1B7E0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D325-1B04-BE42-9D6E-2AD1B7E0FE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1E5A8F-2D34-764A-B18A-B8171BC5AA9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626-A5DD-7C40-85D3-9D50480D34DB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9544AD-99BA-CC4D-9EBF-7423A134D1D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58-5996-E34E-8051-2C4DE5273AC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81294F-3FA3-CD43-93A9-5E21FA76BBA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F8E1-B475-EA42-9CA5-74FB7E90C0C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D60D-623A-0E40-9244-F9EC2C9DB90D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8E7-4DEE-DF4E-8B56-BF0807C08FAF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B0A8-1838-B848-9B79-1D54C5943221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F44DCF-ABB2-7848-853F-FC74D18F3205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27CC-E70B-4F4A-9D7A-C45C0385E0D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7CD587-C956-9C42-9894-453AAA44748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1A42-24B6-0A4A-81C9-793F2867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6213504" cy="1475013"/>
          </a:xfrm>
        </p:spPr>
        <p:txBody>
          <a:bodyPr/>
          <a:lstStyle/>
          <a:p>
            <a:r>
              <a:rPr lang="ro-RO" dirty="0"/>
              <a:t>Controlarea </a:t>
            </a:r>
            <a:r>
              <a:rPr lang="en-US" dirty="0"/>
              <a:t>quadcopter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A3BF-821A-9046-9641-D81DB2C31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E4FC-9594-E44A-95FE-FD5602EEC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4405993" y="1193565"/>
            <a:ext cx="6738257" cy="47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6B7-10AD-4F4B-B2D7-9FFCCD1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ro-RO" dirty="0"/>
              <a:t>provocarea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026E-B764-D44E-92BA-EC1C96AA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19" y="2180496"/>
            <a:ext cx="5374238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Ob</a:t>
            </a:r>
            <a:r>
              <a:rPr lang="ro-RO" dirty="0"/>
              <a:t>iective</a:t>
            </a:r>
            <a:r>
              <a:rPr lang="en-US" dirty="0"/>
              <a:t>: </a:t>
            </a:r>
            <a:r>
              <a:rPr lang="ro-RO" dirty="0"/>
              <a:t>trimiteți mesajele de la </a:t>
            </a:r>
            <a:r>
              <a:rPr lang="en-US" dirty="0" err="1"/>
              <a:t>Controler</a:t>
            </a:r>
            <a:r>
              <a:rPr lang="en-US" dirty="0"/>
              <a:t> </a:t>
            </a:r>
            <a:r>
              <a:rPr lang="ro-RO" dirty="0"/>
              <a:t>la Q</a:t>
            </a:r>
            <a:r>
              <a:rPr lang="en-US" dirty="0" err="1"/>
              <a:t>uadcopter</a:t>
            </a:r>
            <a:endParaRPr lang="en-US" dirty="0"/>
          </a:p>
          <a:p>
            <a:pPr lvl="1"/>
            <a:r>
              <a:rPr lang="ro-RO" dirty="0"/>
              <a:t>Vei trimite un mesaj </a:t>
            </a:r>
            <a:r>
              <a:rPr lang="en-US" dirty="0">
                <a:solidFill>
                  <a:srgbClr val="FF0000"/>
                </a:solidFill>
              </a:rPr>
              <a:t>Hello Message </a:t>
            </a:r>
            <a:r>
              <a:rPr lang="ro-RO" dirty="0">
                <a:solidFill>
                  <a:schemeClr val="tx1"/>
                </a:solidFill>
              </a:rPr>
              <a:t>de la </a:t>
            </a:r>
            <a:r>
              <a:rPr lang="en-US" dirty="0"/>
              <a:t>Controller</a:t>
            </a:r>
            <a:r>
              <a:rPr lang="ro-RO" dirty="0"/>
              <a:t>-ul</a:t>
            </a:r>
            <a:r>
              <a:rPr lang="en-US" dirty="0"/>
              <a:t> EV3 </a:t>
            </a:r>
            <a:r>
              <a:rPr lang="ro-RO" dirty="0"/>
              <a:t>la </a:t>
            </a:r>
            <a:r>
              <a:rPr lang="en-US" dirty="0"/>
              <a:t>Quadcopter</a:t>
            </a:r>
            <a:r>
              <a:rPr lang="ro-RO" dirty="0"/>
              <a:t>-ul</a:t>
            </a:r>
            <a:r>
              <a:rPr lang="en-US" dirty="0"/>
              <a:t> EV3 </a:t>
            </a:r>
            <a:r>
              <a:rPr lang="ro-RO" dirty="0"/>
              <a:t>de fiecare dată când apeși un buton al brick.</a:t>
            </a:r>
            <a:endParaRPr lang="en-US" dirty="0"/>
          </a:p>
          <a:p>
            <a:r>
              <a:rPr lang="ro-RO" dirty="0"/>
              <a:t>Pași cheie</a:t>
            </a:r>
            <a:r>
              <a:rPr lang="en-US" dirty="0"/>
              <a:t>:</a:t>
            </a:r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Pe </a:t>
            </a:r>
            <a:r>
              <a:rPr lang="en-US" dirty="0" err="1"/>
              <a:t>Controler</a:t>
            </a:r>
            <a:r>
              <a:rPr lang="en-US" dirty="0"/>
              <a:t>,  </a:t>
            </a:r>
            <a:r>
              <a:rPr lang="ro-RO" dirty="0"/>
              <a:t>avem un </a:t>
            </a:r>
            <a:r>
              <a:rPr lang="en-US" dirty="0"/>
              <a:t>loop </a:t>
            </a:r>
            <a:r>
              <a:rPr lang="ro-RO" dirty="0"/>
              <a:t>care așteaptă apăsarea butonului și apoi trimite mesajul utilizând </a:t>
            </a:r>
            <a:r>
              <a:rPr lang="en-US" dirty="0"/>
              <a:t>Bluetooth</a:t>
            </a:r>
            <a:r>
              <a:rPr lang="ro-RO" dirty="0"/>
              <a:t>-ul.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Pe</a:t>
            </a:r>
            <a:r>
              <a:rPr lang="en-US" dirty="0"/>
              <a:t> Quadcopter, con</a:t>
            </a:r>
            <a:r>
              <a:rPr lang="ro-RO" dirty="0"/>
              <a:t>ectează-te la </a:t>
            </a:r>
            <a:r>
              <a:rPr lang="en-US" dirty="0"/>
              <a:t>Controller </a:t>
            </a:r>
            <a:r>
              <a:rPr lang="ro-RO" dirty="0"/>
              <a:t>mai întâi. Apoi, funcția loop așteaptă mesajul. Când primești un mesaj, realizează o acțiune pentru a arăta ca l-ai primit.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749C-AB13-3747-9044-3927E1494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" t="17437" r="10227" b="2951"/>
          <a:stretch/>
        </p:blipFill>
        <p:spPr>
          <a:xfrm>
            <a:off x="6658983" y="1887547"/>
            <a:ext cx="5171945" cy="354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157E4-BD7F-5B4D-A7BA-5EE8428B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30" y="4621818"/>
            <a:ext cx="2854259" cy="21406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9384D-B6F8-8145-82CB-CA47F413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08A1B5-1C9F-FA49-8DE5-C07B699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609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ACFB-6BC7-4F4F-BDAC-1910F6EE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047E64-CEA0-FA4C-B9F0-865F40685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0380" y="4067762"/>
            <a:ext cx="5639875" cy="2502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4ED55-4584-514E-9E6C-BD374E4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070E-08C9-0D4A-AA37-4EB53185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61DD3-5E7E-2244-83A7-8F4EB99E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92" y="1918638"/>
            <a:ext cx="9833044" cy="2377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BA1-AC2D-6A45-BD63-B8B44E17243B}"/>
              </a:ext>
            </a:extLst>
          </p:cNvPr>
          <p:cNvSpPr txBox="1"/>
          <p:nvPr/>
        </p:nvSpPr>
        <p:spPr>
          <a:xfrm>
            <a:off x="2444802" y="51515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BB2A7-F7A5-1041-98B9-F107AF3A863B}"/>
              </a:ext>
            </a:extLst>
          </p:cNvPr>
          <p:cNvSpPr txBox="1"/>
          <p:nvPr/>
        </p:nvSpPr>
        <p:spPr>
          <a:xfrm>
            <a:off x="701039" y="27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Quadcopter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D3B60-8E1B-F24A-BEFC-062DB01A6E62}"/>
              </a:ext>
            </a:extLst>
          </p:cNvPr>
          <p:cNvSpPr txBox="1"/>
          <p:nvPr/>
        </p:nvSpPr>
        <p:spPr>
          <a:xfrm>
            <a:off x="1774372" y="3844919"/>
            <a:ext cx="877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În codul </a:t>
            </a:r>
            <a:r>
              <a:rPr lang="en-US" dirty="0"/>
              <a:t>Quadcopter</a:t>
            </a:r>
            <a:r>
              <a:rPr lang="ro-RO" dirty="0"/>
              <a:t>, culoarea </a:t>
            </a:r>
            <a:r>
              <a:rPr lang="en-US" dirty="0"/>
              <a:t>brick</a:t>
            </a:r>
            <a:r>
              <a:rPr lang="ro-RO" dirty="0"/>
              <a:t>-ul se schimbă pentru a indica că mesajul a fost primit.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3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467-0EA0-D242-BE27-7143E88D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58426" cy="3678303"/>
          </a:xfrm>
        </p:spPr>
        <p:txBody>
          <a:bodyPr anchor="t"/>
          <a:lstStyle/>
          <a:p>
            <a:r>
              <a:rPr lang="ro-RO" dirty="0"/>
              <a:t>Programați comutatorul stânga să învârtă lamele în stânga sau dreapta depinzând de direcția comutatorului.</a:t>
            </a:r>
            <a:endParaRPr lang="en-US" dirty="0"/>
          </a:p>
          <a:p>
            <a:r>
              <a:rPr lang="ro-RO" dirty="0"/>
              <a:t>Programați butonul dreapta a joystick-ului pentru a crește sau decrește puterea motoarelor.</a:t>
            </a:r>
            <a:endParaRPr lang="en-US" dirty="0"/>
          </a:p>
          <a:p>
            <a:r>
              <a:rPr lang="ro-RO" dirty="0"/>
              <a:t>Programați butonul central pentru a activa și dezactiva contorizarea rotațiilor.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F8746-E0CE-AD46-9E34-C6AA667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2F8C-4731-FD43-A026-0D5996E2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95387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2 – Set</a:t>
            </a:r>
            <a:r>
              <a:rPr lang="ro-RO" dirty="0"/>
              <a:t> </a:t>
            </a:r>
            <a:r>
              <a:rPr lang="en-US" dirty="0"/>
              <a:t>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Creează două programe.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Numește programele </a:t>
            </a:r>
            <a:r>
              <a:rPr lang="en-US" dirty="0"/>
              <a:t>Controller </a:t>
            </a:r>
            <a:r>
              <a:rPr lang="ro-RO" dirty="0"/>
              <a:t>și</a:t>
            </a:r>
            <a:r>
              <a:rPr lang="en-US" dirty="0"/>
              <a:t> Quadcopter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o-RO" dirty="0"/>
              <a:t>Vom începe cu codul</a:t>
            </a:r>
            <a:r>
              <a:rPr lang="en-US" dirty="0"/>
              <a:t> Quadcopter </a:t>
            </a:r>
            <a:r>
              <a:rPr lang="ro-RO" dirty="0"/>
              <a:t>pentru că este mai simplu</a:t>
            </a:r>
            <a:r>
              <a:rPr lang="en-US" dirty="0"/>
              <a:t>. </a:t>
            </a:r>
            <a:r>
              <a:rPr lang="ro-RO" dirty="0"/>
              <a:t>Pașii cheie sunt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Deschide conexiunea </a:t>
            </a:r>
            <a:r>
              <a:rPr lang="en-US" dirty="0"/>
              <a:t>Bluetooth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</a:t>
            </a:r>
            <a:r>
              <a:rPr lang="ro-RO" dirty="0"/>
              <a:t>,,așteaptă </a:t>
            </a:r>
            <a:r>
              <a:rPr lang="en-US" dirty="0"/>
              <a:t>“ </a:t>
            </a:r>
            <a:r>
              <a:rPr lang="en-US" dirty="0" err="1"/>
              <a:t>mesajele</a:t>
            </a:r>
            <a:r>
              <a:rPr lang="en-US" dirty="0"/>
              <a:t> de la 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Mesajele</a:t>
            </a:r>
            <a:r>
              <a:rPr lang="en-US" dirty="0"/>
              <a:t> controller-</a:t>
            </a:r>
            <a:r>
              <a:rPr lang="en-US" dirty="0" err="1"/>
              <a:t>erelor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furnizeze nivelul puterii pentru fiecare motor.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787FED-606C-D240-89A2-87D0EE28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" b="28900"/>
          <a:stretch/>
        </p:blipFill>
        <p:spPr>
          <a:xfrm>
            <a:off x="6224156" y="2084243"/>
            <a:ext cx="3761101" cy="8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C1A792-BEAE-B84B-8151-4EA76AC3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 b="8138"/>
          <a:stretch/>
        </p:blipFill>
        <p:spPr>
          <a:xfrm>
            <a:off x="4039797" y="4057434"/>
            <a:ext cx="7216456" cy="2681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</a:t>
            </a:r>
            <a:r>
              <a:rPr lang="ro-RO" dirty="0"/>
              <a:t>pseudocode-ul </a:t>
            </a:r>
            <a:r>
              <a:rPr lang="en-US" dirty="0"/>
              <a:t>Quadcopter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2607027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Deschide programul numit </a:t>
            </a:r>
            <a:r>
              <a:rPr lang="en-US" dirty="0"/>
              <a:t>“Quadcopter”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</a:t>
            </a:r>
            <a:r>
              <a:rPr lang="ro-RO" dirty="0"/>
              <a:t>augă block-ul </a:t>
            </a:r>
            <a:r>
              <a:rPr lang="en-US" dirty="0"/>
              <a:t>Bluetooth Connection </a:t>
            </a:r>
            <a:r>
              <a:rPr lang="ro-RO" dirty="0"/>
              <a:t>în</a:t>
            </a:r>
            <a:r>
              <a:rPr lang="en-US" dirty="0"/>
              <a:t> Initiate mode </a:t>
            </a:r>
            <a:r>
              <a:rPr lang="ro-RO" dirty="0"/>
              <a:t>și setează un </a:t>
            </a:r>
            <a:r>
              <a:rPr lang="en-US" dirty="0" err="1"/>
              <a:t>paramet</a:t>
            </a:r>
            <a:r>
              <a:rPr lang="ro-RO" dirty="0"/>
              <a:t>ru pentru a te conecta la </a:t>
            </a:r>
            <a:r>
              <a:rPr lang="en-US" dirty="0"/>
              <a:t> “Controller”. </a:t>
            </a:r>
            <a:r>
              <a:rPr lang="ro-RO" dirty="0"/>
              <a:t> Astfel sunteți siguri că cei doi roboți sunt conectați.</a:t>
            </a:r>
            <a:endParaRPr lang="en-US" dirty="0"/>
          </a:p>
          <a:p>
            <a:pPr lvl="1"/>
            <a:r>
              <a:rPr lang="ro-RO" dirty="0"/>
              <a:t>Schimbă</a:t>
            </a:r>
            <a:r>
              <a:rPr lang="en-US" dirty="0"/>
              <a:t> “Controller” </a:t>
            </a:r>
            <a:r>
              <a:rPr lang="ro-RO" dirty="0"/>
              <a:t>cu orice nume utilizezi pentru brick-ul </a:t>
            </a:r>
            <a:r>
              <a:rPr lang="en-US" dirty="0"/>
              <a:t>controller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Adaugă un loop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</a:t>
            </a:r>
            <a:r>
              <a:rPr lang="ro-RO" dirty="0"/>
              <a:t>augă block-ul </a:t>
            </a:r>
            <a:r>
              <a:rPr lang="en-US" dirty="0"/>
              <a:t>Messaging </a:t>
            </a:r>
            <a:r>
              <a:rPr lang="ro-RO" dirty="0"/>
              <a:t>î</a:t>
            </a:r>
            <a:r>
              <a:rPr lang="en-US" dirty="0"/>
              <a:t>n Receive – Numeric mode </a:t>
            </a:r>
            <a:r>
              <a:rPr lang="ro-RO" dirty="0"/>
              <a:t>și setați titlul mesajului la </a:t>
            </a:r>
            <a:r>
              <a:rPr lang="en-US" dirty="0"/>
              <a:t>“</a:t>
            </a:r>
            <a:r>
              <a:rPr lang="en-US" dirty="0" err="1"/>
              <a:t>PowerA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</a:t>
            </a:r>
            <a:r>
              <a:rPr lang="ro-RO" dirty="0"/>
              <a:t>augă un block </a:t>
            </a:r>
            <a:r>
              <a:rPr lang="en-US" dirty="0"/>
              <a:t>Unregulated Motor </a:t>
            </a:r>
            <a:r>
              <a:rPr lang="ro-RO" dirty="0"/>
              <a:t>setat la portul </a:t>
            </a:r>
            <a:r>
              <a:rPr lang="en-US" dirty="0"/>
              <a:t>A </a:t>
            </a:r>
            <a:r>
              <a:rPr lang="ro-RO" dirty="0"/>
              <a:t>și trageți un fir de date de la block-ul </a:t>
            </a:r>
            <a:r>
              <a:rPr lang="en-US" dirty="0"/>
              <a:t>Messaging </a:t>
            </a:r>
            <a:r>
              <a:rPr lang="ro-RO" dirty="0"/>
              <a:t>în powe</a:t>
            </a:r>
            <a:r>
              <a:rPr lang="en-US" dirty="0"/>
              <a:t>r input </a:t>
            </a:r>
            <a:r>
              <a:rPr lang="ro-RO" dirty="0"/>
              <a:t>de la block-ul </a:t>
            </a:r>
            <a:r>
              <a:rPr lang="en-US" dirty="0"/>
              <a:t>Unregulated Motor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Repetă pașii </a:t>
            </a:r>
            <a:r>
              <a:rPr lang="en-US" dirty="0"/>
              <a:t>4 </a:t>
            </a:r>
            <a:r>
              <a:rPr lang="ro-RO" dirty="0"/>
              <a:t>și</a:t>
            </a:r>
            <a:r>
              <a:rPr lang="en-US" dirty="0"/>
              <a:t> 5 </a:t>
            </a:r>
            <a:r>
              <a:rPr lang="ro-RO" dirty="0"/>
              <a:t>de la motoarele </a:t>
            </a:r>
            <a:r>
              <a:rPr lang="en-US" dirty="0"/>
              <a:t>B, C, </a:t>
            </a:r>
            <a:r>
              <a:rPr lang="ro-RO" dirty="0"/>
              <a:t>și</a:t>
            </a:r>
            <a:r>
              <a:rPr lang="en-US" dirty="0"/>
              <a:t> 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9EC32-D649-9048-B7B8-750F1CA8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EE822-502A-A842-8F8A-8C76498D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72537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9A9C-2138-AF4A-AD74-BFF762CA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 2 </a:t>
            </a:r>
            <a:r>
              <a:rPr lang="ro-RO" dirty="0"/>
              <a:t>– codul </a:t>
            </a:r>
            <a:r>
              <a:rPr lang="en-US" dirty="0"/>
              <a:t>Quadcopter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7DE1AC-FE91-5E48-998B-73432918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913420"/>
            <a:ext cx="10626070" cy="4403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E374-8F08-8543-A286-A6CD3FBA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6405-AFB2-4044-94E4-BB0C36FE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43132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Set</a:t>
            </a:r>
            <a:r>
              <a:rPr lang="ro-RO" dirty="0"/>
              <a:t>-</a:t>
            </a:r>
            <a:r>
              <a:rPr lang="en-US" dirty="0"/>
              <a:t>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/>
              <a:t>Acum să ne uităm la programul controler-ului</a:t>
            </a:r>
            <a:r>
              <a:rPr lang="en-US" dirty="0"/>
              <a:t>. </a:t>
            </a:r>
            <a:r>
              <a:rPr lang="ro-RO" dirty="0"/>
              <a:t> Pașii cheie sunt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Vom folosi doi senzori de atingere pentru a controla lamele </a:t>
            </a:r>
            <a:r>
              <a:rPr lang="en-US" dirty="0"/>
              <a:t>Quadcopter</a:t>
            </a:r>
            <a:r>
              <a:rPr lang="ro-RO" dirty="0"/>
              <a:t>-ului</a:t>
            </a:r>
            <a:endParaRPr lang="en-US" dirty="0"/>
          </a:p>
          <a:p>
            <a:pPr lvl="1"/>
            <a:r>
              <a:rPr lang="ro-RO" dirty="0"/>
              <a:t>O variabilă numită </a:t>
            </a:r>
            <a:r>
              <a:rPr lang="en-US" dirty="0"/>
              <a:t>Power </a:t>
            </a:r>
            <a:r>
              <a:rPr lang="ro-RO" dirty="0"/>
              <a:t>va stoca această valoare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Encoderele Motorului vor determina dacă lamelele se învât în sensul acelor de ceasornic și înapoi.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Butonul de mijloc al brick-ului va determina dacă lamelele alternative se rotesc în direcții opuse.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O variabilă numită </a:t>
            </a:r>
            <a:r>
              <a:rPr lang="en-US" dirty="0"/>
              <a:t>Counter Rotation </a:t>
            </a:r>
            <a:r>
              <a:rPr lang="ro-RO" dirty="0"/>
              <a:t>va stoca </a:t>
            </a:r>
            <a:r>
              <a:rPr lang="en-US" dirty="0"/>
              <a:t>1 </a:t>
            </a:r>
            <a:r>
              <a:rPr lang="ro-RO" dirty="0"/>
              <a:t>dacă ele se rotesc în aceeași direcție și 2 dacă sunt în direcții opuse.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16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787FED-606C-D240-89A2-87D0EE28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" b="28900"/>
          <a:stretch/>
        </p:blipFill>
        <p:spPr>
          <a:xfrm>
            <a:off x="6224156" y="2084243"/>
            <a:ext cx="3761101" cy="8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178E8D-5884-1A40-90F5-2583AB96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78" y="1967812"/>
            <a:ext cx="4735138" cy="4840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 2 – Setup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/>
              <a:t>Să ne uităm la programul Controler-ului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programul </a:t>
            </a:r>
            <a:r>
              <a:rPr lang="en-US" dirty="0"/>
              <a:t>Controller</a:t>
            </a:r>
            <a:r>
              <a:rPr lang="ro-RO" dirty="0"/>
              <a:t>-ului, creează 2 variabile numerice, </a:t>
            </a:r>
            <a:r>
              <a:rPr lang="en-US" dirty="0"/>
              <a:t> “Power” </a:t>
            </a:r>
            <a:r>
              <a:rPr lang="ro-RO" dirty="0"/>
              <a:t>și</a:t>
            </a:r>
            <a:r>
              <a:rPr lang="en-US" dirty="0"/>
              <a:t> “Counter Rotation”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Scrieți variabila </a:t>
            </a:r>
            <a:r>
              <a:rPr lang="en-US" dirty="0"/>
              <a:t>“Power” </a:t>
            </a:r>
            <a:r>
              <a:rPr lang="ro-RO" dirty="0"/>
              <a:t>la </a:t>
            </a:r>
            <a:r>
              <a:rPr lang="en-US" dirty="0"/>
              <a:t>50 </a:t>
            </a:r>
            <a:r>
              <a:rPr lang="ro-RO" dirty="0"/>
              <a:t>și variabila </a:t>
            </a:r>
            <a:r>
              <a:rPr lang="en-US" dirty="0"/>
              <a:t>“Counter Rotation” </a:t>
            </a:r>
            <a:r>
              <a:rPr lang="ro-RO" dirty="0"/>
              <a:t>la </a:t>
            </a:r>
            <a:r>
              <a:rPr lang="en-US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Reset</a:t>
            </a:r>
            <a:r>
              <a:rPr lang="ro-RO" dirty="0"/>
              <a:t>ează senzorul de rotație pentru motorul A din moment ce rotația motorului va fi utilizată ca și comutator stânga.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Creează un </a:t>
            </a:r>
            <a:r>
              <a:rPr lang="en-US" dirty="0"/>
              <a:t>loop.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20756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2 – </a:t>
            </a:r>
            <a:r>
              <a:rPr lang="ro-RO"/>
              <a:t>joystick dreapta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43581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dirty="0"/>
              <a:t>Prima parte a LOOP-ului controlează puterea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Adaug</a:t>
            </a:r>
            <a:r>
              <a:rPr lang="ro-RO" dirty="0"/>
              <a:t>ă două </a:t>
            </a:r>
            <a:r>
              <a:rPr lang="en-US" dirty="0"/>
              <a:t>switches</a:t>
            </a:r>
            <a:r>
              <a:rPr lang="ro-RO" dirty="0"/>
              <a:t>-uri în LOOP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Asigurați-vă că switches-urile sunt de </a:t>
            </a:r>
            <a:r>
              <a:rPr lang="en-US" dirty="0"/>
              <a:t>Touch Sensor – Compare – State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</a:t>
            </a:r>
            <a:r>
              <a:rPr lang="ro-RO" dirty="0"/>
              <a:t>ează primul </a:t>
            </a:r>
            <a:r>
              <a:rPr lang="en-US" dirty="0"/>
              <a:t>switch </a:t>
            </a:r>
            <a:r>
              <a:rPr lang="ro-RO" dirty="0"/>
              <a:t>la</a:t>
            </a:r>
            <a:r>
              <a:rPr lang="en-US" dirty="0"/>
              <a:t> Port</a:t>
            </a:r>
            <a:r>
              <a:rPr lang="ro-RO" dirty="0"/>
              <a:t>ul</a:t>
            </a:r>
            <a:r>
              <a:rPr lang="en-US" dirty="0"/>
              <a:t> 1 </a:t>
            </a:r>
            <a:r>
              <a:rPr lang="ro-RO" dirty="0"/>
              <a:t>și al doilea </a:t>
            </a:r>
            <a:r>
              <a:rPr lang="en-US" dirty="0"/>
              <a:t>switch </a:t>
            </a:r>
            <a:r>
              <a:rPr lang="ro-RO" dirty="0"/>
              <a:t>la </a:t>
            </a:r>
            <a:r>
              <a:rPr lang="en-US" dirty="0"/>
              <a:t>Port</a:t>
            </a:r>
            <a:r>
              <a:rPr lang="ro-RO" dirty="0"/>
              <a:t>ul </a:t>
            </a:r>
            <a:r>
              <a:rPr lang="en-US" dirty="0"/>
              <a:t> 4 (</a:t>
            </a:r>
            <a:r>
              <a:rPr lang="ro-RO" dirty="0"/>
              <a:t>porturile pentru senzorii de atingere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Pe partea dde adevăr a primului </a:t>
            </a:r>
            <a:r>
              <a:rPr lang="en-US" dirty="0"/>
              <a:t>switch, </a:t>
            </a:r>
            <a:r>
              <a:rPr lang="ro-RO" dirty="0"/>
              <a:t>citește variabila </a:t>
            </a:r>
            <a:r>
              <a:rPr lang="en-US" dirty="0"/>
              <a:t>“Power”, </a:t>
            </a:r>
            <a:r>
              <a:rPr lang="ro-RO" dirty="0"/>
              <a:t>un block matematic - adunare și scrie output-ul înapoi în variabilă.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Pe partea de adevăr a celui de al doilea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switch, </a:t>
            </a:r>
            <a:r>
              <a:rPr lang="ro-RO" dirty="0"/>
              <a:t>citește variabila</a:t>
            </a:r>
            <a:r>
              <a:rPr lang="en-US" dirty="0"/>
              <a:t>  “Power”, </a:t>
            </a:r>
            <a:br>
              <a:rPr lang="en-US" dirty="0"/>
            </a:br>
            <a:r>
              <a:rPr lang="ro-RO" dirty="0"/>
              <a:t>scădere block matematic și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scrie output-ul înapoi în variabilă.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7C4C-0CFB-474A-AD9A-A8E77D8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70D1-2A6F-F44B-B6F6-235DA41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DABCA-704D-4649-B1D1-3196C779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/>
          <a:stretch/>
        </p:blipFill>
        <p:spPr>
          <a:xfrm>
            <a:off x="4788825" y="4424112"/>
            <a:ext cx="6545482" cy="23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Limit</a:t>
            </a:r>
            <a:r>
              <a:rPr lang="ro-RO" dirty="0"/>
              <a:t>area variabilei putere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4"/>
            <a:ext cx="11125868" cy="2572816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Citește variabila </a:t>
            </a:r>
            <a:r>
              <a:rPr lang="en-US" dirty="0"/>
              <a:t>“Power” variable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Trage firul de date într-un block de comparație și verifică dacă variabila depășește 100.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Trage firul de date pentru output în switch în modul logic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declarația este adevărată setează variabila </a:t>
            </a:r>
            <a:r>
              <a:rPr lang="en-US" dirty="0"/>
              <a:t>“Power”</a:t>
            </a:r>
            <a:r>
              <a:rPr lang="ro-RO" dirty="0"/>
              <a:t> la</a:t>
            </a:r>
            <a:r>
              <a:rPr lang="en-US" dirty="0"/>
              <a:t>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</a:t>
            </a:r>
            <a:r>
              <a:rPr lang="ro-RO" dirty="0"/>
              <a:t>augă un alt block de </a:t>
            </a:r>
            <a:r>
              <a:rPr lang="en-US" dirty="0"/>
              <a:t>compare </a:t>
            </a:r>
            <a:r>
              <a:rPr lang="ro-RO" dirty="0"/>
              <a:t>dupa switch dacă variabila este sub 0.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Trage firul de date de la output la un alt </a:t>
            </a:r>
            <a:r>
              <a:rPr lang="en-US" dirty="0"/>
              <a:t>switch </a:t>
            </a:r>
            <a:r>
              <a:rPr lang="ro-RO" dirty="0"/>
              <a:t>în modul l</a:t>
            </a:r>
            <a:r>
              <a:rPr lang="en-US" dirty="0" err="1"/>
              <a:t>ogic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declarația este adevărată setează variabila</a:t>
            </a:r>
            <a:r>
              <a:rPr lang="en-US" dirty="0"/>
              <a:t> “Power” </a:t>
            </a:r>
            <a:r>
              <a:rPr lang="ro-RO" dirty="0"/>
              <a:t>la </a:t>
            </a:r>
            <a:r>
              <a:rPr lang="en-US" dirty="0"/>
              <a:t>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D8C4-0B25-0940-89F6-2CF9F81E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743-77D7-134F-9DA6-5A77F49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B0226-9159-A944-BA7C-595C2644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b="3799"/>
          <a:stretch/>
        </p:blipFill>
        <p:spPr>
          <a:xfrm>
            <a:off x="5493009" y="4585318"/>
            <a:ext cx="5230038" cy="22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DA3-EB70-8444-ADB5-158A181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5E5-EACE-EF45-A0DA-62B503F6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dirty="0"/>
              <a:t>În această lecție, vei învăța despre diferitele mișcări ale </a:t>
            </a:r>
            <a:r>
              <a:rPr lang="en-US" dirty="0"/>
              <a:t>quadcopter</a:t>
            </a:r>
            <a:r>
              <a:rPr lang="ro-RO" dirty="0"/>
              <a:t>-ului și cum poate fi controlat cu o telecomandă.</a:t>
            </a:r>
            <a:endParaRPr lang="en-US" dirty="0"/>
          </a:p>
          <a:p>
            <a:r>
              <a:rPr lang="ro-RO" dirty="0"/>
              <a:t>Îți poți construi propria telecomandă pentru Quadcopter-ul </a:t>
            </a:r>
            <a:r>
              <a:rPr lang="en-US" dirty="0"/>
              <a:t>MINDSTORMS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Vei învăța cum să folosești </a:t>
            </a:r>
            <a:r>
              <a:rPr lang="en-US" dirty="0"/>
              <a:t>Bluetooth</a:t>
            </a:r>
            <a:r>
              <a:rPr lang="ro-RO" dirty="0"/>
              <a:t>-ul pentru a crea o telecomandă pentru Quadcopter-ul M</a:t>
            </a:r>
            <a:r>
              <a:rPr lang="en-US" dirty="0"/>
              <a:t>INDSTORMS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A3BF-1DF1-F04A-AD11-201E394B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E8FE-AC48-5A4B-9C6C-4796ECB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52663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</a:t>
            </a:r>
            <a:r>
              <a:rPr lang="ro-RO" dirty="0"/>
              <a:t>joystick stânga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9" y="2084244"/>
            <a:ext cx="6575080" cy="299812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Adaug</a:t>
            </a:r>
            <a:r>
              <a:rPr lang="ro-RO" dirty="0"/>
              <a:t>ă </a:t>
            </a:r>
            <a:r>
              <a:rPr lang="en-US" dirty="0"/>
              <a:t>switch </a:t>
            </a:r>
            <a:r>
              <a:rPr lang="ro-RO" dirty="0"/>
              <a:t>și setează în </a:t>
            </a:r>
            <a:r>
              <a:rPr lang="en-US" dirty="0"/>
              <a:t>Motor Rotation – Compare – Degrees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</a:t>
            </a:r>
            <a:r>
              <a:rPr lang="ro-RO" dirty="0"/>
              <a:t>ează în </a:t>
            </a:r>
            <a:r>
              <a:rPr lang="en-US" dirty="0"/>
              <a:t>Port</a:t>
            </a:r>
            <a:r>
              <a:rPr lang="ro-RO" dirty="0"/>
              <a:t>ul</a:t>
            </a:r>
            <a:r>
              <a:rPr lang="en-US" dirty="0"/>
              <a:t> A </a:t>
            </a:r>
            <a:r>
              <a:rPr lang="ro-RO" dirty="0"/>
              <a:t>și setează parametrii la mai mare și egal cu 0.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În declarația ,, TRUE</a:t>
            </a:r>
            <a:r>
              <a:rPr lang="en-US" dirty="0"/>
              <a:t>’’</a:t>
            </a:r>
            <a:r>
              <a:rPr lang="ro-RO" dirty="0"/>
              <a:t>, adaugă o </a:t>
            </a:r>
            <a:r>
              <a:rPr lang="en-US" dirty="0"/>
              <a:t>constant</a:t>
            </a:r>
            <a:r>
              <a:rPr lang="ro-RO" dirty="0"/>
              <a:t>ă și setează la 1.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</a:t>
            </a:r>
            <a:r>
              <a:rPr lang="ro-RO"/>
              <a:t>declarația ,,FAULSE</a:t>
            </a:r>
            <a:r>
              <a:rPr lang="en-US"/>
              <a:t>’’</a:t>
            </a:r>
            <a:r>
              <a:rPr lang="ro-RO" dirty="0"/>
              <a:t>, adaugă o constantă și seteaz-o la </a:t>
            </a:r>
            <a:r>
              <a:rPr lang="en-US" dirty="0"/>
              <a:t>-1</a:t>
            </a:r>
            <a:r>
              <a:rPr lang="ro-RO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RO" dirty="0"/>
              <a:t>Vom folosi </a:t>
            </a:r>
            <a:r>
              <a:rPr lang="en-US" dirty="0"/>
              <a:t>1/-1 </a:t>
            </a:r>
            <a:r>
              <a:rPr lang="ro-RO" dirty="0"/>
              <a:t>pentru a controla direcția motoarelor.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9A16-8A23-5E42-BDD0-2B233CD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5533B-9D2A-F441-9F22-63B0509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60B7-BFEC-264C-BEFF-D1B8D7A0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170" y="1931567"/>
            <a:ext cx="3384363" cy="47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C205-7212-F347-AD42-E6E425D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</a:t>
            </a:r>
            <a:r>
              <a:rPr lang="ro-RO" dirty="0"/>
              <a:t>setarea nivelului puterii pentru </a:t>
            </a:r>
            <a:r>
              <a:rPr lang="en-US" dirty="0"/>
              <a:t>Moto</a:t>
            </a:r>
            <a:r>
              <a:rPr lang="ro-RO" dirty="0"/>
              <a:t>a</a:t>
            </a:r>
            <a:r>
              <a:rPr lang="en-US" dirty="0"/>
              <a:t>r</a:t>
            </a:r>
            <a:r>
              <a:rPr lang="ro-RO" dirty="0"/>
              <a:t>ele</a:t>
            </a:r>
            <a:r>
              <a:rPr lang="en-US" dirty="0"/>
              <a:t> A &amp; C xx</a:t>
            </a:r>
            <a:r>
              <a:rPr lang="ro-RO" dirty="0"/>
              <a:t>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8983-5DA2-7046-AB6F-0BFB62D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4DEC-6813-B349-A438-7C85AD1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604E7-3836-504B-994E-BBAB9319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/>
          <a:stretch/>
        </p:blipFill>
        <p:spPr>
          <a:xfrm>
            <a:off x="3977105" y="4640280"/>
            <a:ext cx="7296594" cy="2217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E397-382A-EB43-B446-786A4C5B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04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</a:t>
            </a:r>
            <a:r>
              <a:rPr lang="ro-RO" dirty="0"/>
              <a:t>augă un </a:t>
            </a:r>
            <a:r>
              <a:rPr lang="en-US" dirty="0"/>
              <a:t>switch </a:t>
            </a:r>
            <a:r>
              <a:rPr lang="ro-RO" dirty="0"/>
              <a:t>pentru </a:t>
            </a:r>
            <a:r>
              <a:rPr lang="en-US" dirty="0"/>
              <a:t>Motor Rotation - Compare – </a:t>
            </a:r>
            <a:r>
              <a:rPr lang="ro-RO" dirty="0"/>
              <a:t>Grade pe</a:t>
            </a:r>
            <a:r>
              <a:rPr lang="en-US" dirty="0"/>
              <a:t> Port A</a:t>
            </a:r>
          </a:p>
          <a:p>
            <a:r>
              <a:rPr lang="en-US" dirty="0"/>
              <a:t>Set</a:t>
            </a:r>
            <a:r>
              <a:rPr lang="ro-RO" dirty="0"/>
              <a:t>ează parametrii la mai mare sau egal cu </a:t>
            </a:r>
            <a:r>
              <a:rPr lang="en-US" dirty="0"/>
              <a:t>0</a:t>
            </a:r>
          </a:p>
          <a:p>
            <a:r>
              <a:rPr lang="ro-RO" dirty="0"/>
              <a:t>În declarația TRUE a switch-ului, adaugă o constantă setată la </a:t>
            </a:r>
            <a:r>
              <a:rPr lang="en-US" dirty="0"/>
              <a:t>1</a:t>
            </a:r>
          </a:p>
          <a:p>
            <a:r>
              <a:rPr lang="ro-RO" dirty="0"/>
              <a:t>În declarația FALSE a switch-ului</a:t>
            </a:r>
            <a:r>
              <a:rPr lang="en-US" dirty="0"/>
              <a:t>, </a:t>
            </a:r>
            <a:r>
              <a:rPr lang="ro-RO" dirty="0"/>
              <a:t>adaugă o constantă setată la -</a:t>
            </a:r>
            <a:r>
              <a:rPr lang="en-US" dirty="0"/>
              <a:t>1</a:t>
            </a:r>
          </a:p>
          <a:p>
            <a:r>
              <a:rPr lang="ro-RO" dirty="0"/>
              <a:t>După </a:t>
            </a:r>
            <a:r>
              <a:rPr lang="en-US" dirty="0"/>
              <a:t>switch, </a:t>
            </a:r>
            <a:r>
              <a:rPr lang="ro-RO" dirty="0"/>
              <a:t>citește variabila </a:t>
            </a:r>
            <a:r>
              <a:rPr lang="en-US" dirty="0"/>
              <a:t>“Power”</a:t>
            </a:r>
          </a:p>
          <a:p>
            <a:r>
              <a:rPr lang="en-US" dirty="0" err="1"/>
              <a:t>Multipl</a:t>
            </a:r>
            <a:r>
              <a:rPr lang="ro-RO" dirty="0"/>
              <a:t>ică variabila cu constanta în </a:t>
            </a:r>
            <a:r>
              <a:rPr lang="en-US" dirty="0"/>
              <a:t>switch (1 or -1)</a:t>
            </a:r>
          </a:p>
          <a:p>
            <a:r>
              <a:rPr lang="ro-RO" dirty="0"/>
              <a:t>Trage un fir de date de la </a:t>
            </a:r>
            <a:r>
              <a:rPr lang="en-US" dirty="0"/>
              <a:t>output </a:t>
            </a:r>
            <a:r>
              <a:rPr lang="ro-RO" dirty="0"/>
              <a:t>pe block-ul </a:t>
            </a:r>
            <a:r>
              <a:rPr lang="en-US" dirty="0"/>
              <a:t>Display Block </a:t>
            </a:r>
            <a:r>
              <a:rPr lang="ro-RO" dirty="0"/>
              <a:t>pe</a:t>
            </a:r>
            <a:r>
              <a:rPr lang="en-US" dirty="0"/>
              <a:t> Text – Grid mode</a:t>
            </a:r>
          </a:p>
          <a:p>
            <a:r>
              <a:rPr lang="ro-RO" dirty="0"/>
              <a:t>Trage un fir de date în două block-uri separate M</a:t>
            </a:r>
            <a:r>
              <a:rPr lang="en-US" dirty="0" err="1"/>
              <a:t>essaging</a:t>
            </a:r>
            <a:r>
              <a:rPr lang="en-US" dirty="0"/>
              <a:t> </a:t>
            </a:r>
            <a:r>
              <a:rPr lang="ro-RO" dirty="0"/>
              <a:t>setează cu </a:t>
            </a:r>
            <a:r>
              <a:rPr lang="en-US" dirty="0"/>
              <a:t>Send – Numeric mode. </a:t>
            </a:r>
            <a:r>
              <a:rPr lang="ro-RO" dirty="0"/>
              <a:t> Mesajele trebuie să fie trimise la brick-ul </a:t>
            </a:r>
            <a:r>
              <a:rPr lang="en-US" dirty="0"/>
              <a:t>”Quadcopter” </a:t>
            </a:r>
            <a:r>
              <a:rPr lang="ro-RO" dirty="0"/>
              <a:t>și titlul mesajului trebuie să fie </a:t>
            </a:r>
            <a:r>
              <a:rPr lang="en-US" dirty="0"/>
              <a:t>”</a:t>
            </a:r>
            <a:r>
              <a:rPr lang="en-US" dirty="0" err="1"/>
              <a:t>PowerA</a:t>
            </a:r>
            <a:r>
              <a:rPr lang="en-US" dirty="0"/>
              <a:t>” </a:t>
            </a:r>
            <a:r>
              <a:rPr lang="ro-RO" dirty="0"/>
              <a:t>și </a:t>
            </a:r>
            <a:r>
              <a:rPr lang="en-US" dirty="0"/>
              <a:t> “</a:t>
            </a:r>
            <a:r>
              <a:rPr lang="en-US" dirty="0" err="1"/>
              <a:t>PowerC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96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– Counter Rotation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6009378" cy="43373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dirty="0"/>
              <a:t>Apoi, noi trebuie să determinăm ce putere să utilizăm pentru cealaltă pereche de lame. Variabila </a:t>
            </a:r>
            <a:r>
              <a:rPr lang="en-US" dirty="0"/>
              <a:t>Counter Rotation </a:t>
            </a:r>
            <a:r>
              <a:rPr lang="ro-RO" dirty="0"/>
              <a:t>va fi </a:t>
            </a:r>
            <a:r>
              <a:rPr lang="en-US" dirty="0"/>
              <a:t>1 </a:t>
            </a:r>
            <a:r>
              <a:rPr lang="ro-RO" dirty="0"/>
              <a:t>sau </a:t>
            </a:r>
            <a:r>
              <a:rPr lang="en-US" dirty="0"/>
              <a:t> -1 </a:t>
            </a:r>
            <a:r>
              <a:rPr lang="ro-RO" dirty="0"/>
              <a:t>în funcție de cum ai nevoie ca lamele să se învârtă în sensul acelor de ceasornic sau în sens opus acelor de ceasornic pemtru motoarele </a:t>
            </a:r>
            <a:r>
              <a:rPr lang="en-US" dirty="0"/>
              <a:t>A &amp; 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</a:t>
            </a:r>
            <a:r>
              <a:rPr lang="ro-RO" dirty="0"/>
              <a:t>augă un </a:t>
            </a:r>
            <a:r>
              <a:rPr lang="en-US" dirty="0"/>
              <a:t>switch </a:t>
            </a:r>
            <a:r>
              <a:rPr lang="ro-RO" dirty="0"/>
              <a:t>și setează pe </a:t>
            </a:r>
            <a:r>
              <a:rPr lang="en-US" dirty="0"/>
              <a:t>Brick Buttons– Compare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</a:t>
            </a:r>
            <a:r>
              <a:rPr lang="ro-RO" dirty="0"/>
              <a:t>ează parametrii pentru verificarea dacă butonul central </a:t>
            </a:r>
            <a:r>
              <a:rPr lang="en-US" dirty="0"/>
              <a:t> (id 2) </a:t>
            </a:r>
            <a:r>
              <a:rPr lang="ro-RO" dirty="0"/>
              <a:t>este apăsat.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În declarația TRUE a </a:t>
            </a:r>
            <a:r>
              <a:rPr lang="en-US" dirty="0"/>
              <a:t>switch</a:t>
            </a:r>
            <a:r>
              <a:rPr lang="ro-RO" dirty="0"/>
              <a:t>-ului</a:t>
            </a:r>
            <a:r>
              <a:rPr lang="en-US" dirty="0"/>
              <a:t>, </a:t>
            </a:r>
            <a:r>
              <a:rPr lang="ro-RO" dirty="0"/>
              <a:t>citește variabila </a:t>
            </a:r>
            <a:r>
              <a:rPr lang="en-US" dirty="0"/>
              <a:t>“Counter Rotation”, </a:t>
            </a:r>
            <a:r>
              <a:rPr lang="ro-RO" dirty="0"/>
              <a:t>înmulțește cu </a:t>
            </a:r>
            <a:r>
              <a:rPr lang="en-US" dirty="0"/>
              <a:t>-1 </a:t>
            </a:r>
            <a:r>
              <a:rPr lang="ro-RO" dirty="0"/>
              <a:t>și scrie valoarea înapoi în variabilă.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EAC41-B8E2-4F42-8465-CABD042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57F5-E9AB-044B-86D8-159CDB68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07D5C-8183-004D-85B9-CD19A22E8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"/>
          <a:stretch/>
        </p:blipFill>
        <p:spPr>
          <a:xfrm>
            <a:off x="6494318" y="2027766"/>
            <a:ext cx="5116490" cy="36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ro-RO" dirty="0"/>
              <a:t>afișarea și trimiterea de date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9" y="2084244"/>
            <a:ext cx="11442017" cy="333836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Acum </a:t>
            </a:r>
            <a:r>
              <a:rPr lang="en-US" dirty="0"/>
              <a:t>l</a:t>
            </a:r>
            <a:r>
              <a:rPr lang="ro-RO" dirty="0"/>
              <a:t>uăm puterea de  bază </a:t>
            </a:r>
            <a:r>
              <a:rPr lang="en-US" dirty="0"/>
              <a:t>“base” </a:t>
            </a:r>
            <a:r>
              <a:rPr lang="ro-RO" dirty="0"/>
              <a:t>care a fost calculată și o multiplicăm cu setarea</a:t>
            </a:r>
            <a:r>
              <a:rPr lang="en-US" dirty="0"/>
              <a:t> “Counter Rotation” 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Apoi, adăugăm un s</a:t>
            </a:r>
            <a:r>
              <a:rPr lang="en-US" dirty="0"/>
              <a:t>witch</a:t>
            </a:r>
            <a:r>
              <a:rPr lang="ro-RO" dirty="0"/>
              <a:t> înn modul </a:t>
            </a:r>
            <a:r>
              <a:rPr lang="en-US" dirty="0"/>
              <a:t>Numeric </a:t>
            </a:r>
            <a:r>
              <a:rPr lang="ro-RO" dirty="0"/>
              <a:t>cu variabila ,,</a:t>
            </a:r>
            <a:r>
              <a:rPr lang="en-US" dirty="0"/>
              <a:t>counter rotation’’</a:t>
            </a:r>
            <a:r>
              <a:rPr lang="ro-RO" dirty="0"/>
              <a:t>ca input</a:t>
            </a:r>
            <a:r>
              <a:rPr lang="en-US" dirty="0"/>
              <a:t>. </a:t>
            </a:r>
            <a:r>
              <a:rPr lang="ro-RO" dirty="0"/>
              <a:t>Adaugă două tab-uri în swi</a:t>
            </a:r>
            <a:r>
              <a:rPr lang="en-US" dirty="0"/>
              <a:t>tch </a:t>
            </a:r>
            <a:r>
              <a:rPr lang="ro-RO" dirty="0"/>
              <a:t>și numește-le </a:t>
            </a:r>
            <a:r>
              <a:rPr lang="en-US" dirty="0"/>
              <a:t>1 </a:t>
            </a:r>
            <a:r>
              <a:rPr lang="ro-RO" dirty="0"/>
              <a:t>și</a:t>
            </a:r>
            <a:r>
              <a:rPr lang="en-US" dirty="0"/>
              <a:t> -1</a:t>
            </a:r>
          </a:p>
          <a:p>
            <a:pPr lvl="1"/>
            <a:r>
              <a:rPr lang="ro-RO" dirty="0"/>
              <a:t>În tab-ul  </a:t>
            </a:r>
            <a:r>
              <a:rPr lang="en-US" dirty="0"/>
              <a:t>“1” tab,</a:t>
            </a:r>
            <a:r>
              <a:rPr lang="ro-RO" dirty="0"/>
              <a:t> afișează</a:t>
            </a:r>
            <a:r>
              <a:rPr lang="en-US" dirty="0"/>
              <a:t> text</a:t>
            </a:r>
            <a:r>
              <a:rPr lang="ro-RO" dirty="0"/>
              <a:t>ul </a:t>
            </a:r>
            <a:r>
              <a:rPr lang="en-US" dirty="0"/>
              <a:t>”Normal Rotation” </a:t>
            </a:r>
            <a:r>
              <a:rPr lang="ro-RO" dirty="0"/>
              <a:t>cu</a:t>
            </a:r>
            <a:r>
              <a:rPr lang="en-US" dirty="0"/>
              <a:t> (X, Y) = (4, 6) </a:t>
            </a:r>
            <a:r>
              <a:rPr lang="ro-RO" dirty="0"/>
              <a:t>și</a:t>
            </a:r>
            <a:r>
              <a:rPr lang="en-US" dirty="0"/>
              <a:t> Font: 1.  </a:t>
            </a:r>
            <a:r>
              <a:rPr lang="ro-RO" dirty="0"/>
              <a:t>Asigură-te că setezi parametru </a:t>
            </a:r>
            <a:r>
              <a:rPr lang="en-US" dirty="0"/>
              <a:t>“Clear Screen” </a:t>
            </a:r>
            <a:r>
              <a:rPr lang="ro-RO" dirty="0"/>
              <a:t>pe </a:t>
            </a:r>
            <a:r>
              <a:rPr lang="en-US" dirty="0"/>
              <a:t>False</a:t>
            </a:r>
          </a:p>
          <a:p>
            <a:pPr lvl="1"/>
            <a:r>
              <a:rPr lang="ro-RO" dirty="0"/>
              <a:t>În tab-ul </a:t>
            </a:r>
            <a:r>
              <a:rPr lang="en-US" dirty="0"/>
              <a:t>“-1” tab, </a:t>
            </a:r>
            <a:r>
              <a:rPr lang="ro-RO" dirty="0"/>
              <a:t>fă același lucru, dar afișează </a:t>
            </a:r>
            <a:r>
              <a:rPr lang="en-US" dirty="0"/>
              <a:t>text</a:t>
            </a:r>
            <a:r>
              <a:rPr lang="ro-RO" dirty="0"/>
              <a:t>ul</a:t>
            </a:r>
            <a:r>
              <a:rPr lang="en-US" dirty="0"/>
              <a:t> “Counter Rotation”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Trage </a:t>
            </a:r>
            <a:r>
              <a:rPr lang="en-US" dirty="0"/>
              <a:t>output</a:t>
            </a:r>
            <a:r>
              <a:rPr lang="ro-RO" dirty="0"/>
              <a:t>-ul calculat la pasul </a:t>
            </a:r>
            <a:r>
              <a:rPr lang="en-US" dirty="0"/>
              <a:t>1 </a:t>
            </a:r>
            <a:r>
              <a:rPr lang="ro-RO" dirty="0"/>
              <a:t>din acest slide în două block-uri sepparrate </a:t>
            </a:r>
            <a:r>
              <a:rPr lang="en-US" dirty="0"/>
              <a:t>Messaging Blocks</a:t>
            </a:r>
            <a:r>
              <a:rPr lang="ro-RO" dirty="0"/>
              <a:t>, setează-le pe </a:t>
            </a:r>
            <a:r>
              <a:rPr lang="en-US" dirty="0"/>
              <a:t>Send – </a:t>
            </a:r>
            <a:r>
              <a:rPr lang="ro-RO" dirty="0"/>
              <a:t>Mod </a:t>
            </a:r>
            <a:r>
              <a:rPr lang="en-US" dirty="0"/>
              <a:t>Numeric</a:t>
            </a:r>
            <a:r>
              <a:rPr lang="ro-RO" dirty="0"/>
              <a:t>. Mesajele ar trebui trimis către brick-ul </a:t>
            </a:r>
            <a:r>
              <a:rPr lang="en-US" dirty="0"/>
              <a:t>”Quadcopter” </a:t>
            </a:r>
            <a:r>
              <a:rPr lang="ro-RO" dirty="0"/>
              <a:t>și titlul mesajului ar trebui să fie </a:t>
            </a:r>
            <a:r>
              <a:rPr lang="en-US" dirty="0"/>
              <a:t>”</a:t>
            </a:r>
            <a:r>
              <a:rPr lang="en-US" dirty="0" err="1"/>
              <a:t>PowerB</a:t>
            </a:r>
            <a:r>
              <a:rPr lang="en-US" dirty="0"/>
              <a:t>” </a:t>
            </a:r>
            <a:r>
              <a:rPr lang="ro-RO" dirty="0"/>
              <a:t>și</a:t>
            </a:r>
            <a:r>
              <a:rPr lang="en-US" dirty="0"/>
              <a:t> “</a:t>
            </a:r>
            <a:r>
              <a:rPr lang="en-US" dirty="0" err="1"/>
              <a:t>PowerD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4475-3155-9C4B-B8F7-4D2725B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4251-5834-C840-B535-1F59E1F4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84125-4408-284C-977B-F8AD51FD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9"/>
          <a:stretch/>
        </p:blipFill>
        <p:spPr>
          <a:xfrm>
            <a:off x="4332356" y="4823513"/>
            <a:ext cx="7594600" cy="19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4402-29CF-6B96-20D4-88626D56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059B-0D90-703F-1767-FD69C6B2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2" y="1108051"/>
            <a:ext cx="11029615" cy="3678303"/>
          </a:xfrm>
        </p:spPr>
        <p:txBody>
          <a:bodyPr/>
          <a:lstStyle/>
          <a:p>
            <a:r>
              <a:rPr lang="ro-RO" sz="1800" dirty="0"/>
              <a:t>Această lecție a fost scrisă de </a:t>
            </a:r>
            <a:r>
              <a:rPr lang="en-US" sz="1800" dirty="0"/>
              <a:t> 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endParaRPr lang="en-US" sz="1800" dirty="0"/>
          </a:p>
          <a:p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Minstorms EV3 sunt </a:t>
            </a:r>
            <a:r>
              <a:rPr lang="ro-RO" sz="1800" dirty="0"/>
              <a:t>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C584-2461-864B-75ED-851A693B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3083-E5D1-9B58-0F50-B7E1BB7F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927E04A4-8CAA-6BB4-AFCA-F426FBE1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0196" y="390568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27B9FB8-F3CE-883A-540A-86638725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4" y="5030358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62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C0B-A5FD-C44A-833F-5A160ACF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 </a:t>
            </a:r>
            <a:r>
              <a:rPr lang="en-US" dirty="0"/>
              <a:t>Yaw, PITCH </a:t>
            </a:r>
            <a:r>
              <a:rPr lang="ro-RO" dirty="0"/>
              <a:t>și </a:t>
            </a:r>
            <a:r>
              <a:rPr lang="en-US" dirty="0"/>
              <a:t> 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BA9-A232-794E-B435-54171AA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53" y="1887836"/>
            <a:ext cx="3428531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Yaw </a:t>
            </a:r>
            <a:r>
              <a:rPr lang="ro-RO" dirty="0"/>
              <a:t>mișcă capul q</a:t>
            </a:r>
            <a:r>
              <a:rPr lang="en-US" dirty="0" err="1"/>
              <a:t>uadcopter</a:t>
            </a:r>
            <a:r>
              <a:rPr lang="ro-RO" dirty="0"/>
              <a:t>-ului fie la dreapta</a:t>
            </a:r>
            <a:r>
              <a:rPr lang="en-US" dirty="0"/>
              <a:t> </a:t>
            </a:r>
            <a:r>
              <a:rPr lang="ro-RO" dirty="0"/>
              <a:t>fie la stânga.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7F3F-1725-5947-AB93-5ADFB6C6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87275">
            <a:off x="800585" y="3143192"/>
            <a:ext cx="2602608" cy="260792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6DEF985-B548-C249-B42E-A1F8F02CBD70}"/>
              </a:ext>
            </a:extLst>
          </p:cNvPr>
          <p:cNvSpPr/>
          <p:nvPr/>
        </p:nvSpPr>
        <p:spPr>
          <a:xfrm rot="388863">
            <a:off x="1914494" y="2815707"/>
            <a:ext cx="1033161" cy="826877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76C4828-3404-0C47-88B2-D69D8CEE2E92}"/>
              </a:ext>
            </a:extLst>
          </p:cNvPr>
          <p:cNvSpPr/>
          <p:nvPr/>
        </p:nvSpPr>
        <p:spPr>
          <a:xfrm rot="15637604">
            <a:off x="1507764" y="2600391"/>
            <a:ext cx="726729" cy="1121337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47C94-AC67-254B-A836-60F47154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AB9749-60A7-8F4E-8D50-DB44C508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7B1AF-994B-564A-92EC-5B410B0D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0565">
            <a:off x="4011454" y="3171312"/>
            <a:ext cx="2602608" cy="2607920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3F4011EE-5119-5F42-8B58-5CAEC25AE9CA}"/>
              </a:ext>
            </a:extLst>
          </p:cNvPr>
          <p:cNvSpPr/>
          <p:nvPr/>
        </p:nvSpPr>
        <p:spPr>
          <a:xfrm rot="10800000">
            <a:off x="4846984" y="2700248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6CDD42E-F2AC-4249-9DCE-F3793B214BB1}"/>
              </a:ext>
            </a:extLst>
          </p:cNvPr>
          <p:cNvSpPr/>
          <p:nvPr/>
        </p:nvSpPr>
        <p:spPr>
          <a:xfrm>
            <a:off x="4910641" y="5381252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603C43-CCAC-B34B-A81C-CF845119B568}"/>
              </a:ext>
            </a:extLst>
          </p:cNvPr>
          <p:cNvSpPr txBox="1">
            <a:spLocks/>
          </p:cNvSpPr>
          <p:nvPr/>
        </p:nvSpPr>
        <p:spPr>
          <a:xfrm>
            <a:off x="4104833" y="1891751"/>
            <a:ext cx="3188841" cy="1032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Pitch </a:t>
            </a:r>
            <a:r>
              <a:rPr lang="ro-RO" sz="1900" dirty="0"/>
              <a:t>mișcă fie înainte și înapoi.</a:t>
            </a:r>
            <a:r>
              <a:rPr lang="en-US" sz="19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1F1527-E2D8-4841-90C7-CB185FBE8F2B}"/>
              </a:ext>
            </a:extLst>
          </p:cNvPr>
          <p:cNvSpPr txBox="1">
            <a:spLocks/>
          </p:cNvSpPr>
          <p:nvPr/>
        </p:nvSpPr>
        <p:spPr>
          <a:xfrm>
            <a:off x="7440665" y="1887836"/>
            <a:ext cx="3962672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Roll </a:t>
            </a:r>
            <a:r>
              <a:rPr lang="ro-RO" dirty="0"/>
              <a:t>face </a:t>
            </a:r>
            <a:r>
              <a:rPr lang="en-US" dirty="0"/>
              <a:t>quadcopter</a:t>
            </a:r>
            <a:r>
              <a:rPr lang="ro-RO" dirty="0"/>
              <a:t>-ul să zboare pe laturi, fie stânga, fie dreapta.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ADB4B5F-70BB-604B-9A41-3708B6C40921}"/>
              </a:ext>
            </a:extLst>
          </p:cNvPr>
          <p:cNvSpPr/>
          <p:nvPr/>
        </p:nvSpPr>
        <p:spPr>
          <a:xfrm rot="5400000">
            <a:off x="7320811" y="3886545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0CFEA2-3AD3-7748-8C2D-164F53489A93}"/>
              </a:ext>
            </a:extLst>
          </p:cNvPr>
          <p:cNvSpPr/>
          <p:nvPr/>
        </p:nvSpPr>
        <p:spPr>
          <a:xfrm rot="16200000">
            <a:off x="10101100" y="3886544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6A686-808D-9949-A45E-D28F5242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18201">
            <a:off x="7856121" y="3045337"/>
            <a:ext cx="2602608" cy="2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D34-1B34-3B41-9BCC-C7C0300A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Cartografierea controlerului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77C8-456D-BE48-8280-80E07F50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26" y="2110545"/>
            <a:ext cx="3985286" cy="3678303"/>
          </a:xfrm>
        </p:spPr>
        <p:txBody>
          <a:bodyPr anchor="t"/>
          <a:lstStyle/>
          <a:p>
            <a:r>
              <a:rPr lang="ro-RO" dirty="0"/>
              <a:t>În dreapta se află cartografierea  mișcării pe un controler traditional.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1F6C6-22F7-1C48-B0C0-9B83D21C6AD6}"/>
              </a:ext>
            </a:extLst>
          </p:cNvPr>
          <p:cNvSpPr/>
          <p:nvPr/>
        </p:nvSpPr>
        <p:spPr>
          <a:xfrm>
            <a:off x="5474372" y="2745982"/>
            <a:ext cx="6136105" cy="3621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7C2A0-2F06-FB41-A490-664CE5B47A02}"/>
              </a:ext>
            </a:extLst>
          </p:cNvPr>
          <p:cNvSpPr/>
          <p:nvPr/>
        </p:nvSpPr>
        <p:spPr>
          <a:xfrm>
            <a:off x="5622427" y="3199419"/>
            <a:ext cx="2577780" cy="258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EC36F0-EFE1-CF43-8DA7-26BDCA427E1D}"/>
              </a:ext>
            </a:extLst>
          </p:cNvPr>
          <p:cNvSpPr/>
          <p:nvPr/>
        </p:nvSpPr>
        <p:spPr>
          <a:xfrm>
            <a:off x="8563546" y="3276466"/>
            <a:ext cx="2577780" cy="258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6303DC-F9F6-9543-AB40-7A884BD82010}"/>
              </a:ext>
            </a:extLst>
          </p:cNvPr>
          <p:cNvSpPr/>
          <p:nvPr/>
        </p:nvSpPr>
        <p:spPr>
          <a:xfrm>
            <a:off x="6760922" y="4340012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AF989-AD1F-9041-8BBF-AFAF35D41517}"/>
              </a:ext>
            </a:extLst>
          </p:cNvPr>
          <p:cNvSpPr/>
          <p:nvPr/>
        </p:nvSpPr>
        <p:spPr>
          <a:xfrm>
            <a:off x="9702041" y="43647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145FC-7C9B-014C-84ED-5B03B59242E1}"/>
              </a:ext>
            </a:extLst>
          </p:cNvPr>
          <p:cNvCxnSpPr/>
          <p:nvPr/>
        </p:nvCxnSpPr>
        <p:spPr>
          <a:xfrm>
            <a:off x="7169995" y="4490406"/>
            <a:ext cx="72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92ECC2-D7BD-C042-9E5D-A087CD335B7C}"/>
              </a:ext>
            </a:extLst>
          </p:cNvPr>
          <p:cNvCxnSpPr/>
          <p:nvPr/>
        </p:nvCxnSpPr>
        <p:spPr>
          <a:xfrm>
            <a:off x="10173879" y="4542388"/>
            <a:ext cx="72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41AF48-1092-F048-9E1F-B56C1D52E7CD}"/>
              </a:ext>
            </a:extLst>
          </p:cNvPr>
          <p:cNvCxnSpPr>
            <a:cxnSpLocks/>
          </p:cNvCxnSpPr>
          <p:nvPr/>
        </p:nvCxnSpPr>
        <p:spPr>
          <a:xfrm flipH="1">
            <a:off x="5859382" y="4488246"/>
            <a:ext cx="70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D5703F-9F99-8542-83B9-89D770FC3A98}"/>
              </a:ext>
            </a:extLst>
          </p:cNvPr>
          <p:cNvCxnSpPr>
            <a:cxnSpLocks/>
          </p:cNvCxnSpPr>
          <p:nvPr/>
        </p:nvCxnSpPr>
        <p:spPr>
          <a:xfrm flipH="1">
            <a:off x="8709518" y="4552569"/>
            <a:ext cx="77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AE6CE-B359-5A47-B391-2AE892EB9AD9}"/>
              </a:ext>
            </a:extLst>
          </p:cNvPr>
          <p:cNvCxnSpPr>
            <a:cxnSpLocks/>
          </p:cNvCxnSpPr>
          <p:nvPr/>
        </p:nvCxnSpPr>
        <p:spPr>
          <a:xfrm flipH="1" flipV="1">
            <a:off x="6910566" y="3500092"/>
            <a:ext cx="1" cy="7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F9EA7-1C97-CE46-8140-78EDE33F10E4}"/>
              </a:ext>
            </a:extLst>
          </p:cNvPr>
          <p:cNvCxnSpPr>
            <a:cxnSpLocks/>
          </p:cNvCxnSpPr>
          <p:nvPr/>
        </p:nvCxnSpPr>
        <p:spPr>
          <a:xfrm flipH="1" flipV="1">
            <a:off x="9844187" y="3483619"/>
            <a:ext cx="1" cy="7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85EA3-E564-7B47-81B8-2742E09E61C4}"/>
              </a:ext>
            </a:extLst>
          </p:cNvPr>
          <p:cNvCxnSpPr>
            <a:cxnSpLocks/>
          </p:cNvCxnSpPr>
          <p:nvPr/>
        </p:nvCxnSpPr>
        <p:spPr>
          <a:xfrm>
            <a:off x="6905831" y="4779150"/>
            <a:ext cx="0" cy="75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1B519-AB1A-D249-802A-FB62BFCEC56D}"/>
              </a:ext>
            </a:extLst>
          </p:cNvPr>
          <p:cNvCxnSpPr>
            <a:cxnSpLocks/>
          </p:cNvCxnSpPr>
          <p:nvPr/>
        </p:nvCxnSpPr>
        <p:spPr>
          <a:xfrm>
            <a:off x="9852435" y="4779150"/>
            <a:ext cx="0" cy="75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5692A4-25EB-4240-876D-66D2011DC0E4}"/>
              </a:ext>
            </a:extLst>
          </p:cNvPr>
          <p:cNvSpPr txBox="1"/>
          <p:nvPr/>
        </p:nvSpPr>
        <p:spPr>
          <a:xfrm>
            <a:off x="5775552" y="4552569"/>
            <a:ext cx="6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Yaw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1715-4B86-1B4F-8BCB-DD5EDBAB6ECD}"/>
              </a:ext>
            </a:extLst>
          </p:cNvPr>
          <p:cNvSpPr txBox="1"/>
          <p:nvPr/>
        </p:nvSpPr>
        <p:spPr>
          <a:xfrm>
            <a:off x="7318050" y="4545502"/>
            <a:ext cx="7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Yaw 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17163-C7B4-344F-9C87-DF84CC14B35A}"/>
              </a:ext>
            </a:extLst>
          </p:cNvPr>
          <p:cNvSpPr txBox="1"/>
          <p:nvPr/>
        </p:nvSpPr>
        <p:spPr>
          <a:xfrm>
            <a:off x="8800197" y="4586338"/>
            <a:ext cx="6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D2618-E8B0-3848-84D5-AF01712F04A0}"/>
              </a:ext>
            </a:extLst>
          </p:cNvPr>
          <p:cNvSpPr txBox="1"/>
          <p:nvPr/>
        </p:nvSpPr>
        <p:spPr>
          <a:xfrm>
            <a:off x="10342695" y="4579271"/>
            <a:ext cx="7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  <a:p>
            <a:r>
              <a:rPr lang="en-US" dirty="0"/>
              <a:t>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7C00B-D512-7044-B54C-D017101455DE}"/>
              </a:ext>
            </a:extLst>
          </p:cNvPr>
          <p:cNvSpPr txBox="1"/>
          <p:nvPr/>
        </p:nvSpPr>
        <p:spPr>
          <a:xfrm>
            <a:off x="9852435" y="3443612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 Down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50BF74-48BA-7E4C-A0BC-0C4C64906BF9}"/>
              </a:ext>
            </a:extLst>
          </p:cNvPr>
          <p:cNvSpPr txBox="1"/>
          <p:nvPr/>
        </p:nvSpPr>
        <p:spPr>
          <a:xfrm>
            <a:off x="6882087" y="3425943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Throttle 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C13CE-3887-684A-9690-3AD6F4382053}"/>
              </a:ext>
            </a:extLst>
          </p:cNvPr>
          <p:cNvSpPr txBox="1"/>
          <p:nvPr/>
        </p:nvSpPr>
        <p:spPr>
          <a:xfrm>
            <a:off x="9874053" y="5100462"/>
            <a:ext cx="82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3ACCE-26D9-0747-A29D-9BF5B3A5A8EC}"/>
              </a:ext>
            </a:extLst>
          </p:cNvPr>
          <p:cNvSpPr txBox="1"/>
          <p:nvPr/>
        </p:nvSpPr>
        <p:spPr>
          <a:xfrm>
            <a:off x="6866007" y="5084862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Throttle Down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56A1A13F-3B60-5643-815D-A6D48ED72926}"/>
              </a:ext>
            </a:extLst>
          </p:cNvPr>
          <p:cNvSpPr/>
          <p:nvPr/>
        </p:nvSpPr>
        <p:spPr>
          <a:xfrm>
            <a:off x="6866007" y="2132371"/>
            <a:ext cx="3307872" cy="878853"/>
          </a:xfrm>
          <a:prstGeom prst="frame">
            <a:avLst>
              <a:gd name="adj1" fmla="val 3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69F7-24B4-7F49-BDB9-DC62FF0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E9955BD-AF33-F44A-9357-DDCD71A1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5983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27CE-7C2B-5840-805F-D7DBED85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Construcția telecomenzii </a:t>
            </a:r>
            <a:r>
              <a:rPr lang="en-US" dirty="0"/>
              <a:t>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EC68-B64D-C147-A4C4-7F7462BE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F0E4E-D8CE-5B4D-8465-07C60764E4E8}"/>
              </a:ext>
            </a:extLst>
          </p:cNvPr>
          <p:cNvSpPr txBox="1"/>
          <p:nvPr/>
        </p:nvSpPr>
        <p:spPr>
          <a:xfrm>
            <a:off x="581193" y="2069432"/>
            <a:ext cx="5085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Urmărește instrucțiunile de construcție și construiește controler-ul.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Conectează cablurile ca în indicațiile din imaginea din dreapta.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Observați, controlerul nu este proiectat pentru a fi exact ca un controler</a:t>
            </a:r>
            <a:r>
              <a:rPr lang="en-US" dirty="0"/>
              <a:t> Quadcopter </a:t>
            </a:r>
            <a:r>
              <a:rPr lang="ro-RO" dirty="0"/>
              <a:t>real.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Quadcopter-ul </a:t>
            </a:r>
            <a:r>
              <a:rPr lang="en-US" dirty="0"/>
              <a:t> EV3</a:t>
            </a:r>
            <a:r>
              <a:rPr lang="ro-RO" dirty="0"/>
              <a:t> nu va zbura/ comporta în același mod ca unul real.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Ținta este sa-ți arătăm un mod în care dispozitivele pot comunica similar ca o telecomandă și </a:t>
            </a:r>
            <a:r>
              <a:rPr lang="en-US" dirty="0"/>
              <a:t>quadcopter.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E030-BA54-E94A-996C-04BACC97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51231"/>
            <a:ext cx="6049108" cy="45368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26F6B-80D6-6643-B428-979A49B1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C938C-52B0-7A4F-AB8F-05EE04FD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by Sanjay and Arvind Seshan (EV3Lessons.com)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80E4A-B18A-DC4D-A0FF-F3D2E06267FB}"/>
              </a:ext>
            </a:extLst>
          </p:cNvPr>
          <p:cNvSpPr txBox="1"/>
          <p:nvPr/>
        </p:nvSpPr>
        <p:spPr>
          <a:xfrm>
            <a:off x="6724357" y="401964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ACCF0-76DF-8149-A33A-9755CF006D5B}"/>
              </a:ext>
            </a:extLst>
          </p:cNvPr>
          <p:cNvSpPr txBox="1"/>
          <p:nvPr/>
        </p:nvSpPr>
        <p:spPr>
          <a:xfrm>
            <a:off x="10027860" y="1940298"/>
            <a:ext cx="67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5E91-251D-F046-99FC-101EBBD428F8}"/>
              </a:ext>
            </a:extLst>
          </p:cNvPr>
          <p:cNvSpPr txBox="1"/>
          <p:nvPr/>
        </p:nvSpPr>
        <p:spPr>
          <a:xfrm>
            <a:off x="11084554" y="4388978"/>
            <a:ext cx="64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9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80496"/>
            <a:ext cx="5891797" cy="3678303"/>
          </a:xfrm>
        </p:spPr>
        <p:txBody>
          <a:bodyPr anchor="t"/>
          <a:lstStyle/>
          <a:p>
            <a:r>
              <a:rPr lang="en-US" dirty="0"/>
              <a:t>EV3</a:t>
            </a:r>
            <a:r>
              <a:rPr lang="ro-RO" dirty="0"/>
              <a:t>-ul folosește o conexiune</a:t>
            </a:r>
            <a:r>
              <a:rPr lang="en-US" dirty="0"/>
              <a:t> Bluetooth </a:t>
            </a:r>
            <a:r>
              <a:rPr lang="ro-RO" dirty="0"/>
              <a:t>pentru a se conecta la alt </a:t>
            </a:r>
            <a:r>
              <a:rPr lang="en-US" dirty="0"/>
              <a:t>EV3</a:t>
            </a:r>
            <a:r>
              <a:rPr lang="ro-RO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Ce este </a:t>
            </a:r>
            <a:r>
              <a:rPr lang="en-US" dirty="0"/>
              <a:t>Bluetooth?</a:t>
            </a:r>
          </a:p>
          <a:p>
            <a:pPr lvl="1"/>
            <a:r>
              <a:rPr lang="en-US" dirty="0"/>
              <a:t>Bluetooth </a:t>
            </a:r>
            <a:r>
              <a:rPr lang="ro-RO" dirty="0"/>
              <a:t>utlizează frecvențe radio pentru a comunica între dispozitive.</a:t>
            </a:r>
            <a:endParaRPr lang="en-US" dirty="0"/>
          </a:p>
          <a:p>
            <a:pPr lvl="1"/>
            <a:r>
              <a:rPr lang="en-US" dirty="0"/>
              <a:t>EV3</a:t>
            </a:r>
            <a:r>
              <a:rPr lang="ro-RO" dirty="0"/>
              <a:t>-ul utilizează </a:t>
            </a:r>
            <a:r>
              <a:rPr lang="en-US" dirty="0"/>
              <a:t>Bluetooth</a:t>
            </a:r>
            <a:r>
              <a:rPr lang="ro-RO" dirty="0"/>
              <a:t>-ul pentru a descărca programele fără fir.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comunică telecomanda cu </a:t>
            </a:r>
            <a:r>
              <a:rPr lang="en-US" dirty="0" err="1"/>
              <a:t>QuadCopter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3792-3775-204B-A7DF-5501C72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E68B-244F-2448-84C9-1E311E2B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213FF-C7BD-904F-980F-D81C4598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15" y="2672862"/>
            <a:ext cx="4078893" cy="9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721" y="1829181"/>
            <a:ext cx="3636196" cy="4307294"/>
          </a:xfrm>
        </p:spPr>
        <p:txBody>
          <a:bodyPr anchor="t">
            <a:normAutofit/>
          </a:bodyPr>
          <a:lstStyle/>
          <a:p>
            <a:r>
              <a:rPr lang="ro-RO" dirty="0"/>
              <a:t>Block-ul </a:t>
            </a:r>
            <a:r>
              <a:rPr lang="en-US" dirty="0"/>
              <a:t>Messaging </a:t>
            </a:r>
            <a:r>
              <a:rPr lang="ro-RO" dirty="0"/>
              <a:t>în </a:t>
            </a:r>
            <a:r>
              <a:rPr lang="en-US" dirty="0"/>
              <a:t>Send Mode </a:t>
            </a:r>
            <a:r>
              <a:rPr lang="ro-RO" dirty="0"/>
              <a:t>și</a:t>
            </a:r>
            <a:r>
              <a:rPr lang="en-US" dirty="0"/>
              <a:t> Receive Mode</a:t>
            </a:r>
          </a:p>
          <a:p>
            <a:pPr lvl="1"/>
            <a:endParaRPr lang="en-US" dirty="0"/>
          </a:p>
          <a:p>
            <a:r>
              <a:rPr lang="ro-RO" dirty="0"/>
              <a:t>Block-ul </a:t>
            </a:r>
            <a:r>
              <a:rPr lang="en-US" dirty="0"/>
              <a:t>Bluetooth Connection Block </a:t>
            </a:r>
            <a:r>
              <a:rPr lang="ro-RO" dirty="0"/>
              <a:t>în</a:t>
            </a:r>
            <a:r>
              <a:rPr lang="en-US" dirty="0"/>
              <a:t> Initiate Mode</a:t>
            </a:r>
          </a:p>
          <a:p>
            <a:endParaRPr lang="en-US" dirty="0"/>
          </a:p>
          <a:p>
            <a:r>
              <a:rPr lang="ro-RO" dirty="0"/>
              <a:t>Vei folosi de asemenea block-urile </a:t>
            </a:r>
            <a:r>
              <a:rPr lang="en-US" dirty="0"/>
              <a:t>loops, switches, </a:t>
            </a:r>
            <a:r>
              <a:rPr lang="ro-RO" dirty="0"/>
              <a:t>block-uri matematice , block-uri de comparație, variabile, constante, cabluri de date și block-uri de motoare neregulate.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</a:t>
            </a:r>
            <a:r>
              <a:rPr lang="en-US" dirty="0"/>
              <a:t>EV3 </a:t>
            </a:r>
            <a:r>
              <a:rPr lang="ro-RO" dirty="0"/>
              <a:t>pe care le vei folosi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652" y="1910371"/>
            <a:ext cx="3035300" cy="241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6608-C025-634F-BF85-B97D370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5C4A-7DD1-0744-8F77-3B78BC97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20436-6FB8-204A-A214-5D817506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02" y="4517786"/>
            <a:ext cx="121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3678303"/>
          </a:xfrm>
        </p:spPr>
        <p:txBody>
          <a:bodyPr anchor="t"/>
          <a:lstStyle/>
          <a:p>
            <a:r>
              <a:rPr lang="ro-RO" dirty="0"/>
              <a:t>Dați fiecărui brick un nume unic </a:t>
            </a:r>
            <a:r>
              <a:rPr lang="en-US" dirty="0"/>
              <a:t>(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acest exercițiu utilizează </a:t>
            </a:r>
            <a:r>
              <a:rPr lang="en-US" dirty="0"/>
              <a:t>“Quadcopter” </a:t>
            </a:r>
            <a:r>
              <a:rPr lang="ro-RO" dirty="0"/>
              <a:t>și</a:t>
            </a:r>
            <a:r>
              <a:rPr lang="en-US" dirty="0"/>
              <a:t> “</a:t>
            </a:r>
            <a:r>
              <a:rPr lang="en-US" dirty="0" err="1"/>
              <a:t>Controler</a:t>
            </a:r>
            <a:r>
              <a:rPr lang="en-US" dirty="0"/>
              <a:t>”)</a:t>
            </a:r>
          </a:p>
          <a:p>
            <a:pPr lvl="1"/>
            <a:r>
              <a:rPr lang="ro-RO" dirty="0"/>
              <a:t>Dacă parcugeți această lecție într-un grup sau clasă, adaugă un număr la numele ficărui </a:t>
            </a:r>
            <a:r>
              <a:rPr lang="en-US" dirty="0"/>
              <a:t>(e.g. Quadcopter2 </a:t>
            </a:r>
            <a:r>
              <a:rPr lang="ro-RO" dirty="0"/>
              <a:t>și</a:t>
            </a:r>
            <a:r>
              <a:rPr lang="en-US" dirty="0"/>
              <a:t> Controller2 </a:t>
            </a:r>
            <a:r>
              <a:rPr lang="ro-RO" dirty="0"/>
              <a:t>pentru grupul </a:t>
            </a:r>
            <a:r>
              <a:rPr lang="en-US" dirty="0"/>
              <a:t>for group 2). </a:t>
            </a:r>
            <a:r>
              <a:rPr lang="ro-RO" dirty="0"/>
              <a:t> Astfel evitați confuzia.</a:t>
            </a:r>
            <a:r>
              <a:rPr lang="en-US" dirty="0"/>
              <a:t> </a:t>
            </a:r>
            <a:endParaRPr lang="ro-RO" dirty="0"/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tilizați un cablu </a:t>
            </a:r>
            <a:r>
              <a:rPr lang="en-US" dirty="0"/>
              <a:t>USB </a:t>
            </a:r>
            <a:r>
              <a:rPr lang="ro-RO" dirty="0"/>
              <a:t>pentru a descărca codul în brick-uri </a:t>
            </a:r>
            <a:r>
              <a:rPr lang="en-US" dirty="0"/>
              <a:t>(</a:t>
            </a:r>
            <a:r>
              <a:rPr lang="ro-RO" dirty="0"/>
              <a:t>mai bine decât </a:t>
            </a:r>
            <a:r>
              <a:rPr lang="en-US" dirty="0"/>
              <a:t>Bluetooth</a:t>
            </a:r>
            <a:r>
              <a:rPr lang="ro-RO" dirty="0"/>
              <a:t>-ul</a:t>
            </a:r>
            <a:r>
              <a:rPr lang="en-US" dirty="0"/>
              <a:t>). </a:t>
            </a:r>
            <a:r>
              <a:rPr lang="ro-RO" dirty="0"/>
              <a:t> Nu puteți conecta </a:t>
            </a:r>
            <a:r>
              <a:rPr lang="en-US" dirty="0"/>
              <a:t>EV3</a:t>
            </a:r>
            <a:r>
              <a:rPr lang="ro-RO" dirty="0"/>
              <a:t>-urile unula la celălalt și să descărcați utilizând </a:t>
            </a:r>
            <a:r>
              <a:rPr lang="en-US" dirty="0"/>
              <a:t>Bluetooth</a:t>
            </a:r>
            <a:r>
              <a:rPr lang="ro-RO" dirty="0"/>
              <a:t>-ul de pe </a:t>
            </a:r>
            <a:r>
              <a:rPr lang="en-US" dirty="0"/>
              <a:t>PC </a:t>
            </a:r>
            <a:r>
              <a:rPr lang="ro-RO" dirty="0"/>
              <a:t>în același timp.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numirea </a:t>
            </a:r>
            <a:r>
              <a:rPr lang="en-US" dirty="0"/>
              <a:t>BRICK</a:t>
            </a:r>
            <a:r>
              <a:rPr lang="ro-RO" dirty="0"/>
              <a:t>-urilor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3E72-57B0-C448-81F5-2AC42BD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262F-C680-0349-80C0-5D04FBC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3160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 </a:t>
            </a:r>
            <a:r>
              <a:rPr lang="en-US" dirty="0" err="1"/>
              <a:t>Activa</a:t>
            </a:r>
            <a:r>
              <a:rPr lang="ro-RO" dirty="0"/>
              <a:t>ți</a:t>
            </a:r>
            <a:r>
              <a:rPr lang="en-US" dirty="0"/>
              <a:t> Bluetooth</a:t>
            </a:r>
            <a:r>
              <a:rPr lang="ro-RO" dirty="0"/>
              <a:t>-ul pe </a:t>
            </a:r>
            <a:r>
              <a:rPr lang="en-US" dirty="0"/>
              <a:t>EV3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9046" y="1913022"/>
            <a:ext cx="6499270" cy="4525963"/>
          </a:xfrm>
        </p:spPr>
        <p:txBody>
          <a:bodyPr anchor="t">
            <a:normAutofit/>
          </a:bodyPr>
          <a:lstStyle/>
          <a:p>
            <a:r>
              <a:rPr lang="ro-RO" dirty="0"/>
              <a:t>Deschideți </a:t>
            </a:r>
            <a:r>
              <a:rPr lang="en-US" dirty="0"/>
              <a:t>Bluetooth</a:t>
            </a:r>
            <a:r>
              <a:rPr lang="ro-RO" dirty="0"/>
              <a:t>-ul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Pe</a:t>
            </a:r>
            <a:r>
              <a:rPr lang="en-US" dirty="0"/>
              <a:t> </a:t>
            </a:r>
            <a:r>
              <a:rPr lang="ro-RO" dirty="0"/>
              <a:t>meniul </a:t>
            </a:r>
            <a:r>
              <a:rPr lang="en-US" dirty="0" err="1"/>
              <a:t>Controler</a:t>
            </a:r>
            <a:r>
              <a:rPr lang="ro-RO" dirty="0"/>
              <a:t>-ului</a:t>
            </a:r>
            <a:r>
              <a:rPr lang="en-US" dirty="0"/>
              <a:t> EV3</a:t>
            </a:r>
            <a:r>
              <a:rPr lang="ro-RO" dirty="0"/>
              <a:t>, mergi la simbolul ce arata ca o cheie.</a:t>
            </a:r>
            <a:endParaRPr lang="en-US" dirty="0"/>
          </a:p>
          <a:p>
            <a:pPr lvl="1"/>
            <a:r>
              <a:rPr lang="ro-RO" dirty="0"/>
              <a:t>Coboară până la cuvântul </a:t>
            </a:r>
            <a:r>
              <a:rPr lang="en-US" dirty="0"/>
              <a:t>“Bluetooth” </a:t>
            </a:r>
            <a:r>
              <a:rPr lang="ro-RO" dirty="0"/>
              <a:t>și activați-l </a:t>
            </a:r>
            <a:endParaRPr lang="en-US" dirty="0"/>
          </a:p>
          <a:p>
            <a:r>
              <a:rPr lang="ro-RO" dirty="0"/>
              <a:t>Pentru a </a:t>
            </a:r>
            <a:r>
              <a:rPr lang="en-US" dirty="0" err="1"/>
              <a:t>conect</a:t>
            </a:r>
            <a:r>
              <a:rPr lang="ro-RO" dirty="0"/>
              <a:t>a brick-ul la un alt </a:t>
            </a:r>
            <a:r>
              <a:rPr lang="en-US" dirty="0"/>
              <a:t>brick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mergi înapoi în meniul </a:t>
            </a:r>
            <a:r>
              <a:rPr lang="en-US" dirty="0"/>
              <a:t>Bluetooth</a:t>
            </a:r>
            <a:r>
              <a:rPr lang="ro-RO" dirty="0"/>
              <a:t>.</a:t>
            </a:r>
            <a:endParaRPr lang="en-US" dirty="0"/>
          </a:p>
          <a:p>
            <a:pPr lvl="1"/>
            <a:r>
              <a:rPr lang="ro-RO" dirty="0"/>
              <a:t>Mergeți la </a:t>
            </a:r>
            <a:r>
              <a:rPr lang="en-US" dirty="0"/>
              <a:t> “Connections”</a:t>
            </a:r>
          </a:p>
          <a:p>
            <a:pPr lvl="1"/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 “Search” </a:t>
            </a:r>
            <a:r>
              <a:rPr lang="ro-RO" dirty="0"/>
              <a:t>și căutați după nume celălalt </a:t>
            </a:r>
            <a:r>
              <a:rPr lang="en-US" dirty="0"/>
              <a:t>brick (Quadcopter)</a:t>
            </a:r>
          </a:p>
          <a:p>
            <a:r>
              <a:rPr lang="ro-RO" dirty="0"/>
              <a:t>Poți manageria conexiunile cu </a:t>
            </a:r>
            <a:r>
              <a:rPr lang="en-US" dirty="0"/>
              <a:t>Bluetooth Connection Block.</a:t>
            </a:r>
            <a:r>
              <a:rPr lang="ro-RO" dirty="0"/>
              <a:t>Dar noi nu folosim acest block în lecție.</a:t>
            </a:r>
            <a:endParaRPr lang="en-US" dirty="0"/>
          </a:p>
        </p:txBody>
      </p:sp>
      <p:pic>
        <p:nvPicPr>
          <p:cNvPr id="6" name="Picture 4" descr="C:\Users\mjones\Desktop\Connect a Host Computer Running Windows to an EV3 Brick Using Bluetooth - MATLAB &amp; Simulink_files\bt_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09"/>
          <a:stretch/>
        </p:blipFill>
        <p:spPr bwMode="auto">
          <a:xfrm>
            <a:off x="8206223" y="4266565"/>
            <a:ext cx="2546350" cy="16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jones\Desktop\Connect a Host Computer Running Windows to an EV3 Brick Using Bluetooth - MATLAB &amp; Simulink_files\bt_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33"/>
          <a:stretch/>
        </p:blipFill>
        <p:spPr bwMode="auto">
          <a:xfrm>
            <a:off x="8206223" y="2190143"/>
            <a:ext cx="2546350" cy="16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19514-56A0-4E44-B4B9-CD334E4F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FFD7-87B1-C241-9D45-366B7B6D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033647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{5CA445C5-DAFA-0648-9048-D9439AEC4110}tf10001123</Template>
  <TotalTime>3453</TotalTime>
  <Words>2032</Words>
  <Application>Microsoft Office PowerPoint</Application>
  <PresentationFormat>Widescreen</PresentationFormat>
  <Paragraphs>214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Helvetica Neue</vt:lpstr>
      <vt:lpstr>Wingdings 2</vt:lpstr>
      <vt:lpstr>Dividend</vt:lpstr>
      <vt:lpstr>Controlarea quadcopter-ului</vt:lpstr>
      <vt:lpstr>obiective</vt:lpstr>
      <vt:lpstr>Ce este  Yaw, PITCH și  ROLL?</vt:lpstr>
      <vt:lpstr>Cartografierea controlerului </vt:lpstr>
      <vt:lpstr>Construcția telecomenzii EV3</vt:lpstr>
      <vt:lpstr>Cum comunică telecomanda cu QuadCopter?</vt:lpstr>
      <vt:lpstr>Block-urile EV3 pe care le vei folosi</vt:lpstr>
      <vt:lpstr>pasul 1: numirea BRICK-urilor</vt:lpstr>
      <vt:lpstr>Pasul 2:  Activați Bluetooth-ul pe EV3</vt:lpstr>
      <vt:lpstr>pasul 3: provocarea 1</vt:lpstr>
      <vt:lpstr>Soluția provocării</vt:lpstr>
      <vt:lpstr>Provocarea 2</vt:lpstr>
      <vt:lpstr>Provocarea 2 – Set up</vt:lpstr>
      <vt:lpstr>provocarea 2 – pseudocode-ul Quadcopter </vt:lpstr>
      <vt:lpstr>provocare 2 – codul Quadcopter</vt:lpstr>
      <vt:lpstr>provocarea 2 – Set-up</vt:lpstr>
      <vt:lpstr>provocare 2 – Setup</vt:lpstr>
      <vt:lpstr>Provocarea 2 – joystick dreapta</vt:lpstr>
      <vt:lpstr>provocarea 2 – Limitarea variabilei putere</vt:lpstr>
      <vt:lpstr>provocarea 2 – joystick stânga</vt:lpstr>
      <vt:lpstr>provocarea 2 – setarea nivelului puterii pentru Motoarele A &amp; C xxX</vt:lpstr>
      <vt:lpstr>provocarea 2 – Counter Rotation</vt:lpstr>
      <vt:lpstr>provocarea 2 afișarea și trimiterea de date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165</cp:revision>
  <cp:lastPrinted>2019-06-04T12:18:24Z</cp:lastPrinted>
  <dcterms:created xsi:type="dcterms:W3CDTF">2018-07-27T18:01:25Z</dcterms:created>
  <dcterms:modified xsi:type="dcterms:W3CDTF">2023-09-03T14:09:41Z</dcterms:modified>
</cp:coreProperties>
</file>