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73" r:id="rId1"/>
  </p:sldMasterIdLst>
  <p:notesMasterIdLst>
    <p:notesMasterId r:id="rId9"/>
  </p:notesMasterIdLst>
  <p:handoutMasterIdLst>
    <p:handoutMasterId r:id="rId10"/>
  </p:handoutMasterIdLst>
  <p:sldIdLst>
    <p:sldId id="275" r:id="rId2"/>
    <p:sldId id="415" r:id="rId3"/>
    <p:sldId id="417" r:id="rId4"/>
    <p:sldId id="418" r:id="rId5"/>
    <p:sldId id="420" r:id="rId6"/>
    <p:sldId id="419" r:id="rId7"/>
    <p:sldId id="288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500"/>
    <a:srgbClr val="0EAE9F"/>
    <a:srgbClr val="13B09B"/>
    <a:srgbClr val="0290F8"/>
    <a:srgbClr val="FE59D0"/>
    <a:srgbClr val="F55455"/>
    <a:srgbClr val="FF9732"/>
    <a:srgbClr val="02B64E"/>
    <a:srgbClr val="1BCFE9"/>
    <a:srgbClr val="FFB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87"/>
    <p:restoredTop sz="94613"/>
  </p:normalViewPr>
  <p:slideViewPr>
    <p:cSldViewPr snapToGrid="0" snapToObjects="1">
      <p:cViewPr varScale="1">
        <p:scale>
          <a:sx n="85" d="100"/>
          <a:sy n="85" d="100"/>
        </p:scale>
        <p:origin x="1459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40048-1E4D-CD41-AC49-0750EB72586B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592D1-055B-824F-99E1-F69F9F11B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148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484CF-5098-F24E-8881-583515D5C406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67714-547E-8A4E-AE1C-9E3378A83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703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3735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1312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447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241" y="2579003"/>
            <a:ext cx="8787652" cy="24685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754" y="2676578"/>
            <a:ext cx="8584534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6712" y="4176248"/>
            <a:ext cx="5741894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rgbClr val="0EAE9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By Sanjay and Arvind Seshan</a:t>
            </a:r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227F28FB-346D-45F5-A52C-A1B7DBC13191}"/>
              </a:ext>
            </a:extLst>
          </p:cNvPr>
          <p:cNvSpPr txBox="1">
            <a:spLocks/>
          </p:cNvSpPr>
          <p:nvPr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PRIME LESSONS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13C618-BE4E-4AD7-9CD9-0AB9F17BD5D4}"/>
              </a:ext>
            </a:extLst>
          </p:cNvPr>
          <p:cNvSpPr txBox="1"/>
          <p:nvPr/>
        </p:nvSpPr>
        <p:spPr>
          <a:xfrm>
            <a:off x="6331000" y="685891"/>
            <a:ext cx="2440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/>
              <a:t>By the Makers of EV3Lessons</a:t>
            </a:r>
          </a:p>
        </p:txBody>
      </p:sp>
      <p:pic>
        <p:nvPicPr>
          <p:cNvPr id="18" name="Picture 17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69DF8FC2-9ED1-BB44-8E96-5B069F6C6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2649" y="993668"/>
            <a:ext cx="1158461" cy="1158461"/>
          </a:xfrm>
          <a:prstGeom prst="rect">
            <a:avLst/>
          </a:prstGeom>
        </p:spPr>
      </p:pic>
      <p:pic>
        <p:nvPicPr>
          <p:cNvPr id="19" name="Picture 18" descr="Shape, square&#10;&#10;Description automatically generated">
            <a:extLst>
              <a:ext uri="{FF2B5EF4-FFF2-40B4-BE49-F238E27FC236}">
                <a16:creationId xmlns:a16="http://schemas.microsoft.com/office/drawing/2014/main" id="{2D46D815-081F-064A-AFA6-098A6E7A3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9647" y="993669"/>
            <a:ext cx="1158461" cy="1158461"/>
          </a:xfrm>
          <a:prstGeom prst="rect">
            <a:avLst/>
          </a:prstGeom>
        </p:spPr>
      </p:pic>
      <p:sp>
        <p:nvSpPr>
          <p:cNvPr id="9" name="Subtitle 1">
            <a:extLst>
              <a:ext uri="{FF2B5EF4-FFF2-40B4-BE49-F238E27FC236}">
                <a16:creationId xmlns:a16="http://schemas.microsoft.com/office/drawing/2014/main" id="{0ECA5993-7A2F-3C4A-A5F6-B2DB79DA9554}"/>
              </a:ext>
            </a:extLst>
          </p:cNvPr>
          <p:cNvSpPr txBox="1">
            <a:spLocks/>
          </p:cNvSpPr>
          <p:nvPr userDrawn="1"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PRIME LESSONS</a:t>
            </a:r>
          </a:p>
        </p:txBody>
      </p:sp>
    </p:spTree>
    <p:extLst>
      <p:ext uri="{BB962C8B-B14F-4D97-AF65-F5344CB8AC3E}">
        <p14:creationId xmlns:p14="http://schemas.microsoft.com/office/powerpoint/2010/main" val="3392011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141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7692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7623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826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7953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518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6"/>
            <a:ext cx="8831580" cy="5082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9C872A-C57F-4B1F-AFD0-FDF125C3C485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7FF1FE6-9898-1645-91E9-FE25DD4F11CE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7238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F621E0-AEE7-4799-81EB-EB99ED60C8DF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40FAB25-E17C-4189-8846-137BC28A1EB3}"/>
              </a:ext>
            </a:extLst>
          </p:cNvPr>
          <p:cNvSpPr txBox="1">
            <a:spLocks/>
          </p:cNvSpPr>
          <p:nvPr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865A614-7C79-6646-9B0E-3FAA4BA7AD6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9B59048-1288-6342-8046-639D0FBCEF88}"/>
              </a:ext>
            </a:extLst>
          </p:cNvPr>
          <p:cNvSpPr txBox="1">
            <a:spLocks/>
          </p:cNvSpPr>
          <p:nvPr userDrawn="1"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098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48D831C-FF8B-804D-805D-F24630470E55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23CA8321-07DD-2E4D-84BE-04FC0BD0B120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812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296EDCD-5801-D341-949F-8EEA624C07B6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161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1EED93E-4CC6-B648-BF69-194C27270BD7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2793E24-1E67-284F-A50F-F074CC06EA0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57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2116CB-A0CE-554E-A69B-ADA38842A79E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0DA6192-DDB7-C342-AB49-80E161680A1D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3857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2020 Prime Lessons (primelessons.org) CC-BY-NC-SA.  (Last edit: 1/9/2020)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659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049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289" y="1059264"/>
            <a:ext cx="8834991" cy="4823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43290" y="111873"/>
            <a:ext cx="2926080" cy="10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52201" y="111873"/>
            <a:ext cx="2926080" cy="108000"/>
          </a:xfrm>
          <a:prstGeom prst="rect">
            <a:avLst/>
          </a:prstGeom>
          <a:solidFill>
            <a:srgbClr val="0EAE9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097745" y="111873"/>
            <a:ext cx="2926080" cy="108000"/>
          </a:xfrm>
          <a:prstGeom prst="rect">
            <a:avLst/>
          </a:prstGeom>
          <a:solidFill>
            <a:srgbClr val="FFD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010EC07-0A4A-4C6A-950D-55707B6C7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409" y="6266485"/>
            <a:ext cx="7599835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C4CC031-9FAD-457B-A616-9F45DA2DE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BD74847-7BE4-4E4D-8159-51DF7B93C61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F90A68-628C-4E8F-BCF5-404070DD47EC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AE548B2-F468-2241-8060-B3E9B4821E17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9427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65" r:id="rId12"/>
    <p:sldLayoutId id="2147483766" r:id="rId13"/>
    <p:sldLayoutId id="2147483767" r:id="rId14"/>
    <p:sldLayoutId id="2147483768" r:id="rId15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www.primelessons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BC3E9-07DB-4552-A942-72E53C7F1D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o-RO" dirty="0"/>
              <a:t>Provocări finale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1BF9D1-6614-46BD-A5B9-F242E4ED39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SANJAY AND ARVIND SESHAN</a:t>
            </a:r>
          </a:p>
        </p:txBody>
      </p:sp>
    </p:spTree>
    <p:extLst>
      <p:ext uri="{BB962C8B-B14F-4D97-AF65-F5344CB8AC3E}">
        <p14:creationId xmlns:p14="http://schemas.microsoft.com/office/powerpoint/2010/main" val="4091814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In</a:t>
            </a:r>
            <a:r>
              <a:rPr lang="en-US" dirty="0"/>
              <a:t>S</a:t>
            </a:r>
            <a:r>
              <a:rPr lang="ro-RO" dirty="0"/>
              <a:t>trucțiuni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9" y="1140006"/>
            <a:ext cx="5355098" cy="5082601"/>
          </a:xfrm>
        </p:spPr>
        <p:txBody>
          <a:bodyPr/>
          <a:lstStyle/>
          <a:p>
            <a:r>
              <a:rPr lang="ro-RO" dirty="0"/>
              <a:t>Ținta acestor provocări este să combinați tot ceea ce elevii au învățat până acum</a:t>
            </a:r>
            <a:r>
              <a:rPr lang="en-US" dirty="0"/>
              <a:t>: </a:t>
            </a:r>
            <a:r>
              <a:rPr lang="ro-RO" dirty="0"/>
              <a:t>să meargă înainte, să întoarcă și să utilizeze senzorii.</a:t>
            </a:r>
            <a:endParaRPr lang="en-US" dirty="0"/>
          </a:p>
          <a:p>
            <a:r>
              <a:rPr lang="ro-RO" dirty="0"/>
              <a:t>Puteți seta orice provocare doriți, utilizând bandă izoler colorată pe o planșă albă (este disponibilă în orice magazin de materiale de construcție). Puteți folosi un poster alb, așezat direct pe podea.</a:t>
            </a:r>
            <a:endParaRPr lang="en-US" dirty="0"/>
          </a:p>
          <a:p>
            <a:r>
              <a:rPr lang="en-US" dirty="0"/>
              <a:t>Not</a:t>
            </a:r>
            <a:r>
              <a:rPr lang="ro-RO" dirty="0"/>
              <a:t>ă</a:t>
            </a:r>
            <a:r>
              <a:rPr lang="en-US" dirty="0"/>
              <a:t>:</a:t>
            </a:r>
            <a:r>
              <a:rPr lang="ro-RO" dirty="0"/>
              <a:t> Culorile benzilor izoler nu corespund culorilor LEGO. Așa că senzorii s-ar putea să aibă probleme să le citească corect.</a:t>
            </a:r>
            <a:endParaRPr lang="en-US" dirty="0"/>
          </a:p>
          <a:p>
            <a:r>
              <a:rPr lang="ro-RO" dirty="0"/>
              <a:t>Puteți folosi de asemenea planșe vechi de </a:t>
            </a:r>
            <a:r>
              <a:rPr lang="en-US" dirty="0"/>
              <a:t>FIRST LEGO League Mats </a:t>
            </a:r>
            <a:r>
              <a:rPr lang="ro-RO" dirty="0"/>
              <a:t>pentru exercițiu</a:t>
            </a:r>
            <a:r>
              <a:rPr lang="en-US" dirty="0"/>
              <a:t>.  </a:t>
            </a:r>
            <a:r>
              <a:rPr lang="ro-RO" dirty="0"/>
              <a:t>Sunt uneori disponibile pe eB</a:t>
            </a:r>
            <a:r>
              <a:rPr lang="en-US" dirty="0"/>
              <a:t>ay </a:t>
            </a:r>
            <a:r>
              <a:rPr lang="ro-RO" dirty="0"/>
              <a:t>sau la alte echipe.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10186" y="1312113"/>
            <a:ext cx="3408671" cy="2263570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4528685" y="4013965"/>
            <a:ext cx="4122736" cy="26807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510186" y="3880877"/>
            <a:ext cx="3478726" cy="2263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901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o-RO" dirty="0"/>
              <a:t>provocarea</a:t>
            </a:r>
            <a:r>
              <a:rPr lang="en-US" dirty="0"/>
              <a:t> 1: </a:t>
            </a:r>
            <a:br>
              <a:rPr lang="en-US" dirty="0"/>
            </a:br>
            <a:r>
              <a:rPr lang="ro-RO" dirty="0"/>
              <a:t>mersul înainte și exersarea întoarcerilor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69334" y="1627427"/>
            <a:ext cx="5167792" cy="45111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408682" y="5058254"/>
            <a:ext cx="1328443" cy="108034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LAUNCH AREA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059711" y="1641201"/>
            <a:ext cx="1328443" cy="108034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HOME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920405" y="1562995"/>
            <a:ext cx="2867761" cy="209308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arenR"/>
            </a:pPr>
            <a:r>
              <a:rPr lang="ro-RO" dirty="0"/>
              <a:t>Ieși din zona de lansare</a:t>
            </a:r>
            <a:endParaRPr lang="en-US" dirty="0"/>
          </a:p>
          <a:p>
            <a:pPr marL="342900" indent="-342900">
              <a:buAutoNum type="arabicParenR"/>
            </a:pPr>
            <a:r>
              <a:rPr lang="ro-RO" dirty="0"/>
              <a:t>Întoarce stânga în pasaj</a:t>
            </a:r>
            <a:endParaRPr lang="en-US" dirty="0"/>
          </a:p>
          <a:p>
            <a:pPr marL="342900" indent="-342900">
              <a:buAutoNum type="arabicParenR"/>
            </a:pPr>
            <a:r>
              <a:rPr lang="ro-RO" dirty="0"/>
              <a:t>Întorce dreapta</a:t>
            </a:r>
            <a:endParaRPr lang="en-US" dirty="0"/>
          </a:p>
          <a:p>
            <a:pPr marL="342900" indent="-342900">
              <a:buAutoNum type="arabicParenR"/>
            </a:pPr>
            <a:r>
              <a:rPr lang="ro-RO" dirty="0"/>
              <a:t>Întoarce dreapta și mergi la </a:t>
            </a:r>
            <a:r>
              <a:rPr lang="en-US" dirty="0"/>
              <a:t>Home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948818" y="3273287"/>
            <a:ext cx="0" cy="15933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1218957" y="3273287"/>
            <a:ext cx="368150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1185567" y="2115604"/>
            <a:ext cx="0" cy="115768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4408682" y="4068907"/>
            <a:ext cx="0" cy="204342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2111974" y="4068907"/>
            <a:ext cx="229670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2111974" y="2721545"/>
            <a:ext cx="229670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1192195" y="2057669"/>
            <a:ext cx="2346135" cy="30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9543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dirty="0"/>
              <a:t>provocarea</a:t>
            </a:r>
            <a:r>
              <a:rPr lang="en-US" dirty="0"/>
              <a:t> 2: </a:t>
            </a:r>
            <a:r>
              <a:rPr lang="ro-RO" dirty="0"/>
              <a:t>utilizarea senzorilor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2818" y="1415395"/>
            <a:ext cx="5153003" cy="45111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52819" y="1137876"/>
            <a:ext cx="5153003" cy="2572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Solid North Wall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077378" y="4846222"/>
            <a:ext cx="1328443" cy="108034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Launch Area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74591" y="1415395"/>
            <a:ext cx="1328443" cy="1080344"/>
          </a:xfrm>
          <a:prstGeom prst="rect">
            <a:avLst/>
          </a:prstGeom>
          <a:solidFill>
            <a:srgbClr val="FFD50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Home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173158" y="5926566"/>
            <a:ext cx="2777682" cy="291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Do Not Touch This Wall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541727" y="1395169"/>
            <a:ext cx="3327675" cy="451117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arenR"/>
            </a:pPr>
            <a:r>
              <a:rPr lang="ro-RO" dirty="0"/>
              <a:t>Mergi înainte din zona de lansare</a:t>
            </a:r>
            <a:endParaRPr lang="en-US" dirty="0"/>
          </a:p>
          <a:p>
            <a:pPr marL="342900" indent="-342900">
              <a:buAutoNum type="arabicParenR"/>
            </a:pPr>
            <a:r>
              <a:rPr lang="ro-RO" dirty="0"/>
              <a:t>Mergi spre peretele din Nord și </a:t>
            </a:r>
            <a:r>
              <a:rPr lang="ro-RO" dirty="0">
                <a:solidFill>
                  <a:srgbClr val="FF0000"/>
                </a:solidFill>
              </a:rPr>
              <a:t>atinge-l</a:t>
            </a:r>
            <a:r>
              <a:rPr lang="ro-RO" dirty="0"/>
              <a:t>.</a:t>
            </a:r>
            <a:endParaRPr lang="en-US" dirty="0"/>
          </a:p>
          <a:p>
            <a:pPr marL="342900" indent="-342900">
              <a:buAutoNum type="arabicParenR"/>
            </a:pPr>
            <a:r>
              <a:rPr lang="ro-RO" dirty="0"/>
              <a:t>Mergi înapoi și navighează prin pasaj.</a:t>
            </a:r>
            <a:endParaRPr lang="en-US" dirty="0"/>
          </a:p>
          <a:p>
            <a:pPr marL="342900" indent="-342900">
              <a:buAutoNum type="arabicParenR"/>
            </a:pPr>
            <a:r>
              <a:rPr lang="ro-RO" dirty="0"/>
              <a:t>Mergi până la </a:t>
            </a:r>
            <a:r>
              <a:rPr lang="en-US" dirty="0"/>
              <a:t>“do not touch this wall”.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ro-RO" dirty="0">
                <a:solidFill>
                  <a:srgbClr val="FF0000"/>
                </a:solidFill>
              </a:rPr>
              <a:t>Nu atinge peretele</a:t>
            </a:r>
            <a:r>
              <a:rPr lang="en-US" dirty="0">
                <a:solidFill>
                  <a:srgbClr val="FF0000"/>
                </a:solidFill>
              </a:rPr>
              <a:t>. 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ro-RO" dirty="0">
                <a:solidFill>
                  <a:schemeClr val="tx1"/>
                </a:solidFill>
              </a:rPr>
              <a:t>o cutie ușoară care cade la cea mai mică atingere poate fi plasată acolo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 marL="342900" indent="-342900">
              <a:buAutoNum type="arabicParenR"/>
            </a:pPr>
            <a:r>
              <a:rPr lang="ro-RO" dirty="0"/>
              <a:t>Întoarce și mergi spre peretele din Vest.</a:t>
            </a:r>
            <a:endParaRPr lang="en-US" dirty="0"/>
          </a:p>
          <a:p>
            <a:pPr marL="342900" indent="-342900">
              <a:buAutoNum type="arabicParenR"/>
            </a:pPr>
            <a:r>
              <a:rPr lang="ro-RO" dirty="0"/>
              <a:t>Întoarce și mergi către </a:t>
            </a:r>
            <a:r>
              <a:rPr lang="en-US" dirty="0"/>
              <a:t>Home.</a:t>
            </a:r>
          </a:p>
          <a:p>
            <a:pPr marL="342900" indent="-342900">
              <a:buAutoNum type="arabicParenR"/>
            </a:pPr>
            <a:endParaRPr lang="en-US" dirty="0"/>
          </a:p>
          <a:p>
            <a:r>
              <a:rPr lang="en-US" dirty="0"/>
              <a:t>U</a:t>
            </a:r>
            <a:r>
              <a:rPr lang="ro-RO" dirty="0"/>
              <a:t>tilizează</a:t>
            </a:r>
            <a:r>
              <a:rPr lang="en-US" dirty="0"/>
              <a:t> 2-3 SEN</a:t>
            </a:r>
            <a:r>
              <a:rPr lang="ro-RO" dirty="0"/>
              <a:t>ZORI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617514" y="1404637"/>
            <a:ext cx="0" cy="32499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690981" y="2852281"/>
            <a:ext cx="14854" cy="26311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887653" y="5580527"/>
            <a:ext cx="180332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858071" y="2349748"/>
            <a:ext cx="0" cy="30366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1633817" y="1415395"/>
            <a:ext cx="0" cy="343082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4077378" y="2782959"/>
            <a:ext cx="0" cy="314360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4458449" y="1447118"/>
            <a:ext cx="23159" cy="6213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reeform 2"/>
          <p:cNvSpPr/>
          <p:nvPr/>
        </p:nvSpPr>
        <p:spPr>
          <a:xfrm>
            <a:off x="2430364" y="2043156"/>
            <a:ext cx="465313" cy="3343238"/>
          </a:xfrm>
          <a:custGeom>
            <a:avLst/>
            <a:gdLst>
              <a:gd name="connsiteX0" fmla="*/ 1773382 w 1773382"/>
              <a:gd name="connsiteY0" fmla="*/ 0 h 3445164"/>
              <a:gd name="connsiteX1" fmla="*/ 249382 w 1773382"/>
              <a:gd name="connsiteY1" fmla="*/ 1246909 h 3445164"/>
              <a:gd name="connsiteX2" fmla="*/ 0 w 1773382"/>
              <a:gd name="connsiteY2" fmla="*/ 3445164 h 3445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73382" h="3445164">
                <a:moveTo>
                  <a:pt x="1773382" y="0"/>
                </a:moveTo>
                <a:cubicBezTo>
                  <a:pt x="1159164" y="336357"/>
                  <a:pt x="544946" y="672715"/>
                  <a:pt x="249382" y="1246909"/>
                </a:cubicBezTo>
                <a:cubicBezTo>
                  <a:pt x="-46182" y="1821103"/>
                  <a:pt x="43103" y="3055697"/>
                  <a:pt x="0" y="3445164"/>
                </a:cubicBez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 28"/>
          <p:cNvSpPr/>
          <p:nvPr/>
        </p:nvSpPr>
        <p:spPr>
          <a:xfrm>
            <a:off x="2880823" y="1921625"/>
            <a:ext cx="1467077" cy="158929"/>
          </a:xfrm>
          <a:custGeom>
            <a:avLst/>
            <a:gdLst>
              <a:gd name="connsiteX0" fmla="*/ 1773382 w 1773382"/>
              <a:gd name="connsiteY0" fmla="*/ 0 h 3445164"/>
              <a:gd name="connsiteX1" fmla="*/ 249382 w 1773382"/>
              <a:gd name="connsiteY1" fmla="*/ 1246909 h 3445164"/>
              <a:gd name="connsiteX2" fmla="*/ 0 w 1773382"/>
              <a:gd name="connsiteY2" fmla="*/ 3445164 h 3445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73382" h="3445164">
                <a:moveTo>
                  <a:pt x="1773382" y="0"/>
                </a:moveTo>
                <a:cubicBezTo>
                  <a:pt x="1159164" y="336357"/>
                  <a:pt x="544946" y="672715"/>
                  <a:pt x="249382" y="1246909"/>
                </a:cubicBezTo>
                <a:cubicBezTo>
                  <a:pt x="-46182" y="1821103"/>
                  <a:pt x="43103" y="3055697"/>
                  <a:pt x="0" y="3445164"/>
                </a:cubicBez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https://openclipart.org/image/300px/svg_to_png/7449/freedo-Compass-ros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62581" y="1629591"/>
            <a:ext cx="700193" cy="7056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2" name="Straight Arrow Connector 31"/>
          <p:cNvCxnSpPr/>
          <p:nvPr/>
        </p:nvCxnSpPr>
        <p:spPr>
          <a:xfrm flipH="1">
            <a:off x="2880823" y="2141778"/>
            <a:ext cx="1401251" cy="5461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6260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provocarea</a:t>
            </a:r>
            <a:r>
              <a:rPr lang="en-US" dirty="0"/>
              <a:t> 3: </a:t>
            </a:r>
            <a:r>
              <a:rPr lang="ro-RO" dirty="0"/>
              <a:t>ridică un obiect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2818" y="1415395"/>
            <a:ext cx="5153003" cy="45111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52819" y="1137876"/>
            <a:ext cx="5153003" cy="2572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Solid North Wall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077378" y="4846222"/>
            <a:ext cx="1328443" cy="108034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Launch Area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74591" y="1415395"/>
            <a:ext cx="1328443" cy="1080344"/>
          </a:xfrm>
          <a:prstGeom prst="rect">
            <a:avLst/>
          </a:prstGeom>
          <a:solidFill>
            <a:srgbClr val="FFD50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Home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541727" y="1395169"/>
            <a:ext cx="3327675" cy="451117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arenR"/>
            </a:pPr>
            <a:r>
              <a:rPr lang="ro-RO" dirty="0"/>
              <a:t>Ieși din zona de lansare</a:t>
            </a:r>
            <a:endParaRPr lang="en-US" dirty="0"/>
          </a:p>
          <a:p>
            <a:pPr marL="342900" indent="-342900">
              <a:buAutoNum type="arabicParenR"/>
            </a:pPr>
            <a:r>
              <a:rPr lang="ro-RO" dirty="0"/>
              <a:t>Mergi spre peretele din nord și </a:t>
            </a:r>
            <a:r>
              <a:rPr lang="ro-RO" dirty="0">
                <a:solidFill>
                  <a:srgbClr val="FF0000"/>
                </a:solidFill>
              </a:rPr>
              <a:t>atinge-l</a:t>
            </a:r>
            <a:r>
              <a:rPr lang="ro-RO" dirty="0"/>
              <a:t>. </a:t>
            </a:r>
            <a:endParaRPr lang="en-US" dirty="0"/>
          </a:p>
          <a:p>
            <a:pPr marL="342900" indent="-342900">
              <a:buAutoNum type="arabicParenR"/>
            </a:pPr>
            <a:r>
              <a:rPr lang="ro-RO" dirty="0"/>
              <a:t>Mergi înapoi și întoarce și navighează prin pasaj.</a:t>
            </a:r>
            <a:endParaRPr lang="en-US" dirty="0"/>
          </a:p>
          <a:p>
            <a:pPr marL="342900" indent="-342900">
              <a:buAutoNum type="arabicParenR"/>
            </a:pPr>
            <a:r>
              <a:rPr lang="ro-RO" dirty="0"/>
              <a:t>Capturează și ridică cupa în drum.</a:t>
            </a:r>
            <a:endParaRPr lang="en-US" dirty="0"/>
          </a:p>
          <a:p>
            <a:pPr marL="342900" indent="-342900">
              <a:buAutoNum type="arabicParenR"/>
            </a:pPr>
            <a:r>
              <a:rPr lang="ro-RO" dirty="0"/>
              <a:t>Întoarce și mergi spre peretele de Vest</a:t>
            </a:r>
            <a:r>
              <a:rPr lang="en-US" dirty="0"/>
              <a:t>.</a:t>
            </a:r>
          </a:p>
          <a:p>
            <a:pPr marL="342900" indent="-342900">
              <a:buAutoNum type="arabicParenR"/>
            </a:pPr>
            <a:r>
              <a:rPr lang="ro-RO" dirty="0"/>
              <a:t>Întoarce și mergi spre </a:t>
            </a:r>
            <a:r>
              <a:rPr lang="en-US" dirty="0"/>
              <a:t>Home.</a:t>
            </a:r>
          </a:p>
          <a:p>
            <a:pPr marL="342900" indent="-342900">
              <a:buAutoNum type="arabicParenR"/>
            </a:pP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617514" y="1404637"/>
            <a:ext cx="0" cy="32499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690981" y="2852281"/>
            <a:ext cx="14854" cy="26311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887653" y="5580527"/>
            <a:ext cx="180332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858071" y="2349748"/>
            <a:ext cx="0" cy="30366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1633817" y="1415395"/>
            <a:ext cx="0" cy="343082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4077378" y="2782959"/>
            <a:ext cx="0" cy="314360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4458449" y="1447118"/>
            <a:ext cx="23159" cy="6213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reeform 2"/>
          <p:cNvSpPr/>
          <p:nvPr/>
        </p:nvSpPr>
        <p:spPr>
          <a:xfrm>
            <a:off x="2430364" y="2043156"/>
            <a:ext cx="465313" cy="3343238"/>
          </a:xfrm>
          <a:custGeom>
            <a:avLst/>
            <a:gdLst>
              <a:gd name="connsiteX0" fmla="*/ 1773382 w 1773382"/>
              <a:gd name="connsiteY0" fmla="*/ 0 h 3445164"/>
              <a:gd name="connsiteX1" fmla="*/ 249382 w 1773382"/>
              <a:gd name="connsiteY1" fmla="*/ 1246909 h 3445164"/>
              <a:gd name="connsiteX2" fmla="*/ 0 w 1773382"/>
              <a:gd name="connsiteY2" fmla="*/ 3445164 h 3445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73382" h="3445164">
                <a:moveTo>
                  <a:pt x="1773382" y="0"/>
                </a:moveTo>
                <a:cubicBezTo>
                  <a:pt x="1159164" y="336357"/>
                  <a:pt x="544946" y="672715"/>
                  <a:pt x="249382" y="1246909"/>
                </a:cubicBezTo>
                <a:cubicBezTo>
                  <a:pt x="-46182" y="1821103"/>
                  <a:pt x="43103" y="3055697"/>
                  <a:pt x="0" y="3445164"/>
                </a:cubicBez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 28"/>
          <p:cNvSpPr/>
          <p:nvPr/>
        </p:nvSpPr>
        <p:spPr>
          <a:xfrm>
            <a:off x="2880823" y="1921625"/>
            <a:ext cx="1467077" cy="158929"/>
          </a:xfrm>
          <a:custGeom>
            <a:avLst/>
            <a:gdLst>
              <a:gd name="connsiteX0" fmla="*/ 1773382 w 1773382"/>
              <a:gd name="connsiteY0" fmla="*/ 0 h 3445164"/>
              <a:gd name="connsiteX1" fmla="*/ 249382 w 1773382"/>
              <a:gd name="connsiteY1" fmla="*/ 1246909 h 3445164"/>
              <a:gd name="connsiteX2" fmla="*/ 0 w 1773382"/>
              <a:gd name="connsiteY2" fmla="*/ 3445164 h 3445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73382" h="3445164">
                <a:moveTo>
                  <a:pt x="1773382" y="0"/>
                </a:moveTo>
                <a:cubicBezTo>
                  <a:pt x="1159164" y="336357"/>
                  <a:pt x="544946" y="672715"/>
                  <a:pt x="249382" y="1246909"/>
                </a:cubicBezTo>
                <a:cubicBezTo>
                  <a:pt x="-46182" y="1821103"/>
                  <a:pt x="43103" y="3055697"/>
                  <a:pt x="0" y="3445164"/>
                </a:cubicBez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https://openclipart.org/image/300px/svg_to_png/7449/freedo-Compass-ros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62581" y="1629591"/>
            <a:ext cx="700193" cy="7056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2" name="Straight Arrow Connector 31"/>
          <p:cNvCxnSpPr/>
          <p:nvPr/>
        </p:nvCxnSpPr>
        <p:spPr>
          <a:xfrm flipH="1">
            <a:off x="2880823" y="2141778"/>
            <a:ext cx="1401251" cy="5461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52D9728F-EB7D-4BB4-83F0-D82A1EAABA67}"/>
              </a:ext>
            </a:extLst>
          </p:cNvPr>
          <p:cNvSpPr/>
          <p:nvPr/>
        </p:nvSpPr>
        <p:spPr>
          <a:xfrm>
            <a:off x="2340421" y="3347453"/>
            <a:ext cx="308630" cy="308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50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Stop la detectarea liniei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6"/>
            <a:ext cx="6566494" cy="5082601"/>
          </a:xfrm>
        </p:spPr>
        <p:txBody>
          <a:bodyPr/>
          <a:lstStyle/>
          <a:p>
            <a:r>
              <a:rPr lang="ro-RO" dirty="0"/>
              <a:t>Programează robotul tău să meargă înainte și să se oprească exact la a treia linie</a:t>
            </a:r>
            <a:r>
              <a:rPr lang="en-US" dirty="0"/>
              <a:t>.</a:t>
            </a:r>
          </a:p>
          <a:p>
            <a:r>
              <a:rPr lang="ro-RO" dirty="0"/>
              <a:t>Mergi înainte până la linia neagră.</a:t>
            </a:r>
            <a:endParaRPr lang="en-US" dirty="0"/>
          </a:p>
          <a:p>
            <a:r>
              <a:rPr lang="ro-RO" dirty="0"/>
              <a:t>Repetă acțiunea de 3 ori.</a:t>
            </a:r>
            <a:endParaRPr lang="en-US" dirty="0"/>
          </a:p>
          <a:p>
            <a:endParaRPr lang="en-US" dirty="0"/>
          </a:p>
          <a:p>
            <a:r>
              <a:rPr lang="ro-RO" dirty="0"/>
              <a:t>Combină ce ai învățat în lecțiile despre block-urile </a:t>
            </a:r>
            <a:r>
              <a:rPr lang="en-US" dirty="0"/>
              <a:t>Repeat Block, If-then Block, Color Sensor </a:t>
            </a:r>
            <a:r>
              <a:rPr lang="ro-RO" dirty="0"/>
              <a:t>și</a:t>
            </a:r>
            <a:r>
              <a:rPr lang="en-US" dirty="0"/>
              <a:t> Move Forward</a:t>
            </a:r>
            <a:r>
              <a:rPr lang="ro-RO" dirty="0"/>
              <a:t>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946650" y="1372396"/>
            <a:ext cx="1789044" cy="781878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946650" y="2173835"/>
            <a:ext cx="1789044" cy="781878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946650" y="2962022"/>
            <a:ext cx="1789044" cy="781878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946650" y="3763780"/>
            <a:ext cx="1789044" cy="781878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7831226" y="2245457"/>
            <a:ext cx="0" cy="303664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5265C6A-CEB1-4821-8940-79026D2704D9}"/>
              </a:ext>
            </a:extLst>
          </p:cNvPr>
          <p:cNvGrpSpPr/>
          <p:nvPr/>
        </p:nvGrpSpPr>
        <p:grpSpPr>
          <a:xfrm>
            <a:off x="7510892" y="4845637"/>
            <a:ext cx="660559" cy="790597"/>
            <a:chOff x="6310708" y="2223671"/>
            <a:chExt cx="809489" cy="898563"/>
          </a:xfrm>
        </p:grpSpPr>
        <p:sp>
          <p:nvSpPr>
            <p:cNvPr id="12" name="Rounded Rectangle 48">
              <a:extLst>
                <a:ext uri="{FF2B5EF4-FFF2-40B4-BE49-F238E27FC236}">
                  <a16:creationId xmlns:a16="http://schemas.microsoft.com/office/drawing/2014/main" id="{024955E6-DE0E-42D3-8CA8-7AE67E0C4B2E}"/>
                </a:ext>
              </a:extLst>
            </p:cNvPr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rgbClr val="FFD5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3" name="Rounded Rectangle 49">
              <a:extLst>
                <a:ext uri="{FF2B5EF4-FFF2-40B4-BE49-F238E27FC236}">
                  <a16:creationId xmlns:a16="http://schemas.microsoft.com/office/drawing/2014/main" id="{6267A0F2-1B5D-47BF-A555-EFEA8AA0BB57}"/>
                </a:ext>
              </a:extLst>
            </p:cNvPr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effectLst/>
              </a:endParaRPr>
            </a:p>
          </p:txBody>
        </p:sp>
        <p:sp>
          <p:nvSpPr>
            <p:cNvPr id="14" name="Rounded Rectangle 58">
              <a:extLst>
                <a:ext uri="{FF2B5EF4-FFF2-40B4-BE49-F238E27FC236}">
                  <a16:creationId xmlns:a16="http://schemas.microsoft.com/office/drawing/2014/main" id="{B75F900C-68AB-4EF4-A2E0-CE8CB856DD14}"/>
                </a:ext>
              </a:extLst>
            </p:cNvPr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effectLst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5EA8E6B-C11F-43A5-BD48-7A998891A2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16618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7983"/>
            <a:ext cx="8245474" cy="1145345"/>
          </a:xfrm>
        </p:spPr>
        <p:txBody>
          <a:bodyPr>
            <a:normAutofit fontScale="92500" lnSpcReduction="20000"/>
          </a:bodyPr>
          <a:lstStyle/>
          <a:p>
            <a:r>
              <a:rPr lang="ro-RO" sz="1600" dirty="0"/>
              <a:t>Această lecție de SPIKE Prime a fost realizată de </a:t>
            </a:r>
            <a:r>
              <a:rPr lang="en-US" sz="1600" dirty="0"/>
              <a:t>Sanjay </a:t>
            </a:r>
            <a:r>
              <a:rPr lang="en-US" sz="1600" dirty="0" err="1"/>
              <a:t>Seshan</a:t>
            </a:r>
            <a:r>
              <a:rPr lang="en-US" sz="1600" dirty="0"/>
              <a:t> </a:t>
            </a:r>
            <a:r>
              <a:rPr lang="ro-RO" sz="1600" dirty="0"/>
              <a:t>și</a:t>
            </a:r>
            <a:r>
              <a:rPr lang="en-US" sz="1600" dirty="0"/>
              <a:t> Arvind </a:t>
            </a:r>
            <a:r>
              <a:rPr lang="en-US" sz="1600" dirty="0" err="1"/>
              <a:t>Seshan</a:t>
            </a:r>
            <a:r>
              <a:rPr lang="ro-RO" sz="1600" dirty="0"/>
              <a:t>.</a:t>
            </a:r>
          </a:p>
          <a:p>
            <a:r>
              <a:rPr lang="ro-RO" sz="1600" dirty="0"/>
              <a:t>Mai multe lecții sunt disponibile pe </a:t>
            </a:r>
            <a:r>
              <a:rPr lang="en-US" sz="1600" dirty="0">
                <a:hlinkClick r:id="rId2"/>
              </a:rPr>
              <a:t>www.primelessons.org</a:t>
            </a:r>
            <a:endParaRPr lang="ro-RO" sz="1600" dirty="0"/>
          </a:p>
          <a:p>
            <a:r>
              <a:rPr lang="ro-RO" sz="1600" dirty="0"/>
              <a:t>Această lecție a fost tradusă în limba romană de echipa de robotică FTC – ROSOPHIA #21455 RO20</a:t>
            </a: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39919-47A8-43E0-85A2-F648492C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7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5029" y="5862802"/>
            <a:ext cx="7734052" cy="36933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5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510" y="5253616"/>
            <a:ext cx="1479091" cy="521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212994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00000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owtoUse" id="{7DD8E111-BC3A-4444-A06C-BD4DCB2344B2}" vid="{5D8D2880-D206-C442-A283-BCAB763DE8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primelessons</Template>
  <TotalTime>99</TotalTime>
  <Words>545</Words>
  <Application>Microsoft Office PowerPoint</Application>
  <PresentationFormat>On-screen Show (4:3)</PresentationFormat>
  <Paragraphs>63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Gill Sans MT</vt:lpstr>
      <vt:lpstr>Helvetica Neue</vt:lpstr>
      <vt:lpstr>Wingdings 2</vt:lpstr>
      <vt:lpstr>Dividend</vt:lpstr>
      <vt:lpstr>Provocări finale</vt:lpstr>
      <vt:lpstr>InStrucțiuni</vt:lpstr>
      <vt:lpstr>provocarea 1:  mersul înainte și exersarea întoarcerilor</vt:lpstr>
      <vt:lpstr>provocarea 2: utilizarea senzorilor</vt:lpstr>
      <vt:lpstr>provocarea 3: ridică un obiect</vt:lpstr>
      <vt:lpstr>Stop la detectarea liniei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 management</dc:title>
  <dc:creator>Srinivasan Seshan</dc:creator>
  <cp:lastModifiedBy>Adnim</cp:lastModifiedBy>
  <cp:revision>38</cp:revision>
  <dcterms:created xsi:type="dcterms:W3CDTF">2019-12-31T03:18:51Z</dcterms:created>
  <dcterms:modified xsi:type="dcterms:W3CDTF">2023-08-27T05:55:15Z</dcterms:modified>
</cp:coreProperties>
</file>