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1"/>
  </p:notesMasterIdLst>
  <p:handoutMasterIdLst>
    <p:handoutMasterId r:id="rId12"/>
  </p:handoutMasterIdLst>
  <p:sldIdLst>
    <p:sldId id="275" r:id="rId2"/>
    <p:sldId id="273" r:id="rId3"/>
    <p:sldId id="289" r:id="rId4"/>
    <p:sldId id="262" r:id="rId5"/>
    <p:sldId id="263" r:id="rId6"/>
    <p:sldId id="264" r:id="rId7"/>
    <p:sldId id="265" r:id="rId8"/>
    <p:sldId id="270" r:id="rId9"/>
    <p:sldId id="28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87"/>
    <p:restoredTop sz="94613"/>
  </p:normalViewPr>
  <p:slideViewPr>
    <p:cSldViewPr snapToGrid="0" snapToObjects="1">
      <p:cViewPr varScale="1">
        <p:scale>
          <a:sx n="85" d="100"/>
          <a:sy n="85" d="100"/>
        </p:scale>
        <p:origin x="1459"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8/26/2023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8/26/2023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DCE7C3-15EF-3D4E-BBD6-8B736995B7E4}" type="slidenum">
              <a:rPr lang="en-US" smtClean="0"/>
              <a:t>8</a:t>
            </a:fld>
            <a:endParaRPr lang="en-US"/>
          </a:p>
        </p:txBody>
      </p:sp>
    </p:spTree>
    <p:extLst>
      <p:ext uri="{BB962C8B-B14F-4D97-AF65-F5344CB8AC3E}">
        <p14:creationId xmlns:p14="http://schemas.microsoft.com/office/powerpoint/2010/main" val="40058060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89B58BA0-139D-404E-9C45-81754443DC7F}"/>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350672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80451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960431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EEF0BCB-8A51-4B49-96A2-A056E25F886E}"/>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155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9011C5D5-BB58-B543-8FE6-BFAA39ED86A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FAE7093D-F5A5-6C41-B5EC-886DA3F3725C}"/>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928309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253FDAB2-FD2F-F741-9B39-67EA71B8B5A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F193131D-28C3-9D49-ADFE-4D86FFA031C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7788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BAEE9E27-85CF-C64F-8745-0E14B0DC96A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973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62DE2038-7E4A-9F47-8C67-13ACEC1F59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CCDF2303-5DAE-AD44-B841-BE430DE9F88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4337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7" name="Rectangle 6">
            <a:extLst>
              <a:ext uri="{FF2B5EF4-FFF2-40B4-BE49-F238E27FC236}">
                <a16:creationId xmlns:a16="http://schemas.microsoft.com/office/drawing/2014/main" id="{658F0900-6363-4E47-9E5D-7DA0109673ED}"/>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7ABEF4F0-0E64-D14F-8D71-BEE331022B9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779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12/14/2020)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0144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94281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12/14/2020)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B84501-4EB1-184D-AC69-0A868036018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249582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ro-RO" dirty="0"/>
              <a:t>Tehnici de fiabilitate</a:t>
            </a:r>
            <a:endParaRPr lang="en-US" dirty="0"/>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ro-RO" dirty="0"/>
              <a:t>de</a:t>
            </a:r>
            <a:r>
              <a:rPr lang="en-US" dirty="0"/>
              <a:t> SANJAY </a:t>
            </a:r>
            <a:r>
              <a:rPr lang="ro-RO" dirty="0"/>
              <a:t>și</a:t>
            </a:r>
            <a:r>
              <a:rPr lang="en-US" dirty="0"/>
              <a:t>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Obiectivele lecției</a:t>
            </a:r>
            <a:endParaRPr lang="en-US" dirty="0"/>
          </a:p>
        </p:txBody>
      </p:sp>
      <p:sp>
        <p:nvSpPr>
          <p:cNvPr id="3" name="Content Placeholder 2"/>
          <p:cNvSpPr>
            <a:spLocks noGrp="1"/>
          </p:cNvSpPr>
          <p:nvPr>
            <p:ph idx="1"/>
          </p:nvPr>
        </p:nvSpPr>
        <p:spPr/>
        <p:txBody>
          <a:bodyPr/>
          <a:lstStyle/>
          <a:p>
            <a:r>
              <a:rPr lang="ro-RO" dirty="0"/>
              <a:t>Învață cum să faci robotul mai fiabil.</a:t>
            </a:r>
            <a:endParaRPr lang="en-US" dirty="0"/>
          </a:p>
          <a:p>
            <a:r>
              <a:rPr lang="ro-RO" dirty="0"/>
              <a:t>Învață despre problemele comune care pot apărea.</a:t>
            </a:r>
            <a:endParaRPr lang="en-US" dirty="0"/>
          </a:p>
          <a:p>
            <a:r>
              <a:rPr lang="ro-RO" dirty="0"/>
              <a:t>Învață despre soluțiile posibile.</a:t>
            </a: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Copyright © 2020 Prime Lessons (primelessons.org) CC-BY-NC-SA.  (Last edit: 12/14/2020)</a:t>
            </a:r>
          </a:p>
        </p:txBody>
      </p:sp>
      <p:sp>
        <p:nvSpPr>
          <p:cNvPr id="5" name="Slide Number Placeholder 4">
            <a:extLst>
              <a:ext uri="{FF2B5EF4-FFF2-40B4-BE49-F238E27FC236}">
                <a16:creationId xmlns:a16="http://schemas.microsoft.com/office/drawing/2014/main" id="{928C7F7C-D926-41ED-9637-51840EAD1880}"/>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173118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6A11-65DE-4858-B333-94DB0333911B}"/>
              </a:ext>
            </a:extLst>
          </p:cNvPr>
          <p:cNvSpPr>
            <a:spLocks noGrp="1"/>
          </p:cNvSpPr>
          <p:nvPr>
            <p:ph type="title"/>
          </p:nvPr>
        </p:nvSpPr>
        <p:spPr/>
        <p:txBody>
          <a:bodyPr/>
          <a:lstStyle/>
          <a:p>
            <a:r>
              <a:rPr lang="ro-RO" dirty="0"/>
              <a:t>De ce trebuie să ne gândim la fiabilitate?</a:t>
            </a:r>
            <a:endParaRPr lang="en-US" dirty="0"/>
          </a:p>
        </p:txBody>
      </p:sp>
      <p:sp>
        <p:nvSpPr>
          <p:cNvPr id="3" name="Content Placeholder 2">
            <a:extLst>
              <a:ext uri="{FF2B5EF4-FFF2-40B4-BE49-F238E27FC236}">
                <a16:creationId xmlns:a16="http://schemas.microsoft.com/office/drawing/2014/main" id="{1D4A7A86-C678-49D5-B014-CE918867ED23}"/>
              </a:ext>
            </a:extLst>
          </p:cNvPr>
          <p:cNvSpPr>
            <a:spLocks noGrp="1"/>
          </p:cNvSpPr>
          <p:nvPr>
            <p:ph idx="1"/>
          </p:nvPr>
        </p:nvSpPr>
        <p:spPr/>
        <p:txBody>
          <a:bodyPr/>
          <a:lstStyle/>
          <a:p>
            <a:r>
              <a:rPr lang="ro-RO" dirty="0"/>
              <a:t>Cât timp lucrezi la provocările lecției, cel mai probabil ai experimentat frustrarea pentru că robotul nu se comportă conform așteptările.</a:t>
            </a:r>
            <a:endParaRPr lang="en-US" dirty="0"/>
          </a:p>
          <a:p>
            <a:r>
              <a:rPr lang="ro-RO" dirty="0"/>
              <a:t>Aceste frustrări sunt comune în competiții precum FIRST LEGO League.</a:t>
            </a:r>
            <a:endParaRPr lang="en-US" dirty="0"/>
          </a:p>
          <a:p>
            <a:r>
              <a:rPr lang="ro-RO" dirty="0"/>
              <a:t>Această lecție introduce pentru problemele de fiabilitate întâlnite la FIRST LEGO League. Multe concepte sunt aplicabile pentru situațiile din afara competiție, dar terminologia din lecție și focusul principal este pentru roboții din competiție.</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D55D4BB2-EF17-49C4-97A3-51A988AF0B68}"/>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EFE77389-605B-41FF-BDCC-553B2D4581C0}"/>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6" name="Rectangle 5">
            <a:extLst>
              <a:ext uri="{FF2B5EF4-FFF2-40B4-BE49-F238E27FC236}">
                <a16:creationId xmlns:a16="http://schemas.microsoft.com/office/drawing/2014/main" id="{B0941510-3871-4A70-9393-049041A230F8}"/>
              </a:ext>
            </a:extLst>
          </p:cNvPr>
          <p:cNvSpPr/>
          <p:nvPr/>
        </p:nvSpPr>
        <p:spPr>
          <a:xfrm>
            <a:off x="155088" y="5216066"/>
            <a:ext cx="8831580" cy="557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600" dirty="0">
                <a:solidFill>
                  <a:schemeClr val="tx1"/>
                </a:solidFill>
              </a:rPr>
              <a:t>Vizitează</a:t>
            </a:r>
            <a:r>
              <a:rPr lang="en-US" sz="1600" dirty="0">
                <a:solidFill>
                  <a:schemeClr val="tx1"/>
                </a:solidFill>
              </a:rPr>
              <a:t> FLLTutorials.com </a:t>
            </a:r>
            <a:r>
              <a:rPr lang="ro-RO" sz="1600" dirty="0">
                <a:solidFill>
                  <a:schemeClr val="tx1"/>
                </a:solidFill>
              </a:rPr>
              <a:t>pentru o serie de lecții despre cum să fii mai fiabil în FIRST LEGO League.</a:t>
            </a:r>
            <a:endParaRPr lang="en-US" sz="1600" dirty="0">
              <a:solidFill>
                <a:schemeClr val="tx1"/>
              </a:solidFill>
            </a:endParaRPr>
          </a:p>
        </p:txBody>
      </p:sp>
    </p:spTree>
    <p:extLst>
      <p:ext uri="{BB962C8B-B14F-4D97-AF65-F5344CB8AC3E}">
        <p14:creationId xmlns:p14="http://schemas.microsoft.com/office/powerpoint/2010/main" val="406988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Sursele problemelor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58501462"/>
              </p:ext>
            </p:extLst>
          </p:nvPr>
        </p:nvGraphicFramePr>
        <p:xfrm>
          <a:off x="175260" y="1344706"/>
          <a:ext cx="8746864" cy="3572822"/>
        </p:xfrm>
        <a:graphic>
          <a:graphicData uri="http://schemas.openxmlformats.org/drawingml/2006/table">
            <a:tbl>
              <a:tblPr firstRow="1" bandRow="1">
                <a:tableStyleId>{5C22544A-7EE6-4342-B048-85BDC9FD1C3A}</a:tableStyleId>
              </a:tblPr>
              <a:tblGrid>
                <a:gridCol w="4373432">
                  <a:extLst>
                    <a:ext uri="{9D8B030D-6E8A-4147-A177-3AD203B41FA5}">
                      <a16:colId xmlns:a16="http://schemas.microsoft.com/office/drawing/2014/main" val="20000"/>
                    </a:ext>
                  </a:extLst>
                </a:gridCol>
                <a:gridCol w="4373432">
                  <a:extLst>
                    <a:ext uri="{9D8B030D-6E8A-4147-A177-3AD203B41FA5}">
                      <a16:colId xmlns:a16="http://schemas.microsoft.com/office/drawing/2014/main" val="20001"/>
                    </a:ext>
                  </a:extLst>
                </a:gridCol>
              </a:tblGrid>
              <a:tr h="453350">
                <a:tc>
                  <a:txBody>
                    <a:bodyPr/>
                    <a:lstStyle/>
                    <a:p>
                      <a:pPr algn="ctr"/>
                      <a:r>
                        <a:rPr lang="ro-RO" dirty="0">
                          <a:solidFill>
                            <a:schemeClr val="tx1"/>
                          </a:solidFill>
                        </a:rPr>
                        <a:t>Problema </a:t>
                      </a:r>
                      <a:endParaRPr lang="en-US" dirty="0">
                        <a:solidFill>
                          <a:schemeClr val="tx1"/>
                        </a:solidFill>
                      </a:endParaRPr>
                    </a:p>
                  </a:txBody>
                  <a:tcPr/>
                </a:tc>
                <a:tc>
                  <a:txBody>
                    <a:bodyPr/>
                    <a:lstStyle/>
                    <a:p>
                      <a:pPr algn="ctr"/>
                      <a:r>
                        <a:rPr lang="en-US" dirty="0">
                          <a:solidFill>
                            <a:schemeClr val="tx1"/>
                          </a:solidFill>
                        </a:rPr>
                        <a:t>Impact</a:t>
                      </a:r>
                    </a:p>
                  </a:txBody>
                  <a:tcPr/>
                </a:tc>
                <a:extLst>
                  <a:ext uri="{0D108BD9-81ED-4DB2-BD59-A6C34878D82A}">
                    <a16:rowId xmlns:a16="http://schemas.microsoft.com/office/drawing/2014/main" val="10000"/>
                  </a:ext>
                </a:extLst>
              </a:tr>
              <a:tr h="782496">
                <a:tc>
                  <a:txBody>
                    <a:bodyPr/>
                    <a:lstStyle/>
                    <a:p>
                      <a:r>
                        <a:rPr lang="ro-RO" b="0" dirty="0">
                          <a:solidFill>
                            <a:schemeClr val="tx1"/>
                          </a:solidFill>
                        </a:rPr>
                        <a:t>Alinierea de start de la pornire la pornire</a:t>
                      </a:r>
                      <a:endParaRPr lang="en-US"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a:t>Fiecare pornire este diferită și misiunile nu se vor trata la fel.</a:t>
                      </a:r>
                      <a:endParaRPr lang="en-US" dirty="0"/>
                    </a:p>
                  </a:txBody>
                  <a:tcPr/>
                </a:tc>
                <a:extLst>
                  <a:ext uri="{0D108BD9-81ED-4DB2-BD59-A6C34878D82A}">
                    <a16:rowId xmlns:a16="http://schemas.microsoft.com/office/drawing/2014/main" val="10001"/>
                  </a:ext>
                </a:extLst>
              </a:tr>
              <a:tr h="7824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b="0" dirty="0">
                          <a:solidFill>
                            <a:schemeClr val="tx1"/>
                          </a:solidFill>
                        </a:rPr>
                        <a:t>Roboții nu merg drept pentru mult timp sau se întoarce la fel de fiecare dată.</a:t>
                      </a:r>
                      <a:endParaRPr lang="en-US" b="0" dirty="0">
                        <a:solidFill>
                          <a:schemeClr val="tx1"/>
                        </a:solidFill>
                      </a:endParaRPr>
                    </a:p>
                  </a:txBody>
                  <a:tcPr/>
                </a:tc>
                <a:tc>
                  <a:txBody>
                    <a:bodyPr/>
                    <a:lstStyle/>
                    <a:p>
                      <a:r>
                        <a:rPr lang="ro-RO" baseline="0" dirty="0"/>
                        <a:t>Este greu să prezici locația exactă a robotului.</a:t>
                      </a:r>
                      <a:endParaRPr lang="en-US" dirty="0"/>
                    </a:p>
                  </a:txBody>
                  <a:tcPr/>
                </a:tc>
                <a:extLst>
                  <a:ext uri="{0D108BD9-81ED-4DB2-BD59-A6C34878D82A}">
                    <a16:rowId xmlns:a16="http://schemas.microsoft.com/office/drawing/2014/main" val="10002"/>
                  </a:ext>
                </a:extLst>
              </a:tr>
              <a:tr h="782496">
                <a:tc>
                  <a:txBody>
                    <a:bodyPr/>
                    <a:lstStyle/>
                    <a:p>
                      <a:r>
                        <a:rPr lang="ro-RO" b="0" dirty="0">
                          <a:solidFill>
                            <a:schemeClr val="tx1"/>
                          </a:solidFill>
                        </a:rPr>
                        <a:t>Eroarea se acumulează în timp.</a:t>
                      </a:r>
                      <a:endParaRPr lang="en-US" b="0" dirty="0">
                        <a:solidFill>
                          <a:schemeClr val="tx1"/>
                        </a:solidFill>
                      </a:endParaRPr>
                    </a:p>
                  </a:txBody>
                  <a:tcPr/>
                </a:tc>
                <a:tc>
                  <a:txBody>
                    <a:bodyPr/>
                    <a:lstStyle/>
                    <a:p>
                      <a:r>
                        <a:rPr lang="ro-RO" baseline="0" dirty="0"/>
                        <a:t>Misiunile lungi au tendința să eșueze. Este dificil să execuți misiuni lungi din Launch/Home.</a:t>
                      </a:r>
                      <a:endParaRPr lang="en-US" dirty="0"/>
                    </a:p>
                  </a:txBody>
                  <a:tcPr/>
                </a:tc>
                <a:extLst>
                  <a:ext uri="{0D108BD9-81ED-4DB2-BD59-A6C34878D82A}">
                    <a16:rowId xmlns:a16="http://schemas.microsoft.com/office/drawing/2014/main" val="10003"/>
                  </a:ext>
                </a:extLst>
              </a:tr>
              <a:tr h="453350">
                <a:tc>
                  <a:txBody>
                    <a:bodyPr/>
                    <a:lstStyle/>
                    <a:p>
                      <a:r>
                        <a:rPr lang="ro-RO" b="0" dirty="0">
                          <a:solidFill>
                            <a:schemeClr val="tx1"/>
                          </a:solidFill>
                        </a:rPr>
                        <a:t>Nivelul bateriei influențează performanța motorului.</a:t>
                      </a:r>
                      <a:endParaRPr lang="en-US"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a:t>Soluții care merg azi pot eșua mâine.</a:t>
                      </a:r>
                      <a:endParaRPr lang="en-US" dirty="0"/>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en-US"/>
              <a:t>Copyright © 2020 Prime Lessons (primelessons.org) CC-BY-NC-SA.  (Last edit: 12/14/2020)</a:t>
            </a:r>
          </a:p>
        </p:txBody>
      </p:sp>
      <p:sp>
        <p:nvSpPr>
          <p:cNvPr id="3" name="Slide Number Placeholder 2">
            <a:extLst>
              <a:ext uri="{FF2B5EF4-FFF2-40B4-BE49-F238E27FC236}">
                <a16:creationId xmlns:a16="http://schemas.microsoft.com/office/drawing/2014/main" id="{EC5F0EC5-E68E-4F8C-A032-6BF0FAFBD299}"/>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231310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07C6A7D9-E99F-AC44-8200-7BF0B221005E}"/>
              </a:ext>
            </a:extLst>
          </p:cNvPr>
          <p:cNvPicPr>
            <a:picLocks noChangeAspect="1"/>
          </p:cNvPicPr>
          <p:nvPr/>
        </p:nvPicPr>
        <p:blipFill>
          <a:blip r:embed="rId2"/>
          <a:stretch>
            <a:fillRect/>
          </a:stretch>
        </p:blipFill>
        <p:spPr>
          <a:xfrm>
            <a:off x="6608288" y="3823602"/>
            <a:ext cx="2217933" cy="2236889"/>
          </a:xfrm>
          <a:prstGeom prst="rect">
            <a:avLst/>
          </a:prstGeom>
        </p:spPr>
      </p:pic>
      <p:pic>
        <p:nvPicPr>
          <p:cNvPr id="6" name="Picture 5">
            <a:extLst>
              <a:ext uri="{FF2B5EF4-FFF2-40B4-BE49-F238E27FC236}">
                <a16:creationId xmlns:a16="http://schemas.microsoft.com/office/drawing/2014/main" id="{929F6269-1D59-D644-9DDE-B69B69E613B4}"/>
              </a:ext>
            </a:extLst>
          </p:cNvPr>
          <p:cNvPicPr>
            <a:picLocks noChangeAspect="1"/>
          </p:cNvPicPr>
          <p:nvPr/>
        </p:nvPicPr>
        <p:blipFill>
          <a:blip r:embed="rId2"/>
          <a:stretch>
            <a:fillRect/>
          </a:stretch>
        </p:blipFill>
        <p:spPr>
          <a:xfrm>
            <a:off x="6567320" y="1369307"/>
            <a:ext cx="2217933" cy="2236889"/>
          </a:xfrm>
          <a:prstGeom prst="rect">
            <a:avLst/>
          </a:prstGeom>
        </p:spPr>
      </p:pic>
      <p:sp>
        <p:nvSpPr>
          <p:cNvPr id="2" name="Title 1"/>
          <p:cNvSpPr>
            <a:spLocks noGrp="1"/>
          </p:cNvSpPr>
          <p:nvPr>
            <p:ph type="title"/>
          </p:nvPr>
        </p:nvSpPr>
        <p:spPr/>
        <p:txBody>
          <a:bodyPr>
            <a:normAutofit/>
          </a:bodyPr>
          <a:lstStyle/>
          <a:p>
            <a:r>
              <a:rPr lang="ro-RO" dirty="0"/>
              <a:t>Punctele de start sunt cruciale</a:t>
            </a:r>
            <a:endParaRPr lang="en-US" dirty="0"/>
          </a:p>
        </p:txBody>
      </p:sp>
      <p:sp>
        <p:nvSpPr>
          <p:cNvPr id="3" name="Content Placeholder 2"/>
          <p:cNvSpPr>
            <a:spLocks noGrp="1"/>
          </p:cNvSpPr>
          <p:nvPr>
            <p:ph idx="1"/>
          </p:nvPr>
        </p:nvSpPr>
        <p:spPr>
          <a:xfrm>
            <a:off x="227874" y="1505616"/>
            <a:ext cx="5955475" cy="4654528"/>
          </a:xfrm>
        </p:spPr>
        <p:txBody>
          <a:bodyPr>
            <a:normAutofit/>
          </a:bodyPr>
          <a:lstStyle/>
          <a:p>
            <a:r>
              <a:rPr lang="ro-RO" dirty="0"/>
              <a:t>În FIRST LEGO League, echipele trebuie să determine de unde să pornească din zona de start.</a:t>
            </a:r>
            <a:endParaRPr lang="en-US" dirty="0"/>
          </a:p>
          <a:p>
            <a:pPr lvl="1"/>
            <a:r>
              <a:rPr lang="ro-RO" b="1" dirty="0"/>
              <a:t>Șabloane</a:t>
            </a:r>
            <a:r>
              <a:rPr lang="en-US" b="1" dirty="0"/>
              <a:t>:</a:t>
            </a:r>
            <a:r>
              <a:rPr lang="ro-RO" b="1" dirty="0"/>
              <a:t> </a:t>
            </a:r>
            <a:r>
              <a:rPr lang="ro-RO" dirty="0"/>
              <a:t>o riglă LEGO/perete LEGO care poate să ajute la alinierea în bază (triunghiul roșu este un exemplu).</a:t>
            </a:r>
            <a:endParaRPr lang="en-US" dirty="0"/>
          </a:p>
          <a:p>
            <a:pPr lvl="1"/>
            <a:r>
              <a:rPr lang="ro-RO" b="1" dirty="0"/>
              <a:t>Același start mereu</a:t>
            </a:r>
            <a:r>
              <a:rPr lang="en-US" b="1" dirty="0"/>
              <a:t>: </a:t>
            </a:r>
            <a:r>
              <a:rPr lang="ro-RO" b="1" dirty="0"/>
              <a:t> </a:t>
            </a:r>
            <a:r>
              <a:rPr lang="ro-RO" dirty="0"/>
              <a:t>alege un punct și începe de acolo indiferent de misiune.</a:t>
            </a:r>
            <a:endParaRPr lang="en-US" dirty="0"/>
          </a:p>
          <a:p>
            <a:pPr lvl="1"/>
            <a:r>
              <a:rPr lang="ro-RO" b="1" dirty="0"/>
              <a:t>Grid</a:t>
            </a:r>
            <a:r>
              <a:rPr lang="en-US" b="1" dirty="0"/>
              <a:t>: </a:t>
            </a:r>
            <a:r>
              <a:rPr lang="ro-RO" dirty="0"/>
              <a:t>Folosește liniile grid pentru a alege un punct de start pentru fiecare rulare.</a:t>
            </a:r>
            <a:endParaRPr lang="en-US" dirty="0"/>
          </a:p>
          <a:p>
            <a:pPr lvl="1"/>
            <a:r>
              <a:rPr lang="ro-RO" b="1" dirty="0"/>
              <a:t>Cuvinte</a:t>
            </a:r>
            <a:r>
              <a:rPr lang="en-US" b="1" dirty="0"/>
              <a:t>: </a:t>
            </a:r>
            <a:r>
              <a:rPr lang="ro-RO" dirty="0"/>
              <a:t>Baza are un logo de FIRST LEGO League. Poți folosi literele din logo sau marginea lui pentru aliniere.</a:t>
            </a:r>
            <a:endParaRPr lang="en-US" dirty="0"/>
          </a:p>
          <a:p>
            <a:r>
              <a:rPr lang="ro-RO" dirty="0"/>
              <a:t>Mai bine, încearcă să găsești un mod de aliniere folosind alte tehnici (vezi slide 6)</a:t>
            </a:r>
            <a:endParaRPr lang="en-US" dirty="0"/>
          </a:p>
        </p:txBody>
      </p:sp>
      <p:sp>
        <p:nvSpPr>
          <p:cNvPr id="4" name="Footer Placeholder 3"/>
          <p:cNvSpPr>
            <a:spLocks noGrp="1"/>
          </p:cNvSpPr>
          <p:nvPr>
            <p:ph type="ftr" sz="quarter" idx="11"/>
          </p:nvPr>
        </p:nvSpPr>
        <p:spPr/>
        <p:txBody>
          <a:bodyPr/>
          <a:lstStyle/>
          <a:p>
            <a:r>
              <a:rPr lang="en-US"/>
              <a:t>Copyright © 2020 Prime Lessons (primelessons.org) CC-BY-NC-SA.  (Last edit: 12/14/2020)</a:t>
            </a:r>
          </a:p>
        </p:txBody>
      </p:sp>
      <p:sp>
        <p:nvSpPr>
          <p:cNvPr id="5" name="Slide Number Placeholder 4">
            <a:extLst>
              <a:ext uri="{FF2B5EF4-FFF2-40B4-BE49-F238E27FC236}">
                <a16:creationId xmlns:a16="http://schemas.microsoft.com/office/drawing/2014/main" id="{51E3DF4A-9EC4-4E26-B2E5-E5B28857EE91}"/>
              </a:ext>
            </a:extLst>
          </p:cNvPr>
          <p:cNvSpPr>
            <a:spLocks noGrp="1"/>
          </p:cNvSpPr>
          <p:nvPr>
            <p:ph type="sldNum" sz="quarter" idx="12"/>
          </p:nvPr>
        </p:nvSpPr>
        <p:spPr/>
        <p:txBody>
          <a:bodyPr/>
          <a:lstStyle/>
          <a:p>
            <a:fld id="{BBD74847-7BE4-4E4D-8159-51DF7B93C616}" type="slidenum">
              <a:rPr lang="en-US" smtClean="0"/>
              <a:t>5</a:t>
            </a:fld>
            <a:endParaRPr lang="en-US"/>
          </a:p>
        </p:txBody>
      </p:sp>
      <p:grpSp>
        <p:nvGrpSpPr>
          <p:cNvPr id="7" name="Group 6">
            <a:extLst>
              <a:ext uri="{FF2B5EF4-FFF2-40B4-BE49-F238E27FC236}">
                <a16:creationId xmlns:a16="http://schemas.microsoft.com/office/drawing/2014/main" id="{668BC7B2-E05F-2F45-9DE1-A787AAC953FD}"/>
              </a:ext>
            </a:extLst>
          </p:cNvPr>
          <p:cNvGrpSpPr/>
          <p:nvPr/>
        </p:nvGrpSpPr>
        <p:grpSpPr>
          <a:xfrm>
            <a:off x="6640484" y="1892691"/>
            <a:ext cx="1674825" cy="1663988"/>
            <a:chOff x="6889456" y="1875179"/>
            <a:chExt cx="1674825" cy="1663988"/>
          </a:xfrm>
        </p:grpSpPr>
        <p:sp>
          <p:nvSpPr>
            <p:cNvPr id="8" name="Right Triangle 7"/>
            <p:cNvSpPr/>
            <p:nvPr/>
          </p:nvSpPr>
          <p:spPr>
            <a:xfrm>
              <a:off x="6920065" y="2492912"/>
              <a:ext cx="768731" cy="980312"/>
            </a:xfrm>
            <a:prstGeom prst="rtTriangle">
              <a:avLst/>
            </a:prstGeom>
            <a:solidFill>
              <a:srgbClr val="FFFFFF"/>
            </a:solidFill>
            <a:ln w="3810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rot="13627525">
              <a:off x="7351439" y="2374897"/>
              <a:ext cx="674712" cy="701814"/>
              <a:chOff x="7631605" y="3030052"/>
              <a:chExt cx="674712" cy="701814"/>
            </a:xfrm>
          </p:grpSpPr>
          <p:sp>
            <p:nvSpPr>
              <p:cNvPr id="10" name="Rounded Rectangle 9"/>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 name="Oval 11"/>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13" name="TextBox 12"/>
            <p:cNvSpPr txBox="1"/>
            <p:nvPr/>
          </p:nvSpPr>
          <p:spPr>
            <a:xfrm rot="16200000">
              <a:off x="6648117" y="2866941"/>
              <a:ext cx="913565" cy="430887"/>
            </a:xfrm>
            <a:prstGeom prst="rect">
              <a:avLst/>
            </a:prstGeom>
            <a:noFill/>
          </p:spPr>
          <p:txBody>
            <a:bodyPr wrap="square" rtlCol="0">
              <a:spAutoFit/>
            </a:bodyPr>
            <a:lstStyle/>
            <a:p>
              <a:r>
                <a:rPr lang="ro-RO" sz="1100" dirty="0"/>
                <a:t>Folosește un șablon</a:t>
              </a:r>
              <a:endParaRPr lang="en-US" sz="1100" dirty="0"/>
            </a:p>
          </p:txBody>
        </p:sp>
        <p:cxnSp>
          <p:nvCxnSpPr>
            <p:cNvPr id="18" name="Straight Arrow Connector 17"/>
            <p:cNvCxnSpPr/>
            <p:nvPr/>
          </p:nvCxnSpPr>
          <p:spPr>
            <a:xfrm rot="16200000">
              <a:off x="7958415" y="1887046"/>
              <a:ext cx="617733" cy="593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rot="10800000">
            <a:off x="7649203" y="4693283"/>
            <a:ext cx="674712" cy="701814"/>
            <a:chOff x="7631605" y="3030052"/>
            <a:chExt cx="674712" cy="701814"/>
          </a:xfrm>
        </p:grpSpPr>
        <p:sp>
          <p:nvSpPr>
            <p:cNvPr id="29" name="Rounded Rectangle 28"/>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1" name="Oval 30"/>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25" name="TextBox 24"/>
          <p:cNvSpPr txBox="1"/>
          <p:nvPr/>
        </p:nvSpPr>
        <p:spPr>
          <a:xfrm>
            <a:off x="6916278" y="4657696"/>
            <a:ext cx="821309" cy="646331"/>
          </a:xfrm>
          <a:prstGeom prst="rect">
            <a:avLst/>
          </a:prstGeom>
          <a:noFill/>
        </p:spPr>
        <p:txBody>
          <a:bodyPr wrap="square" rtlCol="0">
            <a:spAutoFit/>
          </a:bodyPr>
          <a:lstStyle/>
          <a:p>
            <a:pPr algn="ctr"/>
            <a:r>
              <a:rPr lang="ro-RO" sz="1200" dirty="0"/>
              <a:t>Folosește gridul sau logo-ul</a:t>
            </a:r>
            <a:endParaRPr lang="en-US" sz="1200" dirty="0"/>
          </a:p>
        </p:txBody>
      </p:sp>
      <p:cxnSp>
        <p:nvCxnSpPr>
          <p:cNvPr id="53" name="Straight Connector 52"/>
          <p:cNvCxnSpPr/>
          <p:nvPr/>
        </p:nvCxnSpPr>
        <p:spPr>
          <a:xfrm flipV="1">
            <a:off x="6381742" y="1505616"/>
            <a:ext cx="11141" cy="4745597"/>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2BD57FD3-F796-024A-85EB-ED165D93804D}"/>
              </a:ext>
            </a:extLst>
          </p:cNvPr>
          <p:cNvCxnSpPr>
            <a:cxnSpLocks/>
          </p:cNvCxnSpPr>
          <p:nvPr/>
        </p:nvCxnSpPr>
        <p:spPr>
          <a:xfrm flipV="1">
            <a:off x="8022040" y="4078715"/>
            <a:ext cx="0" cy="5445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66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Eroarea se acumulează în timp</a:t>
            </a:r>
            <a:endParaRPr lang="en-US" dirty="0"/>
          </a:p>
        </p:txBody>
      </p:sp>
      <p:sp>
        <p:nvSpPr>
          <p:cNvPr id="3" name="Content Placeholder 2"/>
          <p:cNvSpPr>
            <a:spLocks noGrp="1"/>
          </p:cNvSpPr>
          <p:nvPr>
            <p:ph idx="1"/>
          </p:nvPr>
        </p:nvSpPr>
        <p:spPr/>
        <p:txBody>
          <a:bodyPr/>
          <a:lstStyle/>
          <a:p>
            <a:r>
              <a:rPr lang="ro-RO" dirty="0"/>
              <a:t>Până când ajungi la partea depărtată a mesei, nu mai ești în poziția corectă.</a:t>
            </a:r>
            <a:endParaRPr lang="en-US" dirty="0"/>
          </a:p>
          <a:p>
            <a:r>
              <a:rPr lang="ro-RO" dirty="0"/>
              <a:t>Soluție </a:t>
            </a:r>
            <a:r>
              <a:rPr lang="en-US" dirty="0"/>
              <a:t>: </a:t>
            </a:r>
            <a:r>
              <a:rPr lang="ro-RO" dirty="0"/>
              <a:t>Repetă tehnicile de aliniere de mai multe ori într-o rulare pentru o fiabilitate mai bună (vezi slide 7).</a:t>
            </a:r>
            <a:endParaRPr lang="en-US" dirty="0"/>
          </a:p>
          <a:p>
            <a:endParaRPr lang="en-US" dirty="0"/>
          </a:p>
        </p:txBody>
      </p:sp>
      <p:sp>
        <p:nvSpPr>
          <p:cNvPr id="4" name="Footer Placeholder 3"/>
          <p:cNvSpPr>
            <a:spLocks noGrp="1"/>
          </p:cNvSpPr>
          <p:nvPr>
            <p:ph type="ftr" sz="quarter" idx="11"/>
          </p:nvPr>
        </p:nvSpPr>
        <p:spPr/>
        <p:txBody>
          <a:bodyPr/>
          <a:lstStyle/>
          <a:p>
            <a:r>
              <a:rPr lang="en-US"/>
              <a:t>Copyright © 2020 Prime Lessons (primelessons.org) CC-BY-NC-SA.  (Last edit: 12/14/2020)</a:t>
            </a:r>
          </a:p>
        </p:txBody>
      </p:sp>
      <p:sp>
        <p:nvSpPr>
          <p:cNvPr id="9" name="Slide Number Placeholder 8">
            <a:extLst>
              <a:ext uri="{FF2B5EF4-FFF2-40B4-BE49-F238E27FC236}">
                <a16:creationId xmlns:a16="http://schemas.microsoft.com/office/drawing/2014/main" id="{6E30E378-FCB0-4A8C-88B0-71F3D4F69454}"/>
              </a:ext>
            </a:extLst>
          </p:cNvPr>
          <p:cNvSpPr>
            <a:spLocks noGrp="1"/>
          </p:cNvSpPr>
          <p:nvPr>
            <p:ph type="sldNum" sz="quarter" idx="12"/>
          </p:nvPr>
        </p:nvSpPr>
        <p:spPr/>
        <p:txBody>
          <a:bodyPr/>
          <a:lstStyle/>
          <a:p>
            <a:fld id="{BBD74847-7BE4-4E4D-8159-51DF7B93C616}" type="slidenum">
              <a:rPr lang="en-US" smtClean="0"/>
              <a:t>6</a:t>
            </a:fld>
            <a:endParaRPr lang="en-US"/>
          </a:p>
        </p:txBody>
      </p:sp>
      <p:cxnSp>
        <p:nvCxnSpPr>
          <p:cNvPr id="10" name="Straight Connector 9"/>
          <p:cNvCxnSpPr>
            <a:cxnSpLocks/>
          </p:cNvCxnSpPr>
          <p:nvPr/>
        </p:nvCxnSpPr>
        <p:spPr>
          <a:xfrm flipV="1">
            <a:off x="778677" y="2944502"/>
            <a:ext cx="6351582" cy="56085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039831" y="3059735"/>
            <a:ext cx="1187198" cy="637693"/>
          </a:xfrm>
          <a:prstGeom prst="rect">
            <a:avLst/>
          </a:prstGeom>
          <a:solidFill>
            <a:schemeClr val="tx1"/>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ro-RO" dirty="0"/>
              <a:t>Misiune</a:t>
            </a:r>
            <a:r>
              <a:rPr lang="en-US" dirty="0"/>
              <a:t> Model 1</a:t>
            </a:r>
          </a:p>
        </p:txBody>
      </p:sp>
      <p:cxnSp>
        <p:nvCxnSpPr>
          <p:cNvPr id="17" name="Straight Connector 16"/>
          <p:cNvCxnSpPr>
            <a:cxnSpLocks/>
          </p:cNvCxnSpPr>
          <p:nvPr/>
        </p:nvCxnSpPr>
        <p:spPr>
          <a:xfrm flipV="1">
            <a:off x="821768" y="4545675"/>
            <a:ext cx="6351582" cy="56085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821469" y="4736191"/>
            <a:ext cx="1187198" cy="637693"/>
          </a:xfrm>
          <a:prstGeom prst="rect">
            <a:avLst/>
          </a:prstGeom>
          <a:solidFill>
            <a:schemeClr val="tx1"/>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ro-RO" dirty="0"/>
              <a:t>Misiune</a:t>
            </a:r>
            <a:r>
              <a:rPr lang="en-US" dirty="0"/>
              <a:t> Model 2</a:t>
            </a:r>
          </a:p>
        </p:txBody>
      </p:sp>
      <p:grpSp>
        <p:nvGrpSpPr>
          <p:cNvPr id="18" name="Group 17">
            <a:extLst>
              <a:ext uri="{FF2B5EF4-FFF2-40B4-BE49-F238E27FC236}">
                <a16:creationId xmlns:a16="http://schemas.microsoft.com/office/drawing/2014/main" id="{7F72F758-EB87-45E8-B01A-3C71CAE24D2D}"/>
              </a:ext>
            </a:extLst>
          </p:cNvPr>
          <p:cNvGrpSpPr/>
          <p:nvPr/>
        </p:nvGrpSpPr>
        <p:grpSpPr>
          <a:xfrm rot="21371424">
            <a:off x="592105" y="4420643"/>
            <a:ext cx="1199001" cy="1371767"/>
            <a:chOff x="6507213" y="1384746"/>
            <a:chExt cx="1199001" cy="1371767"/>
          </a:xfrm>
        </p:grpSpPr>
        <p:grpSp>
          <p:nvGrpSpPr>
            <p:cNvPr id="20" name="Group 19">
              <a:extLst>
                <a:ext uri="{FF2B5EF4-FFF2-40B4-BE49-F238E27FC236}">
                  <a16:creationId xmlns:a16="http://schemas.microsoft.com/office/drawing/2014/main" id="{B5E70149-7C94-4954-AD05-E882F8F694A2}"/>
                </a:ext>
              </a:extLst>
            </p:cNvPr>
            <p:cNvGrpSpPr/>
            <p:nvPr/>
          </p:nvGrpSpPr>
          <p:grpSpPr>
            <a:xfrm rot="5400000">
              <a:off x="6518630" y="1512901"/>
              <a:ext cx="1141996" cy="1164830"/>
              <a:chOff x="6310708" y="2223671"/>
              <a:chExt cx="809489" cy="898563"/>
            </a:xfrm>
          </p:grpSpPr>
          <p:sp>
            <p:nvSpPr>
              <p:cNvPr id="23" name="Rounded Rectangle 14">
                <a:extLst>
                  <a:ext uri="{FF2B5EF4-FFF2-40B4-BE49-F238E27FC236}">
                    <a16:creationId xmlns:a16="http://schemas.microsoft.com/office/drawing/2014/main" id="{68E2C5E1-D1FD-4E4C-9DDC-E84C9A1A3B82}"/>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15">
                <a:extLst>
                  <a:ext uri="{FF2B5EF4-FFF2-40B4-BE49-F238E27FC236}">
                    <a16:creationId xmlns:a16="http://schemas.microsoft.com/office/drawing/2014/main" id="{0A1283A7-19E4-493C-981F-1613E2EAC289}"/>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5" name="Rounded Rectangle 16">
                <a:extLst>
                  <a:ext uri="{FF2B5EF4-FFF2-40B4-BE49-F238E27FC236}">
                    <a16:creationId xmlns:a16="http://schemas.microsoft.com/office/drawing/2014/main" id="{E1C5A8B4-9FA6-4D2D-8EA9-C78F8EF447D3}"/>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6" name="Oval 25">
                <a:extLst>
                  <a:ext uri="{FF2B5EF4-FFF2-40B4-BE49-F238E27FC236}">
                    <a16:creationId xmlns:a16="http://schemas.microsoft.com/office/drawing/2014/main" id="{4811263E-66E6-4901-BC55-6F43BBA6D3CF}"/>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B744A59C-3C4B-4E27-BA4C-A344BC60906F}"/>
                </a:ext>
              </a:extLst>
            </p:cNvPr>
            <p:cNvSpPr txBox="1"/>
            <p:nvPr/>
          </p:nvSpPr>
          <p:spPr>
            <a:xfrm>
              <a:off x="7216809" y="1384746"/>
              <a:ext cx="465620" cy="369332"/>
            </a:xfrm>
            <a:prstGeom prst="rect">
              <a:avLst/>
            </a:prstGeom>
            <a:noFill/>
          </p:spPr>
          <p:txBody>
            <a:bodyPr wrap="square" rtlCol="0">
              <a:spAutoFit/>
            </a:bodyPr>
            <a:lstStyle/>
            <a:p>
              <a:r>
                <a:rPr lang="en-US" dirty="0"/>
                <a:t>A</a:t>
              </a:r>
            </a:p>
          </p:txBody>
        </p:sp>
        <p:sp>
          <p:nvSpPr>
            <p:cNvPr id="22" name="TextBox 21">
              <a:extLst>
                <a:ext uri="{FF2B5EF4-FFF2-40B4-BE49-F238E27FC236}">
                  <a16:creationId xmlns:a16="http://schemas.microsoft.com/office/drawing/2014/main" id="{B09158E1-6498-4DE3-9E6F-81C6E8302AEA}"/>
                </a:ext>
              </a:extLst>
            </p:cNvPr>
            <p:cNvSpPr txBox="1"/>
            <p:nvPr/>
          </p:nvSpPr>
          <p:spPr>
            <a:xfrm>
              <a:off x="7240594" y="2387181"/>
              <a:ext cx="465620" cy="369332"/>
            </a:xfrm>
            <a:prstGeom prst="rect">
              <a:avLst/>
            </a:prstGeom>
            <a:noFill/>
          </p:spPr>
          <p:txBody>
            <a:bodyPr wrap="square" rtlCol="0">
              <a:spAutoFit/>
            </a:bodyPr>
            <a:lstStyle/>
            <a:p>
              <a:r>
                <a:rPr lang="en-US" dirty="0"/>
                <a:t>E</a:t>
              </a:r>
            </a:p>
          </p:txBody>
        </p:sp>
      </p:grpSp>
      <p:grpSp>
        <p:nvGrpSpPr>
          <p:cNvPr id="27" name="Group 26">
            <a:extLst>
              <a:ext uri="{FF2B5EF4-FFF2-40B4-BE49-F238E27FC236}">
                <a16:creationId xmlns:a16="http://schemas.microsoft.com/office/drawing/2014/main" id="{28AA6D95-E78A-4D7B-B7F7-FD2F348BCB3C}"/>
              </a:ext>
            </a:extLst>
          </p:cNvPr>
          <p:cNvGrpSpPr/>
          <p:nvPr/>
        </p:nvGrpSpPr>
        <p:grpSpPr>
          <a:xfrm rot="21371424">
            <a:off x="538058" y="2781749"/>
            <a:ext cx="1199001" cy="1371767"/>
            <a:chOff x="6507213" y="1384746"/>
            <a:chExt cx="1199001" cy="1371767"/>
          </a:xfrm>
        </p:grpSpPr>
        <p:grpSp>
          <p:nvGrpSpPr>
            <p:cNvPr id="28" name="Group 27">
              <a:extLst>
                <a:ext uri="{FF2B5EF4-FFF2-40B4-BE49-F238E27FC236}">
                  <a16:creationId xmlns:a16="http://schemas.microsoft.com/office/drawing/2014/main" id="{6DDD75FE-4E15-4BDA-90D3-79790980FAFD}"/>
                </a:ext>
              </a:extLst>
            </p:cNvPr>
            <p:cNvGrpSpPr/>
            <p:nvPr/>
          </p:nvGrpSpPr>
          <p:grpSpPr>
            <a:xfrm rot="5400000">
              <a:off x="6518630" y="1512901"/>
              <a:ext cx="1141996" cy="1164830"/>
              <a:chOff x="6310708" y="2223671"/>
              <a:chExt cx="809489" cy="898563"/>
            </a:xfrm>
          </p:grpSpPr>
          <p:sp>
            <p:nvSpPr>
              <p:cNvPr id="31" name="Rounded Rectangle 14">
                <a:extLst>
                  <a:ext uri="{FF2B5EF4-FFF2-40B4-BE49-F238E27FC236}">
                    <a16:creationId xmlns:a16="http://schemas.microsoft.com/office/drawing/2014/main" id="{A1416E28-CD2B-498F-BEBF-5FA7CCBD460D}"/>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15">
                <a:extLst>
                  <a:ext uri="{FF2B5EF4-FFF2-40B4-BE49-F238E27FC236}">
                    <a16:creationId xmlns:a16="http://schemas.microsoft.com/office/drawing/2014/main" id="{4E9D212E-FD76-48DF-AA45-496707093DDB}"/>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3" name="Rounded Rectangle 16">
                <a:extLst>
                  <a:ext uri="{FF2B5EF4-FFF2-40B4-BE49-F238E27FC236}">
                    <a16:creationId xmlns:a16="http://schemas.microsoft.com/office/drawing/2014/main" id="{4FF80E9B-BA8E-4C02-A2C3-FEB76B66E98B}"/>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Oval 33">
                <a:extLst>
                  <a:ext uri="{FF2B5EF4-FFF2-40B4-BE49-F238E27FC236}">
                    <a16:creationId xmlns:a16="http://schemas.microsoft.com/office/drawing/2014/main" id="{DE6832A3-EFCD-4356-B10C-A7A0EEAA5010}"/>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C1FECBE0-7E68-4B26-841B-AD0F3919F04C}"/>
                </a:ext>
              </a:extLst>
            </p:cNvPr>
            <p:cNvSpPr txBox="1"/>
            <p:nvPr/>
          </p:nvSpPr>
          <p:spPr>
            <a:xfrm>
              <a:off x="7216809" y="1384746"/>
              <a:ext cx="465620" cy="369332"/>
            </a:xfrm>
            <a:prstGeom prst="rect">
              <a:avLst/>
            </a:prstGeom>
            <a:noFill/>
          </p:spPr>
          <p:txBody>
            <a:bodyPr wrap="square" rtlCol="0">
              <a:spAutoFit/>
            </a:bodyPr>
            <a:lstStyle/>
            <a:p>
              <a:r>
                <a:rPr lang="en-US" dirty="0"/>
                <a:t>A</a:t>
              </a:r>
            </a:p>
          </p:txBody>
        </p:sp>
        <p:sp>
          <p:nvSpPr>
            <p:cNvPr id="30" name="TextBox 29">
              <a:extLst>
                <a:ext uri="{FF2B5EF4-FFF2-40B4-BE49-F238E27FC236}">
                  <a16:creationId xmlns:a16="http://schemas.microsoft.com/office/drawing/2014/main" id="{06DAACAD-B848-4429-9F0F-E4171300D305}"/>
                </a:ext>
              </a:extLst>
            </p:cNvPr>
            <p:cNvSpPr txBox="1"/>
            <p:nvPr/>
          </p:nvSpPr>
          <p:spPr>
            <a:xfrm>
              <a:off x="7240594" y="2387181"/>
              <a:ext cx="465620" cy="369332"/>
            </a:xfrm>
            <a:prstGeom prst="rect">
              <a:avLst/>
            </a:prstGeom>
            <a:noFill/>
          </p:spPr>
          <p:txBody>
            <a:bodyPr wrap="square" rtlCol="0">
              <a:spAutoFit/>
            </a:bodyPr>
            <a:lstStyle/>
            <a:p>
              <a:r>
                <a:rPr lang="en-US" dirty="0"/>
                <a:t>E</a:t>
              </a:r>
            </a:p>
          </p:txBody>
        </p:sp>
      </p:grpSp>
    </p:spTree>
    <p:extLst>
      <p:ext uri="{BB962C8B-B14F-4D97-AF65-F5344CB8AC3E}">
        <p14:creationId xmlns:p14="http://schemas.microsoft.com/office/powerpoint/2010/main" val="217101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Unde ești pe masa de competiție?</a:t>
            </a:r>
            <a:endParaRPr lang="en-US" dirty="0"/>
          </a:p>
        </p:txBody>
      </p:sp>
      <p:sp>
        <p:nvSpPr>
          <p:cNvPr id="3" name="Content Placeholder 2"/>
          <p:cNvSpPr>
            <a:spLocks noGrp="1"/>
          </p:cNvSpPr>
          <p:nvPr>
            <p:ph idx="1"/>
          </p:nvPr>
        </p:nvSpPr>
        <p:spPr>
          <a:xfrm>
            <a:off x="227874" y="1290918"/>
            <a:ext cx="5620055" cy="4869226"/>
          </a:xfrm>
        </p:spPr>
        <p:txBody>
          <a:bodyPr/>
          <a:lstStyle/>
          <a:p>
            <a:r>
              <a:rPr lang="ro-RO" dirty="0"/>
              <a:t>Sunt o serie de strategii de aliniere comune care sunt folosite:</a:t>
            </a:r>
            <a:endParaRPr lang="en-US" dirty="0"/>
          </a:p>
          <a:p>
            <a:pPr lvl="1"/>
            <a:r>
              <a:rPr lang="ro-RO" b="1" dirty="0"/>
              <a:t>Alinierea la pereți </a:t>
            </a:r>
            <a:r>
              <a:rPr lang="en-US" dirty="0"/>
              <a:t>– </a:t>
            </a:r>
            <a:r>
              <a:rPr lang="ro-RO" dirty="0"/>
              <a:t>îndreaptă-te voit la perete pentru îndreptare.</a:t>
            </a:r>
            <a:endParaRPr lang="en-US" dirty="0"/>
          </a:p>
          <a:p>
            <a:pPr lvl="1"/>
            <a:r>
              <a:rPr lang="ro-RO" b="1" dirty="0"/>
              <a:t>Aliniază-te la linii </a:t>
            </a:r>
            <a:r>
              <a:rPr lang="en-US" dirty="0"/>
              <a:t>–</a:t>
            </a:r>
            <a:r>
              <a:rPr lang="ro-RO" dirty="0"/>
              <a:t> Dacă mișcarea este înclinată, poți să te îndrepți după fiecare linie de pe masă.</a:t>
            </a:r>
            <a:endParaRPr lang="en-US" dirty="0"/>
          </a:p>
          <a:p>
            <a:pPr lvl="1"/>
            <a:r>
              <a:rPr lang="ro-RO" b="1" dirty="0"/>
              <a:t>Înaintează până la linie </a:t>
            </a:r>
            <a:r>
              <a:rPr lang="en-US" dirty="0"/>
              <a:t>–</a:t>
            </a:r>
            <a:r>
              <a:rPr lang="ro-RO" dirty="0"/>
              <a:t> mergi până găsești la linie pentru a știi unde să ești pe masă.</a:t>
            </a:r>
            <a:endParaRPr lang="en-US" dirty="0"/>
          </a:p>
          <a:p>
            <a:pPr lvl="1"/>
            <a:r>
              <a:rPr lang="ro-RO" b="1" dirty="0"/>
              <a:t>Aliniază-te la un model de misiune </a:t>
            </a:r>
            <a:r>
              <a:rPr lang="en-US" dirty="0"/>
              <a:t>–</a:t>
            </a:r>
            <a:r>
              <a:rPr lang="ro-RO" dirty="0"/>
              <a:t>Modelele de misiune care folosesc dual-lock pot fi utilizate pentru aliniere.</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4A07A327-6F1F-4B27-AC79-3837EEEA8D6F}"/>
              </a:ext>
            </a:extLst>
          </p:cNvPr>
          <p:cNvSpPr>
            <a:spLocks noGrp="1"/>
          </p:cNvSpPr>
          <p:nvPr>
            <p:ph type="sldNum" sz="quarter" idx="12"/>
          </p:nvPr>
        </p:nvSpPr>
        <p:spPr/>
        <p:txBody>
          <a:bodyPr/>
          <a:lstStyle/>
          <a:p>
            <a:fld id="{BBD74847-7BE4-4E4D-8159-51DF7B93C616}" type="slidenum">
              <a:rPr lang="en-US" smtClean="0"/>
              <a:t>7</a:t>
            </a:fld>
            <a:endParaRPr lang="en-US"/>
          </a:p>
        </p:txBody>
      </p:sp>
      <p:cxnSp>
        <p:nvCxnSpPr>
          <p:cNvPr id="7" name="Straight Connector 6"/>
          <p:cNvCxnSpPr/>
          <p:nvPr/>
        </p:nvCxnSpPr>
        <p:spPr>
          <a:xfrm flipH="1">
            <a:off x="6716194" y="4019734"/>
            <a:ext cx="1861911" cy="11139"/>
          </a:xfrm>
          <a:prstGeom prst="line">
            <a:avLst/>
          </a:prstGeom>
          <a:ln w="571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359819" y="5090205"/>
            <a:ext cx="1187198" cy="534714"/>
          </a:xfrm>
          <a:prstGeom prst="rect">
            <a:avLst/>
          </a:prstGeom>
          <a:solidFill>
            <a:schemeClr val="tx1"/>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ro-RO" dirty="0"/>
              <a:t>Modelul de linie</a:t>
            </a:r>
            <a:endParaRPr lang="en-US" dirty="0"/>
          </a:p>
        </p:txBody>
      </p:sp>
      <p:sp>
        <p:nvSpPr>
          <p:cNvPr id="18" name="Rectangle 17"/>
          <p:cNvSpPr/>
          <p:nvPr/>
        </p:nvSpPr>
        <p:spPr>
          <a:xfrm>
            <a:off x="7049862" y="2699659"/>
            <a:ext cx="1483679" cy="668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ectangle 18"/>
          <p:cNvSpPr/>
          <p:nvPr/>
        </p:nvSpPr>
        <p:spPr>
          <a:xfrm rot="5400000">
            <a:off x="7907452" y="2132015"/>
            <a:ext cx="1202134" cy="668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TextBox 23"/>
          <p:cNvSpPr txBox="1"/>
          <p:nvPr/>
        </p:nvSpPr>
        <p:spPr>
          <a:xfrm>
            <a:off x="6490940" y="2220642"/>
            <a:ext cx="913565" cy="461665"/>
          </a:xfrm>
          <a:prstGeom prst="rect">
            <a:avLst/>
          </a:prstGeom>
          <a:noFill/>
        </p:spPr>
        <p:txBody>
          <a:bodyPr wrap="square" rtlCol="0">
            <a:spAutoFit/>
          </a:bodyPr>
          <a:lstStyle/>
          <a:p>
            <a:pPr algn="ctr"/>
            <a:r>
              <a:rPr lang="ro-RO" sz="1200" dirty="0"/>
              <a:t>Alinierea la perete</a:t>
            </a:r>
            <a:endParaRPr lang="en-US" sz="1200" dirty="0"/>
          </a:p>
        </p:txBody>
      </p:sp>
      <p:sp>
        <p:nvSpPr>
          <p:cNvPr id="25" name="TextBox 24"/>
          <p:cNvSpPr txBox="1"/>
          <p:nvPr/>
        </p:nvSpPr>
        <p:spPr>
          <a:xfrm>
            <a:off x="6399906" y="3522236"/>
            <a:ext cx="913565" cy="461665"/>
          </a:xfrm>
          <a:prstGeom prst="rect">
            <a:avLst/>
          </a:prstGeom>
          <a:noFill/>
        </p:spPr>
        <p:txBody>
          <a:bodyPr wrap="square" rtlCol="0">
            <a:spAutoFit/>
          </a:bodyPr>
          <a:lstStyle/>
          <a:p>
            <a:pPr algn="ctr"/>
            <a:r>
              <a:rPr lang="ro-RO" sz="1200" dirty="0"/>
              <a:t>Alinierea la linie</a:t>
            </a:r>
            <a:endParaRPr lang="en-US" sz="1200" dirty="0"/>
          </a:p>
        </p:txBody>
      </p:sp>
      <p:sp>
        <p:nvSpPr>
          <p:cNvPr id="26" name="TextBox 25"/>
          <p:cNvSpPr txBox="1"/>
          <p:nvPr/>
        </p:nvSpPr>
        <p:spPr>
          <a:xfrm>
            <a:off x="6446903" y="4569735"/>
            <a:ext cx="913565" cy="646331"/>
          </a:xfrm>
          <a:prstGeom prst="rect">
            <a:avLst/>
          </a:prstGeom>
          <a:noFill/>
        </p:spPr>
        <p:txBody>
          <a:bodyPr wrap="square" rtlCol="0">
            <a:spAutoFit/>
          </a:bodyPr>
          <a:lstStyle/>
          <a:p>
            <a:pPr algn="ctr"/>
            <a:r>
              <a:rPr lang="ro-RO" sz="1200" dirty="0"/>
              <a:t>Alinierea la modelul de misiune</a:t>
            </a:r>
            <a:endParaRPr lang="en-US" sz="1200" dirty="0"/>
          </a:p>
        </p:txBody>
      </p:sp>
      <p:cxnSp>
        <p:nvCxnSpPr>
          <p:cNvPr id="27" name="Straight Connector 26"/>
          <p:cNvCxnSpPr/>
          <p:nvPr/>
        </p:nvCxnSpPr>
        <p:spPr>
          <a:xfrm flipV="1">
            <a:off x="6054534" y="1508948"/>
            <a:ext cx="11141" cy="4745597"/>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a:extLst>
              <a:ext uri="{FF2B5EF4-FFF2-40B4-BE49-F238E27FC236}">
                <a16:creationId xmlns:a16="http://schemas.microsoft.com/office/drawing/2014/main" id="{B71A0E5F-95F8-472D-9350-31B8DEA295CE}"/>
              </a:ext>
            </a:extLst>
          </p:cNvPr>
          <p:cNvGrpSpPr/>
          <p:nvPr/>
        </p:nvGrpSpPr>
        <p:grpSpPr>
          <a:xfrm rot="3938648">
            <a:off x="7387963" y="2923022"/>
            <a:ext cx="846901" cy="1003535"/>
            <a:chOff x="6393553" y="1212888"/>
            <a:chExt cx="1278489" cy="1514944"/>
          </a:xfrm>
        </p:grpSpPr>
        <p:grpSp>
          <p:nvGrpSpPr>
            <p:cNvPr id="37" name="Group 36">
              <a:extLst>
                <a:ext uri="{FF2B5EF4-FFF2-40B4-BE49-F238E27FC236}">
                  <a16:creationId xmlns:a16="http://schemas.microsoft.com/office/drawing/2014/main" id="{31100029-A386-4113-941B-724453E1AEBF}"/>
                </a:ext>
              </a:extLst>
            </p:cNvPr>
            <p:cNvGrpSpPr/>
            <p:nvPr/>
          </p:nvGrpSpPr>
          <p:grpSpPr>
            <a:xfrm rot="5400000">
              <a:off x="6518630" y="1512901"/>
              <a:ext cx="1141996" cy="1164829"/>
              <a:chOff x="6310708" y="2223671"/>
              <a:chExt cx="809489" cy="898562"/>
            </a:xfrm>
          </p:grpSpPr>
          <p:sp>
            <p:nvSpPr>
              <p:cNvPr id="40" name="Rounded Rectangle 14">
                <a:extLst>
                  <a:ext uri="{FF2B5EF4-FFF2-40B4-BE49-F238E27FC236}">
                    <a16:creationId xmlns:a16="http://schemas.microsoft.com/office/drawing/2014/main" id="{708C4082-F7DA-42B7-A1B4-A2A58A899193}"/>
                  </a:ext>
                </a:extLst>
              </p:cNvPr>
              <p:cNvSpPr/>
              <p:nvPr/>
            </p:nvSpPr>
            <p:spPr>
              <a:xfrm>
                <a:off x="6451828" y="2223671"/>
                <a:ext cx="519438" cy="898562"/>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15">
                <a:extLst>
                  <a:ext uri="{FF2B5EF4-FFF2-40B4-BE49-F238E27FC236}">
                    <a16:creationId xmlns:a16="http://schemas.microsoft.com/office/drawing/2014/main" id="{C058D46B-24AB-4690-984B-8A30F8EEB76B}"/>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2" name="Rounded Rectangle 16">
                <a:extLst>
                  <a:ext uri="{FF2B5EF4-FFF2-40B4-BE49-F238E27FC236}">
                    <a16:creationId xmlns:a16="http://schemas.microsoft.com/office/drawing/2014/main" id="{0C9E3E98-C752-44F1-B0D6-08D1CBA55116}"/>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3" name="Oval 42">
                <a:extLst>
                  <a:ext uri="{FF2B5EF4-FFF2-40B4-BE49-F238E27FC236}">
                    <a16:creationId xmlns:a16="http://schemas.microsoft.com/office/drawing/2014/main" id="{7B5E3A7D-5901-475B-95E7-0065F9B829F8}"/>
                  </a:ext>
                </a:extLst>
              </p:cNvPr>
              <p:cNvSpPr>
                <a:spLocks noChangeAspect="1"/>
              </p:cNvSpPr>
              <p:nvPr/>
            </p:nvSpPr>
            <p:spPr>
              <a:xfrm>
                <a:off x="6761368" y="2252013"/>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BE39B1BB-7D60-4DEF-8C33-EF32E7FB692C}"/>
                </a:ext>
              </a:extLst>
            </p:cNvPr>
            <p:cNvSpPr txBox="1"/>
            <p:nvPr/>
          </p:nvSpPr>
          <p:spPr>
            <a:xfrm>
              <a:off x="6437625" y="1212888"/>
              <a:ext cx="465620" cy="369331"/>
            </a:xfrm>
            <a:prstGeom prst="rect">
              <a:avLst/>
            </a:prstGeom>
            <a:noFill/>
          </p:spPr>
          <p:txBody>
            <a:bodyPr wrap="square" rtlCol="0">
              <a:spAutoFit/>
            </a:bodyPr>
            <a:lstStyle/>
            <a:p>
              <a:r>
                <a:rPr lang="en-US" dirty="0"/>
                <a:t>A</a:t>
              </a:r>
            </a:p>
          </p:txBody>
        </p:sp>
        <p:sp>
          <p:nvSpPr>
            <p:cNvPr id="39" name="TextBox 38">
              <a:extLst>
                <a:ext uri="{FF2B5EF4-FFF2-40B4-BE49-F238E27FC236}">
                  <a16:creationId xmlns:a16="http://schemas.microsoft.com/office/drawing/2014/main" id="{5BA318F3-6A3E-4BEA-9E35-7D5215E9A47D}"/>
                </a:ext>
              </a:extLst>
            </p:cNvPr>
            <p:cNvSpPr txBox="1"/>
            <p:nvPr/>
          </p:nvSpPr>
          <p:spPr>
            <a:xfrm>
              <a:off x="6393553" y="2358501"/>
              <a:ext cx="465620" cy="369331"/>
            </a:xfrm>
            <a:prstGeom prst="rect">
              <a:avLst/>
            </a:prstGeom>
            <a:noFill/>
          </p:spPr>
          <p:txBody>
            <a:bodyPr wrap="square" rtlCol="0">
              <a:spAutoFit/>
            </a:bodyPr>
            <a:lstStyle/>
            <a:p>
              <a:r>
                <a:rPr lang="en-US" dirty="0"/>
                <a:t>E</a:t>
              </a:r>
            </a:p>
          </p:txBody>
        </p:sp>
      </p:grpSp>
      <p:sp>
        <p:nvSpPr>
          <p:cNvPr id="44" name="Oval 43">
            <a:extLst>
              <a:ext uri="{FF2B5EF4-FFF2-40B4-BE49-F238E27FC236}">
                <a16:creationId xmlns:a16="http://schemas.microsoft.com/office/drawing/2014/main" id="{1C8929E6-ACFD-4DC6-9AEF-F96F54950920}"/>
              </a:ext>
            </a:extLst>
          </p:cNvPr>
          <p:cNvSpPr>
            <a:spLocks noChangeAspect="1"/>
          </p:cNvSpPr>
          <p:nvPr/>
        </p:nvSpPr>
        <p:spPr>
          <a:xfrm rot="9338648">
            <a:off x="7905041" y="3638737"/>
            <a:ext cx="167550" cy="142791"/>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1405E7C-E5B9-4E30-BB26-CE74958D51B8}"/>
              </a:ext>
            </a:extLst>
          </p:cNvPr>
          <p:cNvGrpSpPr/>
          <p:nvPr/>
        </p:nvGrpSpPr>
        <p:grpSpPr>
          <a:xfrm rot="16200000">
            <a:off x="7406319" y="1818061"/>
            <a:ext cx="846901" cy="1003535"/>
            <a:chOff x="6393553" y="1212888"/>
            <a:chExt cx="1278489" cy="1514944"/>
          </a:xfrm>
        </p:grpSpPr>
        <p:grpSp>
          <p:nvGrpSpPr>
            <p:cNvPr id="46" name="Group 45">
              <a:extLst>
                <a:ext uri="{FF2B5EF4-FFF2-40B4-BE49-F238E27FC236}">
                  <a16:creationId xmlns:a16="http://schemas.microsoft.com/office/drawing/2014/main" id="{F7E78712-535E-4180-9D94-0CEC882025D2}"/>
                </a:ext>
              </a:extLst>
            </p:cNvPr>
            <p:cNvGrpSpPr/>
            <p:nvPr/>
          </p:nvGrpSpPr>
          <p:grpSpPr>
            <a:xfrm rot="5400000">
              <a:off x="6518630" y="1512901"/>
              <a:ext cx="1141996" cy="1164829"/>
              <a:chOff x="6310708" y="2223671"/>
              <a:chExt cx="809489" cy="898562"/>
            </a:xfrm>
          </p:grpSpPr>
          <p:sp>
            <p:nvSpPr>
              <p:cNvPr id="49" name="Rounded Rectangle 14">
                <a:extLst>
                  <a:ext uri="{FF2B5EF4-FFF2-40B4-BE49-F238E27FC236}">
                    <a16:creationId xmlns:a16="http://schemas.microsoft.com/office/drawing/2014/main" id="{C67900D0-75BE-4A7F-AB62-E789CE45C6A9}"/>
                  </a:ext>
                </a:extLst>
              </p:cNvPr>
              <p:cNvSpPr/>
              <p:nvPr/>
            </p:nvSpPr>
            <p:spPr>
              <a:xfrm>
                <a:off x="6451828" y="2223671"/>
                <a:ext cx="519438" cy="898562"/>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15">
                <a:extLst>
                  <a:ext uri="{FF2B5EF4-FFF2-40B4-BE49-F238E27FC236}">
                    <a16:creationId xmlns:a16="http://schemas.microsoft.com/office/drawing/2014/main" id="{89608D6C-7539-4B83-B3E4-41CE678C192A}"/>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51" name="Rounded Rectangle 16">
                <a:extLst>
                  <a:ext uri="{FF2B5EF4-FFF2-40B4-BE49-F238E27FC236}">
                    <a16:creationId xmlns:a16="http://schemas.microsoft.com/office/drawing/2014/main" id="{12BDF4FB-3DDF-48EA-AB13-CE0646706619}"/>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52" name="Oval 51">
                <a:extLst>
                  <a:ext uri="{FF2B5EF4-FFF2-40B4-BE49-F238E27FC236}">
                    <a16:creationId xmlns:a16="http://schemas.microsoft.com/office/drawing/2014/main" id="{FE14D493-7737-42E8-9DD6-1373266184F8}"/>
                  </a:ext>
                </a:extLst>
              </p:cNvPr>
              <p:cNvSpPr>
                <a:spLocks noChangeAspect="1"/>
              </p:cNvSpPr>
              <p:nvPr/>
            </p:nvSpPr>
            <p:spPr>
              <a:xfrm>
                <a:off x="6761368" y="2252013"/>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7" name="TextBox 46">
              <a:extLst>
                <a:ext uri="{FF2B5EF4-FFF2-40B4-BE49-F238E27FC236}">
                  <a16:creationId xmlns:a16="http://schemas.microsoft.com/office/drawing/2014/main" id="{20BBC520-6C66-4AA3-8E2D-B7F4B55787F8}"/>
                </a:ext>
              </a:extLst>
            </p:cNvPr>
            <p:cNvSpPr txBox="1"/>
            <p:nvPr/>
          </p:nvSpPr>
          <p:spPr>
            <a:xfrm>
              <a:off x="6437625" y="1212888"/>
              <a:ext cx="465620" cy="369331"/>
            </a:xfrm>
            <a:prstGeom prst="rect">
              <a:avLst/>
            </a:prstGeom>
            <a:noFill/>
          </p:spPr>
          <p:txBody>
            <a:bodyPr wrap="square" rtlCol="0">
              <a:spAutoFit/>
            </a:bodyPr>
            <a:lstStyle/>
            <a:p>
              <a:r>
                <a:rPr lang="en-US" dirty="0"/>
                <a:t>A</a:t>
              </a:r>
            </a:p>
          </p:txBody>
        </p:sp>
        <p:sp>
          <p:nvSpPr>
            <p:cNvPr id="48" name="TextBox 47">
              <a:extLst>
                <a:ext uri="{FF2B5EF4-FFF2-40B4-BE49-F238E27FC236}">
                  <a16:creationId xmlns:a16="http://schemas.microsoft.com/office/drawing/2014/main" id="{9138181D-C5FE-4F11-A68D-9C97A5560DD7}"/>
                </a:ext>
              </a:extLst>
            </p:cNvPr>
            <p:cNvSpPr txBox="1"/>
            <p:nvPr/>
          </p:nvSpPr>
          <p:spPr>
            <a:xfrm>
              <a:off x="6393553" y="2358501"/>
              <a:ext cx="465620" cy="369331"/>
            </a:xfrm>
            <a:prstGeom prst="rect">
              <a:avLst/>
            </a:prstGeom>
            <a:noFill/>
          </p:spPr>
          <p:txBody>
            <a:bodyPr wrap="square" rtlCol="0">
              <a:spAutoFit/>
            </a:bodyPr>
            <a:lstStyle/>
            <a:p>
              <a:r>
                <a:rPr lang="en-US" dirty="0"/>
                <a:t>E</a:t>
              </a:r>
            </a:p>
          </p:txBody>
        </p:sp>
      </p:grpSp>
      <p:grpSp>
        <p:nvGrpSpPr>
          <p:cNvPr id="53" name="Group 52">
            <a:extLst>
              <a:ext uri="{FF2B5EF4-FFF2-40B4-BE49-F238E27FC236}">
                <a16:creationId xmlns:a16="http://schemas.microsoft.com/office/drawing/2014/main" id="{9414484F-5F9C-421E-B8DA-2264F8D7FF31}"/>
              </a:ext>
            </a:extLst>
          </p:cNvPr>
          <p:cNvGrpSpPr/>
          <p:nvPr/>
        </p:nvGrpSpPr>
        <p:grpSpPr>
          <a:xfrm rot="5400000">
            <a:off x="7583301" y="4167990"/>
            <a:ext cx="846901" cy="1003535"/>
            <a:chOff x="6393553" y="1212888"/>
            <a:chExt cx="1278489" cy="1514944"/>
          </a:xfrm>
        </p:grpSpPr>
        <p:grpSp>
          <p:nvGrpSpPr>
            <p:cNvPr id="54" name="Group 53">
              <a:extLst>
                <a:ext uri="{FF2B5EF4-FFF2-40B4-BE49-F238E27FC236}">
                  <a16:creationId xmlns:a16="http://schemas.microsoft.com/office/drawing/2014/main" id="{C54E778A-549B-45DF-BC16-E793667C8FB4}"/>
                </a:ext>
              </a:extLst>
            </p:cNvPr>
            <p:cNvGrpSpPr/>
            <p:nvPr/>
          </p:nvGrpSpPr>
          <p:grpSpPr>
            <a:xfrm rot="5400000">
              <a:off x="6518630" y="1512901"/>
              <a:ext cx="1141996" cy="1164829"/>
              <a:chOff x="6310708" y="2223671"/>
              <a:chExt cx="809489" cy="898562"/>
            </a:xfrm>
          </p:grpSpPr>
          <p:sp>
            <p:nvSpPr>
              <p:cNvPr id="57" name="Rounded Rectangle 14">
                <a:extLst>
                  <a:ext uri="{FF2B5EF4-FFF2-40B4-BE49-F238E27FC236}">
                    <a16:creationId xmlns:a16="http://schemas.microsoft.com/office/drawing/2014/main" id="{3E625071-A1BD-4C6C-9398-658442A1CA3F}"/>
                  </a:ext>
                </a:extLst>
              </p:cNvPr>
              <p:cNvSpPr/>
              <p:nvPr/>
            </p:nvSpPr>
            <p:spPr>
              <a:xfrm>
                <a:off x="6451828" y="2223671"/>
                <a:ext cx="519438" cy="898562"/>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15">
                <a:extLst>
                  <a:ext uri="{FF2B5EF4-FFF2-40B4-BE49-F238E27FC236}">
                    <a16:creationId xmlns:a16="http://schemas.microsoft.com/office/drawing/2014/main" id="{9020C03C-F74A-48E5-BDBD-71A93101BF95}"/>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59" name="Rounded Rectangle 16">
                <a:extLst>
                  <a:ext uri="{FF2B5EF4-FFF2-40B4-BE49-F238E27FC236}">
                    <a16:creationId xmlns:a16="http://schemas.microsoft.com/office/drawing/2014/main" id="{96E72217-AADF-4A6A-BA3E-9BF85C9C0F0F}"/>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60" name="Oval 59">
                <a:extLst>
                  <a:ext uri="{FF2B5EF4-FFF2-40B4-BE49-F238E27FC236}">
                    <a16:creationId xmlns:a16="http://schemas.microsoft.com/office/drawing/2014/main" id="{9B456963-AF8E-4B2F-AA86-794F09D9E961}"/>
                  </a:ext>
                </a:extLst>
              </p:cNvPr>
              <p:cNvSpPr>
                <a:spLocks noChangeAspect="1"/>
              </p:cNvSpPr>
              <p:nvPr/>
            </p:nvSpPr>
            <p:spPr>
              <a:xfrm>
                <a:off x="6761368" y="2252013"/>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51A14283-9F06-4B9E-B334-142F640614D8}"/>
                </a:ext>
              </a:extLst>
            </p:cNvPr>
            <p:cNvSpPr txBox="1"/>
            <p:nvPr/>
          </p:nvSpPr>
          <p:spPr>
            <a:xfrm>
              <a:off x="6437625" y="1212888"/>
              <a:ext cx="465620" cy="369331"/>
            </a:xfrm>
            <a:prstGeom prst="rect">
              <a:avLst/>
            </a:prstGeom>
            <a:noFill/>
          </p:spPr>
          <p:txBody>
            <a:bodyPr wrap="square" rtlCol="0">
              <a:spAutoFit/>
            </a:bodyPr>
            <a:lstStyle/>
            <a:p>
              <a:r>
                <a:rPr lang="en-US" dirty="0"/>
                <a:t>A</a:t>
              </a:r>
            </a:p>
          </p:txBody>
        </p:sp>
        <p:sp>
          <p:nvSpPr>
            <p:cNvPr id="56" name="TextBox 55">
              <a:extLst>
                <a:ext uri="{FF2B5EF4-FFF2-40B4-BE49-F238E27FC236}">
                  <a16:creationId xmlns:a16="http://schemas.microsoft.com/office/drawing/2014/main" id="{14A97573-20E5-4F34-BE2F-D1B0408C1341}"/>
                </a:ext>
              </a:extLst>
            </p:cNvPr>
            <p:cNvSpPr txBox="1"/>
            <p:nvPr/>
          </p:nvSpPr>
          <p:spPr>
            <a:xfrm>
              <a:off x="6393553" y="2358501"/>
              <a:ext cx="465620" cy="369331"/>
            </a:xfrm>
            <a:prstGeom prst="rect">
              <a:avLst/>
            </a:prstGeom>
            <a:noFill/>
          </p:spPr>
          <p:txBody>
            <a:bodyPr wrap="square" rtlCol="0">
              <a:spAutoFit/>
            </a:bodyPr>
            <a:lstStyle/>
            <a:p>
              <a:r>
                <a:rPr lang="en-US" dirty="0"/>
                <a:t>E</a:t>
              </a:r>
            </a:p>
          </p:txBody>
        </p:sp>
      </p:grpSp>
      <p:sp>
        <p:nvSpPr>
          <p:cNvPr id="61" name="Oval 60">
            <a:extLst>
              <a:ext uri="{FF2B5EF4-FFF2-40B4-BE49-F238E27FC236}">
                <a16:creationId xmlns:a16="http://schemas.microsoft.com/office/drawing/2014/main" id="{2D3A903B-A3A7-4570-A0CB-1E00574A43B9}"/>
              </a:ext>
            </a:extLst>
          </p:cNvPr>
          <p:cNvSpPr>
            <a:spLocks noChangeAspect="1"/>
          </p:cNvSpPr>
          <p:nvPr/>
        </p:nvSpPr>
        <p:spPr>
          <a:xfrm rot="9338648">
            <a:off x="7719153" y="1917917"/>
            <a:ext cx="167550" cy="142791"/>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79794F5B-3821-4948-8108-D4D608583E81}"/>
              </a:ext>
            </a:extLst>
          </p:cNvPr>
          <p:cNvSpPr>
            <a:spLocks noChangeAspect="1"/>
          </p:cNvSpPr>
          <p:nvPr/>
        </p:nvSpPr>
        <p:spPr>
          <a:xfrm rot="9338648">
            <a:off x="7961587" y="4926080"/>
            <a:ext cx="167550" cy="142791"/>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12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Alți factori de fiabilitate</a:t>
            </a:r>
            <a:endParaRPr lang="en-US" dirty="0"/>
          </a:p>
        </p:txBody>
      </p:sp>
      <p:sp>
        <p:nvSpPr>
          <p:cNvPr id="3" name="Content Placeholder 2"/>
          <p:cNvSpPr>
            <a:spLocks noGrp="1"/>
          </p:cNvSpPr>
          <p:nvPr>
            <p:ph idx="1"/>
          </p:nvPr>
        </p:nvSpPr>
        <p:spPr/>
        <p:txBody>
          <a:bodyPr/>
          <a:lstStyle/>
          <a:p>
            <a:r>
              <a:rPr lang="ro-RO" dirty="0"/>
              <a:t>Viața bateriei</a:t>
            </a:r>
            <a:endParaRPr lang="en-US" dirty="0"/>
          </a:p>
          <a:p>
            <a:pPr lvl="1"/>
            <a:r>
              <a:rPr lang="ro-RO" dirty="0"/>
              <a:t>Dacă îți programezi robotul pe puțină baterie, nu va rula la fel când e încărcat.</a:t>
            </a:r>
            <a:endParaRPr lang="en-US" dirty="0"/>
          </a:p>
          <a:p>
            <a:pPr lvl="2"/>
            <a:r>
              <a:rPr lang="ro-RO" dirty="0"/>
              <a:t>Motoarele se comportă diferit la baterie puțină.</a:t>
            </a:r>
            <a:endParaRPr lang="en-US" dirty="0"/>
          </a:p>
          <a:p>
            <a:pPr lvl="2"/>
            <a:r>
              <a:rPr lang="ro-RO" dirty="0"/>
              <a:t>Folosind senzorii nu te fac la fel de dependent de baterie.</a:t>
            </a:r>
            <a:endParaRPr lang="en-US" dirty="0"/>
          </a:p>
          <a:p>
            <a:r>
              <a:rPr lang="ro-RO" dirty="0"/>
              <a:t>Piesele LEGO se desprind în timp:</a:t>
            </a:r>
            <a:endParaRPr lang="en-US" dirty="0"/>
          </a:p>
          <a:p>
            <a:pPr lvl="1"/>
            <a:r>
              <a:rPr lang="ro-RO" dirty="0"/>
              <a:t>Apasă piese în zonele cheie înainte de rulare – îmbinările devin instabile ceea ce înseamnă că senzorii nu ar mai fi în aceeași poziție de la rulare la rulare.</a:t>
            </a:r>
            <a:endParaRPr lang="en-US" dirty="0"/>
          </a:p>
          <a:p>
            <a:pPr lvl="1"/>
            <a:r>
              <a:rPr lang="ro-RO" dirty="0"/>
              <a:t>Verifică și conectează firele în senzori și motoare.</a:t>
            </a:r>
            <a:endParaRPr lang="en-US" dirty="0"/>
          </a:p>
          <a:p>
            <a:r>
              <a:rPr lang="ro-RO" dirty="0"/>
              <a:t>Motoarele și senzorii nu se potrivesc mereu:</a:t>
            </a:r>
            <a:endParaRPr lang="en-US" dirty="0"/>
          </a:p>
          <a:p>
            <a:pPr lvl="1"/>
            <a:r>
              <a:rPr lang="ro-RO" dirty="0"/>
              <a:t>Unele echipe testează motoarele, senzorii și roțile pentru a se asigura că se potrivesc.</a:t>
            </a:r>
            <a:endParaRPr lang="en-US" dirty="0"/>
          </a:p>
          <a:p>
            <a:pPr lvl="1"/>
            <a:r>
              <a:rPr lang="ro-RO" dirty="0"/>
              <a:t>Nu vei obține niciodată o potrivire perfecta așa că recomandăm folosirea altor tehnici și acceptă că vor fi diferiți.</a:t>
            </a:r>
            <a:endParaRPr lang="en-US" dirty="0"/>
          </a:p>
          <a:p>
            <a:endParaRPr lang="en-US" dirty="0"/>
          </a:p>
        </p:txBody>
      </p:sp>
      <p:sp>
        <p:nvSpPr>
          <p:cNvPr id="4" name="Footer Placeholder 3"/>
          <p:cNvSpPr>
            <a:spLocks noGrp="1"/>
          </p:cNvSpPr>
          <p:nvPr>
            <p:ph type="ftr" sz="quarter" idx="11"/>
          </p:nvPr>
        </p:nvSpPr>
        <p:spPr/>
        <p:txBody>
          <a:bodyPr/>
          <a:lstStyle/>
          <a:p>
            <a:r>
              <a:rPr lang="en-US"/>
              <a:t>Copyright © 2020 Prime Lessons (primelessons.org) CC-BY-NC-SA.  (Last edit: 12/14/2020)</a:t>
            </a:r>
          </a:p>
        </p:txBody>
      </p:sp>
      <p:sp>
        <p:nvSpPr>
          <p:cNvPr id="5" name="Slide Number Placeholder 4">
            <a:extLst>
              <a:ext uri="{FF2B5EF4-FFF2-40B4-BE49-F238E27FC236}">
                <a16:creationId xmlns:a16="http://schemas.microsoft.com/office/drawing/2014/main" id="{0D424787-68DA-45F2-B424-383A1D552353}"/>
              </a:ext>
            </a:extLst>
          </p:cNvPr>
          <p:cNvSpPr>
            <a:spLocks noGrp="1"/>
          </p:cNvSpPr>
          <p:nvPr>
            <p:ph type="sldNum" sz="quarter" idx="12"/>
          </p:nvPr>
        </p:nvSpPr>
        <p:spPr/>
        <p:txBody>
          <a:bodyPr/>
          <a:lstStyle/>
          <a:p>
            <a:fld id="{BBD74847-7BE4-4E4D-8159-51DF7B93C616}" type="slidenum">
              <a:rPr lang="en-US" smtClean="0"/>
              <a:t>8</a:t>
            </a:fld>
            <a:endParaRPr lang="en-US"/>
          </a:p>
        </p:txBody>
      </p:sp>
    </p:spTree>
    <p:extLst>
      <p:ext uri="{BB962C8B-B14F-4D97-AF65-F5344CB8AC3E}">
        <p14:creationId xmlns:p14="http://schemas.microsoft.com/office/powerpoint/2010/main" val="374971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a:t>
            </a:r>
            <a:r>
              <a:rPr lang="ro-RO" dirty="0"/>
              <a:t>e</a:t>
            </a:r>
            <a:endParaRPr lang="en-US" dirty="0"/>
          </a:p>
        </p:txBody>
      </p:sp>
      <p:sp>
        <p:nvSpPr>
          <p:cNvPr id="3" name="Content Placeholder 2"/>
          <p:cNvSpPr>
            <a:spLocks noGrp="1"/>
          </p:cNvSpPr>
          <p:nvPr>
            <p:ph idx="1"/>
          </p:nvPr>
        </p:nvSpPr>
        <p:spPr>
          <a:xfrm>
            <a:off x="457200" y="1317983"/>
            <a:ext cx="8245474" cy="1145345"/>
          </a:xfrm>
        </p:spPr>
        <p:txBody>
          <a:bodyPr>
            <a:normAutofit fontScale="92500" lnSpcReduction="20000"/>
          </a:bodyPr>
          <a:lstStyle/>
          <a:p>
            <a:r>
              <a:rPr lang="ro-RO" sz="1600" dirty="0"/>
              <a:t>Această lecție de SPIKE Prime a fost realizată de </a:t>
            </a:r>
            <a:r>
              <a:rPr lang="en-US" sz="1600" dirty="0"/>
              <a:t>Sanjay </a:t>
            </a:r>
            <a:r>
              <a:rPr lang="en-US" sz="1600" dirty="0" err="1"/>
              <a:t>Seshan</a:t>
            </a:r>
            <a:r>
              <a:rPr lang="en-US" sz="1600" dirty="0"/>
              <a:t> </a:t>
            </a:r>
            <a:r>
              <a:rPr lang="ro-RO" sz="1600" dirty="0"/>
              <a:t>și</a:t>
            </a:r>
            <a:r>
              <a:rPr lang="en-US" sz="1600" dirty="0"/>
              <a:t> Arvind </a:t>
            </a:r>
            <a:r>
              <a:rPr lang="en-US" sz="1600" dirty="0" err="1"/>
              <a:t>Seshan</a:t>
            </a:r>
            <a:r>
              <a:rPr lang="ro-RO" sz="1600" dirty="0"/>
              <a:t>.</a:t>
            </a:r>
          </a:p>
          <a:p>
            <a:r>
              <a:rPr lang="ro-RO" sz="1600" dirty="0"/>
              <a:t>Mai multe lecții sunt disponibile pe </a:t>
            </a:r>
            <a:r>
              <a:rPr lang="en-US" sz="1600" dirty="0">
                <a:hlinkClick r:id="rId2"/>
              </a:rPr>
              <a:t>www.primelessons.org</a:t>
            </a:r>
            <a:endParaRPr lang="ro-RO" sz="1600" dirty="0"/>
          </a:p>
          <a:p>
            <a:r>
              <a:rPr lang="ro-RO" sz="1600" dirty="0"/>
              <a:t>Această lecție a fost tradusă în limba romană de echipa de robotică FTC – ROSOPHIA #21455 RO20</a:t>
            </a:r>
            <a:endParaRPr lang="en-US" sz="1600" dirty="0"/>
          </a:p>
        </p:txBody>
      </p:sp>
      <p:sp>
        <p:nvSpPr>
          <p:cNvPr id="4" name="Footer Placeholder 3"/>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195</TotalTime>
  <Words>873</Words>
  <Application>Microsoft Office PowerPoint</Application>
  <PresentationFormat>On-screen Show (4:3)</PresentationFormat>
  <Paragraphs>89</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Helvetica Neue</vt:lpstr>
      <vt:lpstr>Wingdings 2</vt:lpstr>
      <vt:lpstr>Dividend</vt:lpstr>
      <vt:lpstr>Tehnici de fiabilitate</vt:lpstr>
      <vt:lpstr>Obiectivele lecției</vt:lpstr>
      <vt:lpstr>De ce trebuie să ne gândim la fiabilitate?</vt:lpstr>
      <vt:lpstr>Sursele problemelor</vt:lpstr>
      <vt:lpstr>Punctele de start sunt cruciale</vt:lpstr>
      <vt:lpstr>Eroarea se acumulează în timp</vt:lpstr>
      <vt:lpstr>Unde ești pe masa de competiție?</vt:lpstr>
      <vt:lpstr>Alți factori de fiabilitate</vt:lpstr>
      <vt:lpstr>CREDITe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Adnim</cp:lastModifiedBy>
  <cp:revision>39</cp:revision>
  <dcterms:created xsi:type="dcterms:W3CDTF">2019-12-31T03:18:51Z</dcterms:created>
  <dcterms:modified xsi:type="dcterms:W3CDTF">2023-08-26T17:24:04Z</dcterms:modified>
</cp:coreProperties>
</file>