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" panose="020B0604020202020204" charset="0"/>
      <p:regular r:id="rId23"/>
      <p:bold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0rvl9SBh/RxLGMNbmJ4a8HII9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8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8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8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8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0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0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7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7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ÎNTOARCERILE CU GYRO</a:t>
            </a: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r>
              <a:rPr lang="en-US" dirty="0"/>
              <a:t> – SPIN: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2 </a:t>
            </a:r>
            <a:r>
              <a:rPr lang="ro-RO" dirty="0"/>
              <a:t>DIN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232" name="Google Shape;232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88409" y="1185933"/>
            <a:ext cx="8918431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Spin 720 </a:t>
            </a:r>
            <a:r>
              <a:rPr lang="ro-RO" sz="1800" dirty="0">
                <a:solidFill>
                  <a:srgbClr val="00963E"/>
                </a:solidFill>
              </a:rPr>
              <a:t>în sensul acelor de ceasornic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 viteza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spin_turn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720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Spin 180 </a:t>
            </a:r>
            <a:r>
              <a:rPr lang="ro-RO" sz="1800" dirty="0">
                <a:solidFill>
                  <a:srgbClr val="00963E"/>
                </a:solidFill>
              </a:rPr>
              <a:t>în sensul opus acelor de ceasornic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 viteza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spin_turn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-180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Spin 90 </a:t>
            </a:r>
            <a:r>
              <a:rPr lang="ro-RO" sz="1800" dirty="0">
                <a:solidFill>
                  <a:srgbClr val="00963E"/>
                </a:solidFill>
              </a:rPr>
              <a:t>în sensul acelor de ceasornic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 viteza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spin_turn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stop </a:t>
            </a:r>
            <a:r>
              <a:rPr lang="ro-RO" sz="1800" dirty="0">
                <a:solidFill>
                  <a:srgbClr val="00963E"/>
                </a:solidFill>
              </a:rPr>
              <a:t>și ieși din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program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288235" y="5198165"/>
            <a:ext cx="8309113" cy="64629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Scrie testele în funcția principală. Când ești mulțumit cum merge codul, funcția poate fi adăugată la librărie dacă alegi o rotație geometrică.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GEOMETRIC PIVOT TURN</a:t>
            </a:r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body" idx="1"/>
          </p:nvPr>
        </p:nvSpPr>
        <p:spPr>
          <a:xfrm>
            <a:off x="115158" y="1360741"/>
            <a:ext cx="6862222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O întoarcere</a:t>
            </a:r>
            <a:r>
              <a:rPr lang="en-US" dirty="0"/>
              <a:t> pivot </a:t>
            </a:r>
            <a:r>
              <a:rPr lang="ro-RO" dirty="0"/>
              <a:t>întoarce robotul  în jurul </a:t>
            </a:r>
            <a:r>
              <a:rPr lang="ro-RO" b="1" dirty="0"/>
              <a:t>centrului</a:t>
            </a:r>
            <a:r>
              <a:rPr lang="ro-RO" dirty="0"/>
              <a:t> dintre cele 2 roți de tracțiune.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1" dirty="0"/>
              <a:t>Raza </a:t>
            </a:r>
            <a:r>
              <a:rPr lang="ro-RO" dirty="0"/>
              <a:t>cercului de întoarcereeste egală cu cursa</a:t>
            </a:r>
            <a:r>
              <a:rPr lang="en-US" dirty="0"/>
              <a:t>. </a:t>
            </a:r>
            <a:r>
              <a:rPr lang="ro-RO" dirty="0"/>
              <a:t>Circumferința este dată de</a:t>
            </a:r>
            <a:r>
              <a:rPr lang="en-US" dirty="0"/>
              <a:t>: Cp = 2 * Track * Pi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efectua o întoarcere completă </a:t>
            </a:r>
            <a:r>
              <a:rPr lang="en-US" dirty="0"/>
              <a:t>(360 degrees), </a:t>
            </a:r>
            <a:r>
              <a:rPr lang="ro-RO" dirty="0"/>
              <a:t>fiecare roată trebuie să se miște o distanță egală cu circumferința acestui cerc de întoarcere. </a:t>
            </a:r>
            <a:r>
              <a:rPr lang="en-US" dirty="0"/>
              <a:t>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Rotația cu un singur motor= rotația unei singure roți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Dacă circumferința roții este dată de Cw, apoi: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         Numărul de rotații a motorului pentru întoarcerea robotului 360 de grade = (Cs /Cw) </a:t>
            </a:r>
            <a:endParaRPr lang="ro-RO" b="1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         Numărul de grade a motorului pentru întoarcerea robotului 360 de grade = (Cs /Cw)*360</a:t>
            </a:r>
            <a:endParaRPr lang="ro-RO" b="1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 termeni generali, pentru întoarcerea un anumit număr de grade “robot_turn” :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 err="1"/>
              <a:t>motor_degrees</a:t>
            </a:r>
            <a:r>
              <a:rPr lang="en-US" dirty="0"/>
              <a:t> = (Cp/</a:t>
            </a:r>
            <a:r>
              <a:rPr lang="en-US" dirty="0" err="1"/>
              <a:t>Cw</a:t>
            </a:r>
            <a:r>
              <a:rPr lang="en-US" dirty="0"/>
              <a:t>) * </a:t>
            </a:r>
            <a:r>
              <a:rPr lang="en-US" dirty="0" err="1"/>
              <a:t>robot_turn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Aceasta funcționează pentru </a:t>
            </a:r>
            <a:r>
              <a:rPr lang="ro-RO" b="1" dirty="0"/>
              <a:t>orice</a:t>
            </a:r>
            <a:r>
              <a:rPr lang="ro-RO" dirty="0"/>
              <a:t> număr de grade. Nu este un caz special pentru trecerea la 180, 360 sau orice altă valoare, așa cum am văzut când am utilizat ,,yaw angle’’.</a:t>
            </a:r>
          </a:p>
        </p:txBody>
      </p:sp>
      <p:sp>
        <p:nvSpPr>
          <p:cNvPr id="242" name="Google Shape;242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43" name="Google Shape;243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244" name="Google Shape;244;p11"/>
          <p:cNvGrpSpPr/>
          <p:nvPr/>
        </p:nvGrpSpPr>
        <p:grpSpPr>
          <a:xfrm>
            <a:off x="7324632" y="1306868"/>
            <a:ext cx="1498102" cy="1704687"/>
            <a:chOff x="6507213" y="1264631"/>
            <a:chExt cx="1199001" cy="1584575"/>
          </a:xfrm>
        </p:grpSpPr>
        <p:grpSp>
          <p:nvGrpSpPr>
            <p:cNvPr id="245" name="Google Shape;245;p11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6621904" y="2885450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50" name="Google Shape;250;p11"/>
            <p:cNvSpPr txBox="1"/>
            <p:nvPr/>
          </p:nvSpPr>
          <p:spPr>
            <a:xfrm>
              <a:off x="7204218" y="126463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7240595" y="2347519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cxnSp>
        <p:nvCxnSpPr>
          <p:cNvPr id="252" name="Google Shape;252;p11"/>
          <p:cNvCxnSpPr/>
          <p:nvPr/>
        </p:nvCxnSpPr>
        <p:spPr>
          <a:xfrm>
            <a:off x="8082152" y="1267112"/>
            <a:ext cx="0" cy="2907323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11"/>
          <p:cNvCxnSpPr>
            <a:stCxn id="254" idx="2"/>
            <a:endCxn id="254" idx="6"/>
          </p:cNvCxnSpPr>
          <p:nvPr/>
        </p:nvCxnSpPr>
        <p:spPr>
          <a:xfrm>
            <a:off x="7056784" y="2712750"/>
            <a:ext cx="20574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11"/>
          <p:cNvSpPr/>
          <p:nvPr/>
        </p:nvSpPr>
        <p:spPr>
          <a:xfrm>
            <a:off x="7056784" y="1668508"/>
            <a:ext cx="2057399" cy="2088484"/>
          </a:xfrm>
          <a:prstGeom prst="ellipse">
            <a:avLst/>
          </a:prstGeom>
          <a:noFill/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r>
              <a:rPr lang="en-US" dirty="0"/>
              <a:t> - PIVOT</a:t>
            </a:r>
            <a:endParaRPr dirty="0"/>
          </a:p>
        </p:txBody>
      </p:sp>
      <p:sp>
        <p:nvSpPr>
          <p:cNvPr id="260" name="Google Shape;260;p12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Scrie o funcție pentru a face întoarceri de tip </a:t>
            </a:r>
            <a:r>
              <a:rPr lang="en-US" dirty="0"/>
              <a:t>pivot, </a:t>
            </a:r>
            <a:r>
              <a:rPr lang="ro-RO" dirty="0"/>
              <a:t>în sensul acelor de ceasornic sau în sens opus acelor de ceasornic, utilizând doar funcțiile </a:t>
            </a:r>
            <a:r>
              <a:rPr lang="en-US" dirty="0" err="1"/>
              <a:t>MotorPai</a:t>
            </a:r>
            <a:r>
              <a:rPr lang="ro-RO" dirty="0"/>
              <a:t>r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U</a:t>
            </a:r>
            <a:r>
              <a:rPr lang="ro-RO" dirty="0"/>
              <a:t>tilizează un parametru pentru a face viteza variabilă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Scrieți teste pentru funcția voastră.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61" name="Google Shape;261;p1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62" name="Google Shape;262;p1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r>
              <a:rPr lang="en-US" dirty="0"/>
              <a:t> – PIVOT: 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1 </a:t>
            </a:r>
            <a:r>
              <a:rPr lang="ro-RO" dirty="0"/>
              <a:t>DIN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268" name="Google Shape;268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88409" y="1185933"/>
            <a:ext cx="891843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sys, math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</a:t>
            </a:r>
            <a:r>
              <a:rPr lang="ro-RO" sz="1200" dirty="0">
                <a:solidFill>
                  <a:srgbClr val="00963E"/>
                </a:solidFill>
              </a:rPr>
              <a:t>e pentru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Drive Base 1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=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11.2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#cm – </a:t>
            </a:r>
            <a:r>
              <a:rPr lang="ro-RO" sz="1200" dirty="0">
                <a:solidFill>
                  <a:srgbClr val="00963E"/>
                </a:solidFill>
              </a:rPr>
              <a:t>vă rugăm să măsurați pe robotul vostru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PIVOT_CIRCUMFERENCE =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TRACK *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math.pi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pivot_turn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motor_speed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Ad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augă rate de multiplicare dacă folosiți roți de transfer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PIVOT_CIRCUMFERENCE/WHEEL_CIRCUMFERENCE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robot_degrees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pivot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 sensul acelor de ceasornic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motor_pair.move_for_degrees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velocity=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motor_speed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#pivot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 sensul opus acelor de ceasornic</a:t>
            </a:r>
            <a:endParaRPr lang="ro-RO"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motor_pair.move_for_degrees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velocity=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motor_speed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288235" y="5198165"/>
            <a:ext cx="8309113" cy="64629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Define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ște importurile, variabilele globale sunt fixate pentru robotul vostru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și funcția </a:t>
            </a: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pivot_turn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 calcula numărul de grade pe care motorul trebuie să meargă.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r>
              <a:rPr lang="en-US" dirty="0"/>
              <a:t> – PIVOT: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2 </a:t>
            </a:r>
            <a:r>
              <a:rPr lang="ro-RO" dirty="0"/>
              <a:t>DIN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277" name="Google Shape;277;p1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88409" y="1185933"/>
            <a:ext cx="891843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Pivot 360 </a:t>
            </a:r>
            <a:r>
              <a:rPr lang="ro-RO" sz="1800" dirty="0">
                <a:solidFill>
                  <a:srgbClr val="00963E"/>
                </a:solidFill>
              </a:rPr>
              <a:t>în sensul acelor de ceasornic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 viteza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pivot_turn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Pivot 360 </a:t>
            </a:r>
            <a:r>
              <a:rPr lang="ro-RO" sz="1800" dirty="0">
                <a:solidFill>
                  <a:srgbClr val="00963E"/>
                </a:solidFill>
              </a:rPr>
              <a:t>în sensul opus acelor de ceasornic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 viteza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pivot_turn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-360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288235" y="5198165"/>
            <a:ext cx="8309113" cy="6463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Scrie testele în funcția principală. Când ești mulțumit cum merge codul, funcția poate fi adăugată la librărie dacă alegi o rotație geometrică.</a:t>
            </a:r>
            <a:endParaRPr lang="ro-RO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ÎNTOARCEREA FĂRĂ </a:t>
            </a:r>
            <a:r>
              <a:rPr lang="en-US" dirty="0"/>
              <a:t>GYRO – PRO </a:t>
            </a:r>
            <a:r>
              <a:rPr lang="ro-RO" dirty="0"/>
              <a:t>ȘI</a:t>
            </a:r>
            <a:r>
              <a:rPr lang="en-US" dirty="0"/>
              <a:t> CON</a:t>
            </a:r>
            <a:r>
              <a:rPr lang="ro-RO" dirty="0"/>
              <a:t>TRA</a:t>
            </a:r>
            <a:endParaRPr dirty="0"/>
          </a:p>
        </p:txBody>
      </p:sp>
      <p:sp>
        <p:nvSpPr>
          <p:cNvPr id="286" name="Google Shape;286;p1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Pro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Cod</a:t>
            </a:r>
            <a:r>
              <a:rPr lang="ro-RO" dirty="0"/>
              <a:t>ul este simplu, și nu e nevoie de cazuri speciale atunci când întoarcem </a:t>
            </a:r>
            <a:r>
              <a:rPr lang="en-US" dirty="0"/>
              <a:t>180, 360 etc.</a:t>
            </a:r>
            <a:r>
              <a:rPr lang="ro-RO" dirty="0"/>
              <a:t> Funcționează orice număr de grade în orice direcție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Con</a:t>
            </a:r>
            <a:r>
              <a:rPr lang="ro-RO" dirty="0"/>
              <a:t>tra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Depinde de mărimea roții robotului, distanța dintre roți și rația roții dințate.</a:t>
            </a:r>
            <a:r>
              <a:rPr lang="en-US" dirty="0"/>
              <a:t> </a:t>
            </a:r>
            <a:r>
              <a:rPr lang="ro-RO" dirty="0"/>
              <a:t>Schimbarea robotului presupune schimbarea constantelor codului</a:t>
            </a:r>
            <a:r>
              <a:rPr lang="en-US" dirty="0"/>
              <a:t>. </a:t>
            </a:r>
            <a:r>
              <a:rPr lang="ro-RO" dirty="0"/>
              <a:t>Abordarea </a:t>
            </a:r>
            <a:r>
              <a:rPr lang="en-US" dirty="0"/>
              <a:t>Yaw angle </a:t>
            </a:r>
            <a:r>
              <a:rPr lang="ro-RO" dirty="0"/>
              <a:t>nu depinde de geometria robotului, așa de mult. Totuși va trebui să faci un set-up special al brick-ului dacă acesta este orientat altfel pe robot pe </a:t>
            </a:r>
            <a:r>
              <a:rPr lang="en-US" dirty="0"/>
              <a:t>DB1</a:t>
            </a:r>
            <a:endParaRPr dirty="0"/>
          </a:p>
          <a:p>
            <a:pPr marL="6300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Această abordare funcționează mai bine la viteze mai mici și inadvertențele cresc mai mult, pe măsură ce viteza crește.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Soluția pe care o alegi depinde de situație</a:t>
            </a:r>
            <a:r>
              <a:rPr lang="en-US" dirty="0"/>
              <a:t>. Ru</a:t>
            </a:r>
            <a:r>
              <a:rPr lang="ro-RO" dirty="0"/>
              <a:t>lează teste și află ceea ce funcționează mai bine pentru tine.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87" name="Google Shape;287;p1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74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95" name="Google Shape;295;p1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16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>
                <a:solidFill>
                  <a:schemeClr val="dk1"/>
                </a:solidFill>
              </a:rPr>
              <a:t>Învățăm cum să îmbunătățim acuratețea întoarcerilor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>
                <a:solidFill>
                  <a:schemeClr val="dk1"/>
                </a:solidFill>
              </a:rPr>
              <a:t>Învățăm moduri alternative de a realiza întoarceri pivot și spin.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solidFill>
                <a:schemeClr val="dk1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CÂT DE PRECISĂ ESTE ÎNTOARCEREA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200255" y="1190852"/>
            <a:ext cx="8746864" cy="5847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Ru</a:t>
            </a:r>
            <a:r>
              <a:rPr lang="ro-RO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lează acest cod și utilizează Tabloul de bord pentru a vedea dacă la întoarcerea de 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90 de</a:t>
            </a:r>
            <a:r>
              <a:rPr lang="ro-RO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</a:t>
            </a:r>
            <a:r>
              <a:rPr lang="ro-RO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ade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robotul întoarce de fapt 90 de grade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 dirty="0"/>
          </a:p>
        </p:txBody>
      </p:sp>
      <p:sp>
        <p:nvSpPr>
          <p:cNvPr id="166" name="Google Shape;166;p3"/>
          <p:cNvSpPr txBox="1"/>
          <p:nvPr/>
        </p:nvSpPr>
        <p:spPr>
          <a:xfrm>
            <a:off x="200254" y="1706059"/>
            <a:ext cx="8721869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o-RO" dirty="0">
                <a:solidFill>
                  <a:srgbClr val="00963E"/>
                </a:solidFill>
              </a:rPr>
              <a:t>ția care poate returna valoarea de adevăr când valoarea absolută a ,,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yaw angle’’ </a:t>
            </a:r>
            <a:r>
              <a:rPr lang="ro-RO" dirty="0">
                <a:solidFill>
                  <a:srgbClr val="00963E"/>
                </a:solidFill>
              </a:rPr>
              <a:t>este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90 de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gr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ade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convert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ește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tuple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decidegree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 același format ca în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app </a:t>
            </a:r>
            <a:r>
              <a:rPr lang="ro-RO" dirty="0">
                <a:solidFill>
                  <a:srgbClr val="00963E"/>
                </a:solidFill>
              </a:rPr>
              <a:t>și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-uri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motion_sensor.tilt_angles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()[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-0.1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motion_sensor.reset_yaw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motion_sensor.stable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U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tilizează o întoarcere de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lang="ro-RO" dirty="0">
                <a:solidFill>
                  <a:srgbClr val="00963E"/>
                </a:solidFill>
              </a:rPr>
              <a:t>în loc de </a:t>
            </a:r>
            <a:r>
              <a:rPr lang="en-US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50 </a:t>
            </a:r>
            <a:r>
              <a:rPr lang="ro-RO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efectua întoarcerea </a:t>
            </a:r>
            <a:r>
              <a:rPr lang="en-US" sz="14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spin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velocity=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motor_pair.stop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CÂT DE PRECISĂ ESTE ÎNTOARCEREA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294534" y="1303150"/>
            <a:ext cx="8508316" cy="459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Observă că noi am setat viteza motorului la </a:t>
            </a:r>
            <a:r>
              <a:rPr lang="en-US" sz="2000" dirty="0"/>
              <a:t>500 </a:t>
            </a:r>
            <a:r>
              <a:rPr lang="ro-RO" sz="2000" dirty="0"/>
              <a:t>în loc de </a:t>
            </a:r>
            <a:r>
              <a:rPr lang="en-US" sz="2000" dirty="0"/>
              <a:t>200 </a:t>
            </a:r>
            <a:r>
              <a:rPr lang="ro-RO" sz="2000" dirty="0"/>
              <a:t>în lecția anterioară.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Pentru</a:t>
            </a:r>
            <a:r>
              <a:rPr lang="en-US" sz="2000" dirty="0"/>
              <a:t> Drive Base 1, </a:t>
            </a:r>
            <a:r>
              <a:rPr lang="ro-RO" sz="2000" dirty="0"/>
              <a:t>ei întorc 98 de grade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Aceasta este din două motive</a:t>
            </a:r>
            <a:endParaRPr dirty="0"/>
          </a:p>
          <a:p>
            <a:pPr marL="666900" lvl="1" indent="-342900" algn="l" rtl="0"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ro-RO" sz="2000" dirty="0"/>
              <a:t>Ia un pic de timp să citești giroscopul. În acest timp, robot se mișcă. Această întârziere de pe S</a:t>
            </a:r>
            <a:r>
              <a:rPr lang="en-US" sz="2000" dirty="0"/>
              <a:t>PIKE Prime </a:t>
            </a:r>
            <a:r>
              <a:rPr lang="ro-RO" sz="2000" dirty="0"/>
              <a:t>este relativ mică dar va produce câteva grade de eroare.</a:t>
            </a:r>
            <a:endParaRPr dirty="0"/>
          </a:p>
          <a:p>
            <a:pPr marL="666900" lvl="1" indent="-342900" algn="l" rtl="0"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ro-RO" sz="2000" dirty="0"/>
              <a:t>Este nevoie de ceva timp pentru a opri robotul din cauza inerției. Aceasta produce câteva grade de eroare adițională.</a:t>
            </a:r>
            <a:r>
              <a:rPr lang="en-US" sz="2000" dirty="0"/>
              <a:t> 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73" name="Google Shape;173;p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IM</a:t>
            </a:r>
            <a:r>
              <a:rPr lang="ro-RO" dirty="0"/>
              <a:t>BUNĂTĂȚIREA ACURATEȚEI ÎNTOARCERILOR</a:t>
            </a:r>
            <a:endParaRPr dirty="0"/>
          </a:p>
        </p:txBody>
      </p:sp>
      <p:sp>
        <p:nvSpPr>
          <p:cNvPr id="180" name="Google Shape;180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Așa cum am menționat în slide-ul anterior</a:t>
            </a:r>
            <a:r>
              <a:rPr lang="en-US" sz="2000" dirty="0"/>
              <a:t>, u</a:t>
            </a:r>
            <a:r>
              <a:rPr lang="ro-RO" sz="2000" dirty="0"/>
              <a:t>tilizarea</a:t>
            </a:r>
            <a:r>
              <a:rPr lang="en-US" sz="2000" dirty="0"/>
              <a:t> Drive base 1 </a:t>
            </a:r>
            <a:r>
              <a:rPr lang="ro-RO" sz="2000" dirty="0"/>
              <a:t>la viteza</a:t>
            </a:r>
            <a:r>
              <a:rPr lang="en-US" sz="2000" dirty="0"/>
              <a:t> 500, </a:t>
            </a:r>
            <a:r>
              <a:rPr lang="ro-RO" sz="2000" dirty="0"/>
              <a:t>robotul se întoarce 98 de grade în loc de cerința de </a:t>
            </a:r>
            <a:r>
              <a:rPr lang="en-US" sz="2000" dirty="0"/>
              <a:t>90 de</a:t>
            </a:r>
            <a:r>
              <a:rPr lang="ro-RO" sz="2000" dirty="0"/>
              <a:t> </a:t>
            </a:r>
            <a:r>
              <a:rPr lang="en-US" sz="2000" dirty="0"/>
              <a:t>gr</a:t>
            </a:r>
            <a:r>
              <a:rPr lang="ro-RO" sz="2000" dirty="0"/>
              <a:t>ade</a:t>
            </a:r>
            <a:r>
              <a:rPr lang="en-US" sz="2000" dirty="0"/>
              <a:t>. </a:t>
            </a:r>
            <a:r>
              <a:rPr lang="ro-RO" sz="2000" dirty="0"/>
              <a:t>Cum rezolvăm această problemă</a:t>
            </a:r>
            <a:r>
              <a:rPr lang="en-US" sz="2000" dirty="0"/>
              <a:t>?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O soluție ar fi să cerem robotului să întoarcă 8 grade mai puțin pentru Drive B</a:t>
            </a:r>
            <a:r>
              <a:rPr lang="en-US" sz="2000" dirty="0" err="1"/>
              <a:t>ase</a:t>
            </a:r>
            <a:r>
              <a:rPr lang="en-US" sz="2000" dirty="0"/>
              <a:t> 1.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Numărul de grade cu care e nevoie să reduci întoarcerea va depinde de viteza întoarcerii și de design-ul robotului</a:t>
            </a:r>
            <a:r>
              <a:rPr lang="en-US" sz="1800" dirty="0"/>
              <a:t>. </a:t>
            </a:r>
            <a:r>
              <a:rPr lang="ro-RO" sz="1800" dirty="0"/>
              <a:t>Vei avea nevoie să încerci câteva valori pentru a fi totul perfect.</a:t>
            </a:r>
            <a:r>
              <a:rPr lang="en-US" sz="1800" dirty="0"/>
              <a:t> 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O soluție mai bună este să utilizezi o viteză mai mică. Cu o viteză de 200, eroarea la </a:t>
            </a:r>
            <a:r>
              <a:rPr lang="en-US" sz="2000" dirty="0"/>
              <a:t>Drive Base 1 </a:t>
            </a:r>
            <a:r>
              <a:rPr lang="ro-RO" sz="2000" dirty="0"/>
              <a:t>am redus de la 8</a:t>
            </a:r>
            <a:r>
              <a:rPr lang="en-US" sz="2000" dirty="0"/>
              <a:t> </a:t>
            </a:r>
            <a:r>
              <a:rPr lang="ro-RO" sz="2000" dirty="0"/>
              <a:t>grade la doar</a:t>
            </a:r>
            <a:r>
              <a:rPr lang="en-US" sz="2000" dirty="0"/>
              <a:t> 2 </a:t>
            </a:r>
            <a:r>
              <a:rPr lang="ro-RO" sz="2000" dirty="0"/>
              <a:t>grade</a:t>
            </a:r>
            <a:r>
              <a:rPr lang="en-US" sz="2000" dirty="0"/>
              <a:t>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Nu am observat o diferență semnificativă utilizând</a:t>
            </a:r>
            <a:r>
              <a:rPr lang="en-US" sz="2000" dirty="0"/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move</a:t>
            </a:r>
            <a:r>
              <a:rPr lang="en-US" sz="2000" dirty="0"/>
              <a:t> vs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move_tank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/>
              <a:t>A</a:t>
            </a:r>
            <a:r>
              <a:rPr lang="ro-RO" sz="2000" dirty="0"/>
              <a:t>justarea vitezei a făcut o mare diferență.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Întoarcerea de tip </a:t>
            </a:r>
            <a:r>
              <a:rPr lang="en-US" sz="2000" dirty="0"/>
              <a:t>Pivot </a:t>
            </a:r>
            <a:r>
              <a:rPr lang="ro-RO" sz="2000" dirty="0"/>
              <a:t>și sp</a:t>
            </a:r>
            <a:r>
              <a:rPr lang="en-US" sz="2000" dirty="0"/>
              <a:t>in t</a:t>
            </a:r>
            <a:r>
              <a:rPr lang="ro-RO" sz="2000" dirty="0"/>
              <a:t>par să aibă tipare de eroare similară.</a:t>
            </a:r>
            <a:endParaRPr dirty="0"/>
          </a:p>
        </p:txBody>
      </p:sp>
      <p:sp>
        <p:nvSpPr>
          <p:cNvPr id="181" name="Google Shape;181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ÎNTOARCEREA FĂRĂ A UTILIZA GYRO</a:t>
            </a:r>
          </a:p>
        </p:txBody>
      </p:sp>
      <p:sp>
        <p:nvSpPr>
          <p:cNvPr id="188" name="Google Shape;188;p6"/>
          <p:cNvSpPr txBox="1">
            <a:spLocks noGrp="1"/>
          </p:cNvSpPr>
          <p:nvPr>
            <p:ph type="body" idx="1"/>
          </p:nvPr>
        </p:nvSpPr>
        <p:spPr>
          <a:xfrm>
            <a:off x="155087" y="1140006"/>
            <a:ext cx="8851753" cy="374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Este posibil să calculezi numărul de grade de întoarcerea a roții pentru o valoare specifică, utilizând geometria robotului.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Amintiți-vă</a:t>
            </a:r>
            <a:r>
              <a:rPr lang="en-US" dirty="0"/>
              <a:t>, </a:t>
            </a:r>
            <a:r>
              <a:rPr lang="ro-RO" dirty="0"/>
              <a:t>întoarcerile motorului nu sunt la fel pe măsură ce robotul întoarce</a:t>
            </a:r>
            <a:r>
              <a:rPr lang="en-US" dirty="0"/>
              <a:t>!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U</a:t>
            </a:r>
            <a:r>
              <a:rPr lang="ro-RO" dirty="0"/>
              <a:t>tilizăm </a:t>
            </a:r>
            <a:r>
              <a:rPr lang="en-US" dirty="0"/>
              <a:t>Drive Base 1 (DB1) </a:t>
            </a:r>
            <a:r>
              <a:rPr lang="ro-RO" dirty="0"/>
              <a:t>ca exemplu</a:t>
            </a:r>
            <a:r>
              <a:rPr lang="en-US" dirty="0"/>
              <a:t>: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Mai întâi</a:t>
            </a:r>
            <a:r>
              <a:rPr lang="en-US" dirty="0"/>
              <a:t>, </a:t>
            </a:r>
            <a:r>
              <a:rPr lang="ro-RO" dirty="0"/>
              <a:t>trebuie să știm circumferința roții</a:t>
            </a:r>
            <a:r>
              <a:rPr lang="en-US" dirty="0"/>
              <a:t>. </a:t>
            </a:r>
            <a:r>
              <a:rPr lang="ro-RO" dirty="0"/>
              <a:t>Pentru</a:t>
            </a:r>
            <a:r>
              <a:rPr lang="en-US" dirty="0"/>
              <a:t> DB1, </a:t>
            </a:r>
            <a:r>
              <a:rPr lang="ro-RO" dirty="0"/>
              <a:t>aceasta este</a:t>
            </a:r>
            <a:r>
              <a:rPr lang="en-US" dirty="0"/>
              <a:t> 17.5cm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Apoi</a:t>
            </a:r>
            <a:r>
              <a:rPr lang="en-US" dirty="0"/>
              <a:t>, </a:t>
            </a:r>
            <a:r>
              <a:rPr lang="ro-RO" dirty="0"/>
              <a:t>trebuie să cunoaștem distanță dintre roți</a:t>
            </a:r>
            <a:r>
              <a:rPr lang="en-US" dirty="0"/>
              <a:t>. </a:t>
            </a:r>
            <a:r>
              <a:rPr lang="ro-RO" dirty="0"/>
              <a:t>Aceasta este cunoscut ca și TR</a:t>
            </a:r>
            <a:r>
              <a:rPr lang="en-US" dirty="0"/>
              <a:t>ACK. </a:t>
            </a:r>
            <a:r>
              <a:rPr lang="ro-RO" dirty="0"/>
              <a:t>Poți să măsurați</a:t>
            </a:r>
            <a:r>
              <a:rPr lang="en-US" dirty="0"/>
              <a:t>. </a:t>
            </a:r>
            <a:r>
              <a:rPr lang="ro-RO" dirty="0"/>
              <a:t>Pentru</a:t>
            </a:r>
            <a:r>
              <a:rPr lang="en-US" dirty="0"/>
              <a:t> DB1, </a:t>
            </a:r>
            <a:r>
              <a:rPr lang="ro-RO" dirty="0"/>
              <a:t>este aproximativ </a:t>
            </a:r>
            <a:r>
              <a:rPr lang="en-US" dirty="0"/>
              <a:t>11.2 cm.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</a:t>
            </a:r>
            <a:r>
              <a:rPr lang="en-US" dirty="0"/>
              <a:t> DB1, </a:t>
            </a:r>
            <a:r>
              <a:rPr lang="ro-RO" dirty="0"/>
              <a:t>motoarele acționează direct roțile de tracțiune, fără roți dințate de transfer.</a:t>
            </a:r>
            <a:r>
              <a:rPr lang="en-US" dirty="0"/>
              <a:t> </a:t>
            </a:r>
            <a:r>
              <a:rPr lang="ro-RO" dirty="0"/>
              <a:t>Așa că</a:t>
            </a:r>
            <a:r>
              <a:rPr lang="en-US" dirty="0"/>
              <a:t>, </a:t>
            </a:r>
            <a:r>
              <a:rPr lang="ro-RO" dirty="0"/>
              <a:t>noi știm nu avem nevoie de rația de multiplicare</a:t>
            </a:r>
            <a:r>
              <a:rPr lang="en-US" dirty="0"/>
              <a:t> (i.e., it is 1)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Acum</a:t>
            </a:r>
            <a:r>
              <a:rPr lang="en-US" dirty="0"/>
              <a:t>, </a:t>
            </a:r>
            <a:r>
              <a:rPr lang="ro-RO" dirty="0"/>
              <a:t>noi calculăm matematic pentru întoarcerile de tip spin si pivot.</a:t>
            </a:r>
            <a:endParaRPr dirty="0"/>
          </a:p>
        </p:txBody>
      </p:sp>
      <p:sp>
        <p:nvSpPr>
          <p:cNvPr id="189" name="Google Shape;189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0" name="Google Shape;190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GEOMETRIC SPIN TURN</a:t>
            </a:r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body" idx="1"/>
          </p:nvPr>
        </p:nvSpPr>
        <p:spPr>
          <a:xfrm>
            <a:off x="88409" y="1137904"/>
            <a:ext cx="7193347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O </a:t>
            </a:r>
            <a:r>
              <a:rPr lang="ro-RO" dirty="0"/>
              <a:t>î</a:t>
            </a:r>
            <a:r>
              <a:rPr lang="en-US" dirty="0" err="1"/>
              <a:t>ntoarcere</a:t>
            </a:r>
            <a:r>
              <a:rPr lang="en-US" dirty="0"/>
              <a:t> de </a:t>
            </a:r>
            <a:r>
              <a:rPr lang="ro-RO" dirty="0"/>
              <a:t>tip</a:t>
            </a:r>
            <a:r>
              <a:rPr lang="en-US" dirty="0"/>
              <a:t> spin </a:t>
            </a:r>
            <a:r>
              <a:rPr lang="ro-RO" dirty="0"/>
              <a:t>întoarce robotul în jurul centrului dintre roțile de tracțiune.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1" dirty="0"/>
              <a:t>D</a:t>
            </a:r>
            <a:r>
              <a:rPr lang="en-US" b="1" dirty="0" err="1"/>
              <a:t>iamet</a:t>
            </a:r>
            <a:r>
              <a:rPr lang="ro-RO" b="1" dirty="0"/>
              <a:t>ru</a:t>
            </a:r>
            <a:r>
              <a:rPr lang="en-US" dirty="0"/>
              <a:t> </a:t>
            </a:r>
            <a:r>
              <a:rPr lang="ro-RO" dirty="0"/>
              <a:t>cercului de întoarcere de tip spin este egală cu cursa (TRACK)</a:t>
            </a:r>
            <a:r>
              <a:rPr lang="en-US" dirty="0"/>
              <a:t>. </a:t>
            </a:r>
            <a:r>
              <a:rPr lang="ro-RO" dirty="0"/>
              <a:t>Circumferința dată este</a:t>
            </a:r>
            <a:r>
              <a:rPr lang="en-US" dirty="0"/>
              <a:t>: Cs = Track * Pi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face o întoarcere întreagă de </a:t>
            </a:r>
            <a:r>
              <a:rPr lang="en-US" dirty="0"/>
              <a:t>360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</a:t>
            </a:r>
            <a:r>
              <a:rPr lang="en-US" dirty="0"/>
              <a:t>e, </a:t>
            </a:r>
            <a:r>
              <a:rPr lang="ro-RO" dirty="0"/>
              <a:t>fiecare roată trebuie să se miște o distanță egală cu circumferința cercului de întoarcere. </a:t>
            </a:r>
            <a:r>
              <a:rPr lang="en-US" dirty="0"/>
              <a:t>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Rotația cu un singur motor</a:t>
            </a:r>
            <a:r>
              <a:rPr lang="en-US" dirty="0"/>
              <a:t>= </a:t>
            </a:r>
            <a:r>
              <a:rPr lang="ro-RO" dirty="0"/>
              <a:t>rotația unei singure roți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Dacă circumferința roții este dată de </a:t>
            </a:r>
            <a:r>
              <a:rPr lang="en-US" dirty="0" err="1"/>
              <a:t>Cw</a:t>
            </a:r>
            <a:r>
              <a:rPr lang="en-US" dirty="0"/>
              <a:t>, </a:t>
            </a:r>
            <a:r>
              <a:rPr lang="ro-RO" dirty="0"/>
              <a:t>apoi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Numărul de rotații a motorului pentru întoarcerea robotului 3</a:t>
            </a:r>
            <a:r>
              <a:rPr lang="en-US" dirty="0"/>
              <a:t>60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 = (Cs /</a:t>
            </a:r>
            <a:r>
              <a:rPr lang="en-US" dirty="0" err="1"/>
              <a:t>Cw</a:t>
            </a:r>
            <a:r>
              <a:rPr lang="en-US" dirty="0"/>
              <a:t>) </a:t>
            </a:r>
            <a:endParaRPr lang="en-US" b="1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Numărul de grade a motorului pentru întoarcerea robotului 3</a:t>
            </a:r>
            <a:r>
              <a:rPr lang="en-US" dirty="0"/>
              <a:t>60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 = (Cs /</a:t>
            </a:r>
            <a:r>
              <a:rPr lang="en-US" dirty="0" err="1"/>
              <a:t>Cw</a:t>
            </a:r>
            <a:r>
              <a:rPr lang="en-US" dirty="0"/>
              <a:t>)</a:t>
            </a:r>
            <a:r>
              <a:rPr lang="ro-RO" dirty="0"/>
              <a:t>*360</a:t>
            </a:r>
            <a:endParaRPr lang="en-US" b="1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termeni </a:t>
            </a:r>
            <a:r>
              <a:rPr lang="en-US" dirty="0"/>
              <a:t>general</a:t>
            </a:r>
            <a:r>
              <a:rPr lang="ro-RO" dirty="0"/>
              <a:t>i, pentru întoarcerea un anumit număr de grade</a:t>
            </a:r>
            <a:r>
              <a:rPr lang="en-US" dirty="0"/>
              <a:t> “</a:t>
            </a:r>
            <a:r>
              <a:rPr lang="en-US" dirty="0" err="1"/>
              <a:t>robot_turn</a:t>
            </a:r>
            <a:r>
              <a:rPr lang="en-US" dirty="0"/>
              <a:t>” 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 err="1"/>
              <a:t>motor_degrees</a:t>
            </a:r>
            <a:r>
              <a:rPr lang="en-US" dirty="0"/>
              <a:t> = (Cs/</a:t>
            </a:r>
            <a:r>
              <a:rPr lang="en-US" dirty="0" err="1"/>
              <a:t>Cw</a:t>
            </a:r>
            <a:r>
              <a:rPr lang="en-US" dirty="0"/>
              <a:t>) * </a:t>
            </a:r>
            <a:r>
              <a:rPr lang="en-US" dirty="0" err="1"/>
              <a:t>robot_turn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Aceasta funcționează pentru </a:t>
            </a:r>
            <a:r>
              <a:rPr lang="ro-RO" b="1" dirty="0"/>
              <a:t>orice</a:t>
            </a:r>
            <a:r>
              <a:rPr lang="ro-RO" dirty="0"/>
              <a:t> număr de grade. Nu este un caz special pentru trecerea la </a:t>
            </a:r>
            <a:r>
              <a:rPr lang="en-US" dirty="0"/>
              <a:t>180, 360 </a:t>
            </a:r>
            <a:r>
              <a:rPr lang="ro-RO" dirty="0"/>
              <a:t>sau orice altă valoare</a:t>
            </a:r>
            <a:r>
              <a:rPr lang="en-US" dirty="0"/>
              <a:t>, </a:t>
            </a:r>
            <a:r>
              <a:rPr lang="ro-RO" dirty="0"/>
              <a:t>așa cum am văzut când am utilizat ,,</a:t>
            </a:r>
            <a:r>
              <a:rPr lang="en-US" dirty="0"/>
              <a:t>yaw angle’’.</a:t>
            </a:r>
            <a:endParaRPr dirty="0"/>
          </a:p>
        </p:txBody>
      </p:sp>
      <p:sp>
        <p:nvSpPr>
          <p:cNvPr id="197" name="Google Shape;197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7424022" y="1267112"/>
            <a:ext cx="1498102" cy="1704687"/>
            <a:chOff x="6507213" y="1264631"/>
            <a:chExt cx="1199001" cy="1584575"/>
          </a:xfrm>
        </p:grpSpPr>
        <p:grpSp>
          <p:nvGrpSpPr>
            <p:cNvPr id="200" name="Google Shape;200;p7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1" name="Google Shape;201;p7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6621904" y="2885450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05" name="Google Shape;205;p7"/>
            <p:cNvSpPr txBox="1"/>
            <p:nvPr/>
          </p:nvSpPr>
          <p:spPr>
            <a:xfrm>
              <a:off x="7204218" y="126463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206" name="Google Shape;206;p7"/>
            <p:cNvSpPr txBox="1"/>
            <p:nvPr/>
          </p:nvSpPr>
          <p:spPr>
            <a:xfrm>
              <a:off x="7240595" y="2347519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cxnSp>
        <p:nvCxnSpPr>
          <p:cNvPr id="207" name="Google Shape;207;p7"/>
          <p:cNvCxnSpPr/>
          <p:nvPr/>
        </p:nvCxnSpPr>
        <p:spPr>
          <a:xfrm>
            <a:off x="8151725" y="1267112"/>
            <a:ext cx="0" cy="1883592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7"/>
          <p:cNvCxnSpPr/>
          <p:nvPr/>
        </p:nvCxnSpPr>
        <p:spPr>
          <a:xfrm>
            <a:off x="7046843" y="2154839"/>
            <a:ext cx="1959997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7"/>
          <p:cNvSpPr/>
          <p:nvPr/>
        </p:nvSpPr>
        <p:spPr>
          <a:xfrm>
            <a:off x="7600140" y="1638691"/>
            <a:ext cx="1106538" cy="1044874"/>
          </a:xfrm>
          <a:prstGeom prst="ellipse">
            <a:avLst/>
          </a:prstGeom>
          <a:noFill/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r>
              <a:rPr lang="en-US" dirty="0"/>
              <a:t>- SPIN</a:t>
            </a:r>
            <a:endParaRPr dirty="0"/>
          </a:p>
        </p:txBody>
      </p:sp>
      <p:sp>
        <p:nvSpPr>
          <p:cNvPr id="215" name="Google Shape;215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Scrie o funcție care să facă robotul efectueze o întoarcere de tip spin, în sensul acelor de ceasornic, sau în sens opus acelor de ceasornic, utilizând funcțiile </a:t>
            </a:r>
            <a:r>
              <a:rPr lang="en-US" dirty="0" err="1"/>
              <a:t>MotorPair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U</a:t>
            </a:r>
            <a:r>
              <a:rPr lang="ro-RO" dirty="0"/>
              <a:t>tilizează parametrii pentru a face viteza variabilă.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Scrie teste pentru funcția ta.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16" name="Google Shape;216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17" name="Google Shape;217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– SPIN: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1 </a:t>
            </a:r>
            <a:r>
              <a:rPr lang="ro-RO" dirty="0"/>
              <a:t>DIN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223" name="Google Shape;223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88409" y="1185933"/>
            <a:ext cx="891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sys, math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 pentru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Drive Base 1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 –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vă rugăm să ajustați în conformitate cu roata robotului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=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11.2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 –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vă rugăm să măsări pe robotul propriu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SPIN_CIRCUMFERENCE = TRACK *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math.pi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spin_turn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motor_speed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Ad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augă rații ale roții de transfer dacă utilizezi asta.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SPIN_CIRCUMFERENCE/WHEEL_CIRCUMFERENCE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robot_degrees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sz="1200" dirty="0">
                <a:solidFill>
                  <a:srgbClr val="00963E"/>
                </a:solidFill>
              </a:rPr>
              <a:t>întoarcere spin în sensul acelor de ceasornic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motor_pair.move_for_degrees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velocity=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motor_speed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en-US" sz="1200" dirty="0" err="1">
                <a:solidFill>
                  <a:srgbClr val="00963E"/>
                </a:solidFill>
              </a:rPr>
              <a:t>întoarcere</a:t>
            </a:r>
            <a:r>
              <a:rPr lang="en-US" sz="1200" dirty="0">
                <a:solidFill>
                  <a:srgbClr val="00963E"/>
                </a:solidFill>
              </a:rPr>
              <a:t> spin </a:t>
            </a:r>
            <a:r>
              <a:rPr lang="en-US" sz="1200" dirty="0" err="1">
                <a:solidFill>
                  <a:srgbClr val="00963E"/>
                </a:solidFill>
              </a:rPr>
              <a:t>în</a:t>
            </a:r>
            <a:r>
              <a:rPr lang="en-US" sz="1200" dirty="0">
                <a:solidFill>
                  <a:srgbClr val="00963E"/>
                </a:solidFill>
              </a:rPr>
              <a:t> </a:t>
            </a:r>
            <a:r>
              <a:rPr lang="en-US" sz="1200" dirty="0" err="1">
                <a:solidFill>
                  <a:srgbClr val="00963E"/>
                </a:solidFill>
              </a:rPr>
              <a:t>sens</a:t>
            </a:r>
            <a:r>
              <a:rPr lang="ro-RO" sz="1200" dirty="0">
                <a:solidFill>
                  <a:srgbClr val="00963E"/>
                </a:solidFill>
              </a:rPr>
              <a:t> opus</a:t>
            </a:r>
            <a:r>
              <a:rPr lang="en-US" sz="1200" dirty="0">
                <a:solidFill>
                  <a:srgbClr val="00963E"/>
                </a:solidFill>
              </a:rPr>
              <a:t> </a:t>
            </a:r>
            <a:r>
              <a:rPr lang="en-US" sz="1200" dirty="0" err="1">
                <a:solidFill>
                  <a:srgbClr val="00963E"/>
                </a:solidFill>
              </a:rPr>
              <a:t>acelor</a:t>
            </a:r>
            <a:r>
              <a:rPr lang="en-US" sz="1200" dirty="0">
                <a:solidFill>
                  <a:srgbClr val="00963E"/>
                </a:solidFill>
              </a:rPr>
              <a:t> de </a:t>
            </a:r>
            <a:r>
              <a:rPr lang="en-US" sz="1200" dirty="0" err="1">
                <a:solidFill>
                  <a:srgbClr val="00963E"/>
                </a:solidFill>
              </a:rPr>
              <a:t>ceasornic</a:t>
            </a:r>
            <a:endParaRPr lang="en-US"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motor_pair.move_for_degrees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motor_degrees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-100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velocity=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motor_speed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288235" y="5198165"/>
            <a:ext cx="8309113" cy="6463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Define the imports, the globals that are fixed for your robot, and the spin_turn function that computes the motor move degrees.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2448</Words>
  <Application>Microsoft Office PowerPoint</Application>
  <PresentationFormat>On-screen Show (4:3)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Neue</vt:lpstr>
      <vt:lpstr>Gill Sans</vt:lpstr>
      <vt:lpstr>Noto Sans Symbols</vt:lpstr>
      <vt:lpstr>Arial</vt:lpstr>
      <vt:lpstr>Calibri</vt:lpstr>
      <vt:lpstr>Dividend</vt:lpstr>
      <vt:lpstr>ÎNTOARCERILE CU GYRO</vt:lpstr>
      <vt:lpstr>OBIECTIVELE LECȚIEI</vt:lpstr>
      <vt:lpstr>CÂT DE PRECISĂ ESTE ÎNTOARCEREA?</vt:lpstr>
      <vt:lpstr>CÂT DE PRECISĂ ESTE ÎNTOARCEREA?</vt:lpstr>
      <vt:lpstr>IMBUNĂTĂȚIREA ACURATEȚEI ÎNTOARCERILOR</vt:lpstr>
      <vt:lpstr>ÎNTOARCEREA FĂRĂ A UTILIZA GYRO</vt:lpstr>
      <vt:lpstr>GEOMETRIC SPIN TURN</vt:lpstr>
      <vt:lpstr>PROVOCARE- SPIN</vt:lpstr>
      <vt:lpstr>PROVOCAREA – SPIN: SOLUȚIA PAGINA 1 DIN 2</vt:lpstr>
      <vt:lpstr>PROVOCARE – SPIN: SOLUȚIA PAGINA 2 DIN 2</vt:lpstr>
      <vt:lpstr>GEOMETRIC PIVOT TURN</vt:lpstr>
      <vt:lpstr>PROVOCARE - PIVOT</vt:lpstr>
      <vt:lpstr>PROVOCARE – PIVOT:  SOLUȚIA PAGINA 1 DIN 2</vt:lpstr>
      <vt:lpstr>PROVOCARE – PIVOT: SOLUȚIA PAGINA 2 DIN 2</vt:lpstr>
      <vt:lpstr>ÎNTOARCEREA FĂRĂ GYRO – PRO ȘI CONTRA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ÎNTOARCERILE CU GYRO</dc:title>
  <dc:creator>Srinivasan Seshan</dc:creator>
  <cp:lastModifiedBy>marinela buruiana</cp:lastModifiedBy>
  <cp:revision>24</cp:revision>
  <dcterms:created xsi:type="dcterms:W3CDTF">2016-07-04T02:35:12Z</dcterms:created>
  <dcterms:modified xsi:type="dcterms:W3CDTF">2023-10-31T09:26:56Z</dcterms:modified>
</cp:coreProperties>
</file>