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199" y="249101"/>
            <a:ext cx="8859600" cy="840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3290" y="111873"/>
            <a:ext cx="2926080" cy="108585"/>
          </a:xfrm>
          <a:custGeom>
            <a:avLst/>
            <a:gdLst/>
            <a:ahLst/>
            <a:cxnLst/>
            <a:rect l="l" t="t" r="r" b="b"/>
            <a:pathLst>
              <a:path w="2926080" h="108585">
                <a:moveTo>
                  <a:pt x="2926080" y="0"/>
                </a:moveTo>
                <a:lnTo>
                  <a:pt x="0" y="0"/>
                </a:lnTo>
                <a:lnTo>
                  <a:pt x="0" y="107999"/>
                </a:lnTo>
                <a:lnTo>
                  <a:pt x="2926080" y="107999"/>
                </a:lnTo>
                <a:lnTo>
                  <a:pt x="2926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52200" y="111873"/>
            <a:ext cx="2926080" cy="108585"/>
          </a:xfrm>
          <a:custGeom>
            <a:avLst/>
            <a:gdLst/>
            <a:ahLst/>
            <a:cxnLst/>
            <a:rect l="l" t="t" r="r" b="b"/>
            <a:pathLst>
              <a:path w="2926079" h="108585">
                <a:moveTo>
                  <a:pt x="2926079" y="0"/>
                </a:moveTo>
                <a:lnTo>
                  <a:pt x="0" y="0"/>
                </a:lnTo>
                <a:lnTo>
                  <a:pt x="0" y="107999"/>
                </a:lnTo>
                <a:lnTo>
                  <a:pt x="2926079" y="107999"/>
                </a:lnTo>
                <a:lnTo>
                  <a:pt x="2926079" y="0"/>
                </a:lnTo>
                <a:close/>
              </a:path>
            </a:pathLst>
          </a:custGeom>
          <a:solidFill>
            <a:srgbClr val="0EA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97744" y="111873"/>
            <a:ext cx="2926080" cy="108585"/>
          </a:xfrm>
          <a:custGeom>
            <a:avLst/>
            <a:gdLst/>
            <a:ahLst/>
            <a:cxnLst/>
            <a:rect l="l" t="t" r="r" b="b"/>
            <a:pathLst>
              <a:path w="2926079" h="108585">
                <a:moveTo>
                  <a:pt x="2926079" y="0"/>
                </a:moveTo>
                <a:lnTo>
                  <a:pt x="0" y="0"/>
                </a:lnTo>
                <a:lnTo>
                  <a:pt x="0" y="107999"/>
                </a:lnTo>
                <a:lnTo>
                  <a:pt x="2926079" y="107999"/>
                </a:lnTo>
                <a:lnTo>
                  <a:pt x="2926079" y="0"/>
                </a:lnTo>
                <a:close/>
              </a:path>
            </a:pathLst>
          </a:custGeom>
          <a:solidFill>
            <a:srgbClr val="FFD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3290" y="111873"/>
            <a:ext cx="2926080" cy="108585"/>
          </a:xfrm>
          <a:custGeom>
            <a:avLst/>
            <a:gdLst/>
            <a:ahLst/>
            <a:cxnLst/>
            <a:rect l="l" t="t" r="r" b="b"/>
            <a:pathLst>
              <a:path w="2926080" h="108585">
                <a:moveTo>
                  <a:pt x="2926080" y="0"/>
                </a:moveTo>
                <a:lnTo>
                  <a:pt x="0" y="0"/>
                </a:lnTo>
                <a:lnTo>
                  <a:pt x="0" y="107999"/>
                </a:lnTo>
                <a:lnTo>
                  <a:pt x="2926080" y="107999"/>
                </a:lnTo>
                <a:lnTo>
                  <a:pt x="2926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52200" y="111873"/>
            <a:ext cx="2926080" cy="108585"/>
          </a:xfrm>
          <a:custGeom>
            <a:avLst/>
            <a:gdLst/>
            <a:ahLst/>
            <a:cxnLst/>
            <a:rect l="l" t="t" r="r" b="b"/>
            <a:pathLst>
              <a:path w="2926079" h="108585">
                <a:moveTo>
                  <a:pt x="2926079" y="0"/>
                </a:moveTo>
                <a:lnTo>
                  <a:pt x="0" y="0"/>
                </a:lnTo>
                <a:lnTo>
                  <a:pt x="0" y="107999"/>
                </a:lnTo>
                <a:lnTo>
                  <a:pt x="2926079" y="107999"/>
                </a:lnTo>
                <a:lnTo>
                  <a:pt x="2926079" y="0"/>
                </a:lnTo>
                <a:close/>
              </a:path>
            </a:pathLst>
          </a:custGeom>
          <a:solidFill>
            <a:srgbClr val="0EA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97744" y="111873"/>
            <a:ext cx="2926080" cy="108585"/>
          </a:xfrm>
          <a:custGeom>
            <a:avLst/>
            <a:gdLst/>
            <a:ahLst/>
            <a:cxnLst/>
            <a:rect l="l" t="t" r="r" b="b"/>
            <a:pathLst>
              <a:path w="2926079" h="108585">
                <a:moveTo>
                  <a:pt x="2926079" y="0"/>
                </a:moveTo>
                <a:lnTo>
                  <a:pt x="0" y="0"/>
                </a:lnTo>
                <a:lnTo>
                  <a:pt x="0" y="107999"/>
                </a:lnTo>
                <a:lnTo>
                  <a:pt x="2926079" y="107999"/>
                </a:lnTo>
                <a:lnTo>
                  <a:pt x="2926079" y="0"/>
                </a:lnTo>
                <a:close/>
              </a:path>
            </a:pathLst>
          </a:custGeom>
          <a:solidFill>
            <a:srgbClr val="FFD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5260" y="6316935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39652" y="328676"/>
            <a:ext cx="265112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922" y="1160779"/>
            <a:ext cx="8264155" cy="4058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7134" y="6362424"/>
            <a:ext cx="4334510" cy="156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89696" y="6352900"/>
            <a:ext cx="165100" cy="22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6316935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75522" y="705611"/>
            <a:ext cx="21513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latin typeface="Arial MT"/>
                <a:cs typeface="Arial MT"/>
              </a:rPr>
              <a:t>B</a:t>
            </a:r>
            <a:r>
              <a:rPr sz="1400" spc="-90" dirty="0">
                <a:latin typeface="Arial MT"/>
                <a:cs typeface="Arial MT"/>
              </a:rPr>
              <a:t>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70" dirty="0">
                <a:latin typeface="Arial MT"/>
                <a:cs typeface="Arial MT"/>
              </a:rPr>
              <a:t>t</a:t>
            </a:r>
            <a:r>
              <a:rPr sz="1400" spc="-95" dirty="0">
                <a:latin typeface="Arial MT"/>
                <a:cs typeface="Arial MT"/>
              </a:rPr>
              <a:t>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85" dirty="0">
                <a:latin typeface="Arial MT"/>
                <a:cs typeface="Arial MT"/>
              </a:rPr>
              <a:t>M</a:t>
            </a:r>
            <a:r>
              <a:rPr sz="1400" spc="-185" dirty="0">
                <a:latin typeface="Arial MT"/>
                <a:cs typeface="Arial MT"/>
              </a:rPr>
              <a:t>a</a:t>
            </a:r>
            <a:r>
              <a:rPr sz="1400" spc="-30" dirty="0">
                <a:latin typeface="Arial MT"/>
                <a:cs typeface="Arial MT"/>
              </a:rPr>
              <a:t>k</a:t>
            </a:r>
            <a:r>
              <a:rPr sz="1400" spc="-110" dirty="0">
                <a:latin typeface="Arial MT"/>
                <a:cs typeface="Arial MT"/>
              </a:rPr>
              <a:t>e</a:t>
            </a:r>
            <a:r>
              <a:rPr sz="1400" spc="80" dirty="0">
                <a:latin typeface="Arial MT"/>
                <a:cs typeface="Arial MT"/>
              </a:rPr>
              <a:t>r</a:t>
            </a:r>
            <a:r>
              <a:rPr sz="1400" spc="-165" dirty="0">
                <a:latin typeface="Arial MT"/>
                <a:cs typeface="Arial MT"/>
              </a:rPr>
              <a:t>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</a:t>
            </a:r>
            <a:r>
              <a:rPr sz="1400" spc="-40" dirty="0">
                <a:latin typeface="Arial MT"/>
                <a:cs typeface="Arial MT"/>
              </a:rPr>
              <a:t>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65" dirty="0">
                <a:latin typeface="Arial MT"/>
                <a:cs typeface="Arial MT"/>
              </a:rPr>
              <a:t>EV</a:t>
            </a:r>
            <a:r>
              <a:rPr sz="1400" spc="-90" dirty="0">
                <a:latin typeface="Arial MT"/>
                <a:cs typeface="Arial MT"/>
              </a:rPr>
              <a:t>3L</a:t>
            </a:r>
            <a:r>
              <a:rPr sz="1400" spc="-110" dirty="0">
                <a:latin typeface="Arial MT"/>
                <a:cs typeface="Arial MT"/>
              </a:rPr>
              <a:t>e</a:t>
            </a:r>
            <a:r>
              <a:rPr sz="1400" spc="-170" dirty="0">
                <a:latin typeface="Arial MT"/>
                <a:cs typeface="Arial MT"/>
              </a:rPr>
              <a:t>ss</a:t>
            </a:r>
            <a:r>
              <a:rPr sz="1400" spc="-10" dirty="0">
                <a:latin typeface="Arial MT"/>
                <a:cs typeface="Arial MT"/>
              </a:rPr>
              <a:t>o</a:t>
            </a:r>
            <a:r>
              <a:rPr sz="1400" spc="-120" dirty="0">
                <a:latin typeface="Arial MT"/>
                <a:cs typeface="Arial MT"/>
              </a:rPr>
              <a:t>ns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0856" y="993647"/>
            <a:ext cx="1161288" cy="11612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7752" y="993647"/>
            <a:ext cx="1161288" cy="11612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80" dirty="0"/>
              <a:t>P</a:t>
            </a:r>
            <a:r>
              <a:rPr spc="-355" dirty="0"/>
              <a:t>R</a:t>
            </a:r>
            <a:r>
              <a:rPr spc="-65" dirty="0"/>
              <a:t>I</a:t>
            </a:r>
            <a:r>
              <a:rPr spc="-195" dirty="0"/>
              <a:t>M</a:t>
            </a:r>
            <a:r>
              <a:rPr spc="-505" dirty="0"/>
              <a:t>E</a:t>
            </a:r>
            <a:r>
              <a:rPr dirty="0"/>
              <a:t> </a:t>
            </a:r>
            <a:r>
              <a:rPr spc="-200" dirty="0"/>
              <a:t>L</a:t>
            </a:r>
            <a:r>
              <a:rPr spc="-565" dirty="0"/>
              <a:t>ES</a:t>
            </a:r>
            <a:r>
              <a:rPr spc="-630" dirty="0"/>
              <a:t>S</a:t>
            </a:r>
            <a:r>
              <a:rPr spc="140" dirty="0"/>
              <a:t>O</a:t>
            </a:r>
            <a:r>
              <a:rPr spc="170" dirty="0"/>
              <a:t>N</a:t>
            </a:r>
            <a:r>
              <a:rPr spc="-630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9075" y="3443729"/>
            <a:ext cx="8787765" cy="1997983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3130"/>
              </a:spcBef>
            </a:pPr>
            <a:r>
              <a:rPr lang="ro-RO" sz="4400" dirty="0"/>
              <a:t>INTRODUCERE - SENZORUL DE DISTANȚĂ</a:t>
            </a:r>
          </a:p>
          <a:p>
            <a:pPr marL="151765">
              <a:lnSpc>
                <a:spcPct val="100000"/>
              </a:lnSpc>
              <a:spcBef>
                <a:spcPts val="3130"/>
              </a:spcBef>
            </a:pPr>
            <a:r>
              <a:rPr sz="1600" spc="-140" dirty="0">
                <a:solidFill>
                  <a:srgbClr val="0EAE9F"/>
                </a:solidFill>
                <a:latin typeface="Arial MT"/>
                <a:cs typeface="Arial MT"/>
              </a:rPr>
              <a:t>BY</a:t>
            </a:r>
            <a:r>
              <a:rPr sz="1600" dirty="0">
                <a:solidFill>
                  <a:srgbClr val="0EAE9F"/>
                </a:solidFill>
                <a:latin typeface="Arial MT"/>
                <a:cs typeface="Arial MT"/>
              </a:rPr>
              <a:t> </a:t>
            </a:r>
            <a:r>
              <a:rPr sz="1600" spc="-130" dirty="0">
                <a:solidFill>
                  <a:srgbClr val="0EAE9F"/>
                </a:solidFill>
                <a:latin typeface="Arial MT"/>
                <a:cs typeface="Arial MT"/>
              </a:rPr>
              <a:t>SANJAY</a:t>
            </a:r>
            <a:r>
              <a:rPr sz="1600" dirty="0">
                <a:solidFill>
                  <a:srgbClr val="0EAE9F"/>
                </a:solidFill>
                <a:latin typeface="Arial MT"/>
                <a:cs typeface="Arial MT"/>
              </a:rPr>
              <a:t> </a:t>
            </a:r>
            <a:r>
              <a:rPr sz="1600" spc="40" dirty="0">
                <a:solidFill>
                  <a:srgbClr val="0EAE9F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0EAE9F"/>
                </a:solidFill>
                <a:latin typeface="Arial MT"/>
                <a:cs typeface="Arial MT"/>
              </a:rPr>
              <a:t> </a:t>
            </a:r>
            <a:r>
              <a:rPr sz="1600" spc="-40" dirty="0">
                <a:solidFill>
                  <a:srgbClr val="0EAE9F"/>
                </a:solidFill>
                <a:latin typeface="Arial MT"/>
                <a:cs typeface="Arial MT"/>
              </a:rPr>
              <a:t>ARVIND</a:t>
            </a:r>
            <a:r>
              <a:rPr sz="1600" spc="10" dirty="0">
                <a:solidFill>
                  <a:srgbClr val="0EAE9F"/>
                </a:solidFill>
                <a:latin typeface="Arial MT"/>
                <a:cs typeface="Arial MT"/>
              </a:rPr>
              <a:t> </a:t>
            </a:r>
            <a:r>
              <a:rPr sz="1600" spc="-145" dirty="0">
                <a:solidFill>
                  <a:srgbClr val="0EAE9F"/>
                </a:solidFill>
                <a:latin typeface="Arial MT"/>
                <a:cs typeface="Arial MT"/>
              </a:rPr>
              <a:t>SESHAN</a:t>
            </a:r>
            <a:endParaRPr sz="1600" dirty="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10608" y="5890522"/>
            <a:ext cx="3923029" cy="353695"/>
            <a:chOff x="2610608" y="5890522"/>
            <a:chExt cx="3923029" cy="353695"/>
          </a:xfrm>
        </p:grpSpPr>
        <p:sp>
          <p:nvSpPr>
            <p:cNvPr id="9" name="object 9"/>
            <p:cNvSpPr/>
            <p:nvPr/>
          </p:nvSpPr>
          <p:spPr>
            <a:xfrm>
              <a:off x="2621720" y="5901634"/>
              <a:ext cx="3900804" cy="331470"/>
            </a:xfrm>
            <a:custGeom>
              <a:avLst/>
              <a:gdLst/>
              <a:ahLst/>
              <a:cxnLst/>
              <a:rect l="l" t="t" r="r" b="b"/>
              <a:pathLst>
                <a:path w="3900804" h="331470">
                  <a:moveTo>
                    <a:pt x="3845339" y="0"/>
                  </a:moveTo>
                  <a:lnTo>
                    <a:pt x="55219" y="0"/>
                  </a:lnTo>
                  <a:lnTo>
                    <a:pt x="33725" y="4339"/>
                  </a:lnTo>
                  <a:lnTo>
                    <a:pt x="16173" y="16173"/>
                  </a:lnTo>
                  <a:lnTo>
                    <a:pt x="4339" y="33726"/>
                  </a:lnTo>
                  <a:lnTo>
                    <a:pt x="0" y="55220"/>
                  </a:lnTo>
                  <a:lnTo>
                    <a:pt x="0" y="276083"/>
                  </a:lnTo>
                  <a:lnTo>
                    <a:pt x="4339" y="297578"/>
                  </a:lnTo>
                  <a:lnTo>
                    <a:pt x="16173" y="315130"/>
                  </a:lnTo>
                  <a:lnTo>
                    <a:pt x="33725" y="326964"/>
                  </a:lnTo>
                  <a:lnTo>
                    <a:pt x="55219" y="331304"/>
                  </a:lnTo>
                  <a:lnTo>
                    <a:pt x="3845339" y="331304"/>
                  </a:lnTo>
                  <a:lnTo>
                    <a:pt x="3866832" y="326964"/>
                  </a:lnTo>
                  <a:lnTo>
                    <a:pt x="3884385" y="315130"/>
                  </a:lnTo>
                  <a:lnTo>
                    <a:pt x="3896219" y="297578"/>
                  </a:lnTo>
                  <a:lnTo>
                    <a:pt x="3900558" y="276083"/>
                  </a:lnTo>
                  <a:lnTo>
                    <a:pt x="3900558" y="55220"/>
                  </a:lnTo>
                  <a:lnTo>
                    <a:pt x="3896219" y="33726"/>
                  </a:lnTo>
                  <a:lnTo>
                    <a:pt x="3884385" y="16173"/>
                  </a:lnTo>
                  <a:lnTo>
                    <a:pt x="3866832" y="4339"/>
                  </a:lnTo>
                  <a:lnTo>
                    <a:pt x="38453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21720" y="5901634"/>
              <a:ext cx="3900804" cy="331470"/>
            </a:xfrm>
            <a:custGeom>
              <a:avLst/>
              <a:gdLst/>
              <a:ahLst/>
              <a:cxnLst/>
              <a:rect l="l" t="t" r="r" b="b"/>
              <a:pathLst>
                <a:path w="3900804" h="331470">
                  <a:moveTo>
                    <a:pt x="0" y="55220"/>
                  </a:moveTo>
                  <a:lnTo>
                    <a:pt x="4339" y="33725"/>
                  </a:lnTo>
                  <a:lnTo>
                    <a:pt x="16173" y="16173"/>
                  </a:lnTo>
                  <a:lnTo>
                    <a:pt x="33725" y="4339"/>
                  </a:lnTo>
                  <a:lnTo>
                    <a:pt x="55219" y="0"/>
                  </a:lnTo>
                  <a:lnTo>
                    <a:pt x="3845339" y="0"/>
                  </a:lnTo>
                  <a:lnTo>
                    <a:pt x="3866832" y="4339"/>
                  </a:lnTo>
                  <a:lnTo>
                    <a:pt x="3884384" y="16173"/>
                  </a:lnTo>
                  <a:lnTo>
                    <a:pt x="3896218" y="33725"/>
                  </a:lnTo>
                  <a:lnTo>
                    <a:pt x="3900558" y="55220"/>
                  </a:lnTo>
                  <a:lnTo>
                    <a:pt x="3900558" y="276083"/>
                  </a:lnTo>
                  <a:lnTo>
                    <a:pt x="3896218" y="297578"/>
                  </a:lnTo>
                  <a:lnTo>
                    <a:pt x="3884384" y="315130"/>
                  </a:lnTo>
                  <a:lnTo>
                    <a:pt x="3866832" y="326964"/>
                  </a:lnTo>
                  <a:lnTo>
                    <a:pt x="3845339" y="331304"/>
                  </a:lnTo>
                  <a:lnTo>
                    <a:pt x="55219" y="331304"/>
                  </a:lnTo>
                  <a:lnTo>
                    <a:pt x="33725" y="326964"/>
                  </a:lnTo>
                  <a:lnTo>
                    <a:pt x="16173" y="315130"/>
                  </a:lnTo>
                  <a:lnTo>
                    <a:pt x="4339" y="297578"/>
                  </a:lnTo>
                  <a:lnTo>
                    <a:pt x="0" y="276083"/>
                  </a:lnTo>
                  <a:lnTo>
                    <a:pt x="0" y="5522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86881" y="5903467"/>
            <a:ext cx="317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2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14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-220" dirty="0">
                <a:solidFill>
                  <a:srgbClr val="FFFFFF"/>
                </a:solidFill>
                <a:latin typeface="Arial MT"/>
                <a:cs typeface="Arial MT"/>
              </a:rPr>
              <a:t>ss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10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spc="-1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800" spc="-14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-2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38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800" spc="-29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1800" spc="-30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2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ft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800" spc="-24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10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14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134" y="338731"/>
            <a:ext cx="8831580" cy="694421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lang="ro-RO" sz="4000" dirty="0"/>
              <a:t>OBIECTIVELE LECȚIEI</a:t>
            </a:r>
            <a:endParaRPr lang="ro-RO" sz="2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882" y="1160779"/>
            <a:ext cx="502271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o-RO" dirty="0"/>
              <a:t>Învață cum să folosești senzorul de distanță</a:t>
            </a: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9776" y="3429000"/>
            <a:ext cx="3840479" cy="25420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2</a:t>
            </a:fld>
            <a:endParaRPr spc="-8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6316935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4482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lang="ro-RO" sz="2400" dirty="0"/>
              <a:t>CE ESTE SENZORUL DE DISTANȚĂ?</a:t>
            </a:r>
            <a:endParaRPr lang="ro-RO"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539882" y="1160779"/>
            <a:ext cx="4254500" cy="399833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o-RO" dirty="0"/>
              <a:t>Acesta măsoară distanța până la un obiect sau o suprafață folosind tehnologie ultrasonică.</a:t>
            </a:r>
            <a:endParaRPr lang="en-US" dirty="0"/>
          </a:p>
          <a:p>
            <a:r>
              <a:rPr lang="ro-RO" dirty="0"/>
              <a:t>De asemenea, se regăsesc o serie de lumini în jurul senzorului ultrasonic (4 segmente) care pot fi programate individual (vezi Lecția despre lumini).</a:t>
            </a:r>
            <a:endParaRPr lang="en-US" dirty="0"/>
          </a:p>
          <a:p>
            <a:r>
              <a:rPr lang="ro-RO" dirty="0"/>
              <a:t>Senzorul poate detecta distanțe din intervalul 50 – 2000mm.</a:t>
            </a:r>
            <a:endParaRPr lang="en-US" dirty="0"/>
          </a:p>
          <a:p>
            <a:r>
              <a:rPr lang="ro-RO" dirty="0"/>
              <a:t>Există o capacitate de detecție rapidă pentru intervalul 50 – 300mm.</a:t>
            </a:r>
            <a:endParaRPr lang="en-US" dirty="0"/>
          </a:p>
          <a:p>
            <a:pPr marL="12700" marR="406400">
              <a:lnSpc>
                <a:spcPct val="101699"/>
              </a:lnSpc>
              <a:spcBef>
                <a:spcPts val="900"/>
              </a:spcBef>
            </a:pPr>
            <a:r>
              <a:rPr lang="ro-RO" sz="1800" spc="-55" dirty="0">
                <a:latin typeface="Arial MT"/>
                <a:cs typeface="Arial MT"/>
              </a:rPr>
              <a:t>Cu toate acestea</a:t>
            </a:r>
            <a:r>
              <a:rPr sz="1800" spc="-110" dirty="0">
                <a:latin typeface="Arial MT"/>
                <a:cs typeface="Arial MT"/>
              </a:rPr>
              <a:t>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380" dirty="0">
                <a:latin typeface="Arial MT"/>
                <a:cs typeface="Arial MT"/>
              </a:rPr>
              <a:t>S</a:t>
            </a:r>
            <a:r>
              <a:rPr sz="1800" spc="-295" dirty="0">
                <a:latin typeface="Arial MT"/>
                <a:cs typeface="Arial MT"/>
              </a:rPr>
              <a:t>P</a:t>
            </a:r>
            <a:r>
              <a:rPr sz="1800" spc="-105" dirty="0">
                <a:latin typeface="Arial MT"/>
                <a:cs typeface="Arial MT"/>
              </a:rPr>
              <a:t>3</a:t>
            </a:r>
            <a:r>
              <a:rPr sz="1800" spc="-5" dirty="0">
                <a:latin typeface="Arial MT"/>
                <a:cs typeface="Arial MT"/>
              </a:rPr>
              <a:t> A</a:t>
            </a:r>
            <a:r>
              <a:rPr sz="1800" spc="-295" dirty="0">
                <a:latin typeface="Arial MT"/>
                <a:cs typeface="Arial MT"/>
              </a:rPr>
              <a:t>P</a:t>
            </a:r>
            <a:r>
              <a:rPr sz="1800" spc="-55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lang="ro-RO" sz="1800" spc="-5" dirty="0">
                <a:latin typeface="Arial MT"/>
                <a:cs typeface="Arial MT"/>
              </a:rPr>
              <a:t>nu furnizează un mod de a seta ca apaținând versiunii </a:t>
            </a:r>
            <a:r>
              <a:rPr sz="1800" spc="-140" dirty="0">
                <a:latin typeface="Arial MT"/>
                <a:cs typeface="Arial MT"/>
              </a:rPr>
              <a:t>3</a:t>
            </a:r>
            <a:r>
              <a:rPr sz="1800" spc="-65" dirty="0">
                <a:latin typeface="Arial MT"/>
                <a:cs typeface="Arial MT"/>
              </a:rPr>
              <a:t>.</a:t>
            </a:r>
            <a:r>
              <a:rPr sz="1800" spc="-140" dirty="0">
                <a:latin typeface="Arial MT"/>
                <a:cs typeface="Arial MT"/>
              </a:rPr>
              <a:t>4</a:t>
            </a:r>
            <a:r>
              <a:rPr sz="1800" spc="-65" dirty="0">
                <a:latin typeface="Arial MT"/>
                <a:cs typeface="Arial MT"/>
              </a:rPr>
              <a:t>.</a:t>
            </a:r>
            <a:r>
              <a:rPr sz="1800" spc="-105" dirty="0">
                <a:latin typeface="Arial MT"/>
                <a:cs typeface="Arial MT"/>
              </a:rPr>
              <a:t>0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8991" y="1615439"/>
            <a:ext cx="3840479" cy="254508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3</a:t>
            </a:fld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6316935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884986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3660" rIns="0" bIns="0" rtlCol="0">
            <a:spAutoFit/>
          </a:bodyPr>
          <a:lstStyle/>
          <a:p>
            <a:pPr marL="124460" marR="1344295">
              <a:lnSpc>
                <a:spcPts val="3290"/>
              </a:lnSpc>
              <a:spcBef>
                <a:spcPts val="580"/>
              </a:spcBef>
            </a:pPr>
            <a:r>
              <a:rPr lang="pt-BR" sz="2400" dirty="0"/>
              <a:t>CUM POȚI PROGRAMA SENZORUL DE DISTANȚĂ?</a:t>
            </a:r>
            <a:endParaRPr lang="pt-BR" sz="2800" dirty="0"/>
          </a:p>
        </p:txBody>
      </p:sp>
      <p:sp>
        <p:nvSpPr>
          <p:cNvPr id="4" name="object 4"/>
          <p:cNvSpPr/>
          <p:nvPr/>
        </p:nvSpPr>
        <p:spPr>
          <a:xfrm>
            <a:off x="4514847" y="3942678"/>
            <a:ext cx="114300" cy="393065"/>
          </a:xfrm>
          <a:custGeom>
            <a:avLst/>
            <a:gdLst/>
            <a:ahLst/>
            <a:cxnLst/>
            <a:rect l="l" t="t" r="r" b="b"/>
            <a:pathLst>
              <a:path w="114300" h="393064">
                <a:moveTo>
                  <a:pt x="76200" y="95250"/>
                </a:moveTo>
                <a:lnTo>
                  <a:pt x="38100" y="95250"/>
                </a:lnTo>
                <a:lnTo>
                  <a:pt x="38101" y="392700"/>
                </a:lnTo>
                <a:lnTo>
                  <a:pt x="76201" y="392699"/>
                </a:lnTo>
                <a:lnTo>
                  <a:pt x="76200" y="95250"/>
                </a:lnTo>
                <a:close/>
              </a:path>
              <a:path w="114300" h="39306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9306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39922" y="1160779"/>
            <a:ext cx="8264155" cy="4803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2395" marR="140335">
              <a:lnSpc>
                <a:spcPct val="102200"/>
              </a:lnSpc>
              <a:spcBef>
                <a:spcPts val="50"/>
              </a:spcBef>
            </a:pPr>
            <a:r>
              <a:rPr lang="ro-RO" spc="-85" dirty="0"/>
              <a:t>Senzorul de distanță poate măsura distanța până la un obiect sau suprafața utilizând valurile ultrasonic.</a:t>
            </a:r>
            <a:endParaRPr spc="-145" dirty="0"/>
          </a:p>
          <a:p>
            <a:pPr marL="112395" marR="5080">
              <a:lnSpc>
                <a:spcPts val="3190"/>
              </a:lnSpc>
              <a:spcBef>
                <a:spcPts val="185"/>
              </a:spcBef>
            </a:pPr>
            <a:r>
              <a:rPr lang="ro-RO" spc="-80" dirty="0"/>
              <a:t>Poți de asemenea programa luminile din jurul acestui senzor</a:t>
            </a:r>
            <a:r>
              <a:rPr spc="-100" dirty="0"/>
              <a:t>.</a:t>
            </a:r>
            <a:r>
              <a:rPr spc="10" dirty="0"/>
              <a:t> </a:t>
            </a:r>
            <a:r>
              <a:rPr lang="ro-RO" spc="10" dirty="0"/>
              <a:t>Aceasta este acoperit în altă lecție. Distanța returnată de block-uri e î</a:t>
            </a:r>
            <a:r>
              <a:rPr spc="-55" dirty="0"/>
              <a:t>n</a:t>
            </a:r>
            <a:r>
              <a:rPr dirty="0"/>
              <a:t> </a:t>
            </a:r>
            <a:r>
              <a:rPr spc="-15" dirty="0"/>
              <a:t>CM/INCH</a:t>
            </a:r>
            <a:r>
              <a:rPr spc="5" dirty="0"/>
              <a:t> </a:t>
            </a:r>
            <a:r>
              <a:rPr lang="ro-RO" spc="5" dirty="0"/>
              <a:t>dar </a:t>
            </a:r>
            <a:r>
              <a:rPr spc="-90" dirty="0"/>
              <a:t>Python</a:t>
            </a:r>
            <a:r>
              <a:rPr dirty="0"/>
              <a:t> </a:t>
            </a:r>
            <a:r>
              <a:rPr spc="-120" dirty="0"/>
              <a:t>API</a:t>
            </a:r>
            <a:r>
              <a:rPr dirty="0"/>
              <a:t> </a:t>
            </a:r>
            <a:r>
              <a:rPr spc="-35" dirty="0"/>
              <a:t>return</a:t>
            </a:r>
            <a:r>
              <a:rPr lang="ro-RO" spc="-35" dirty="0"/>
              <a:t>ează valorile î</a:t>
            </a:r>
            <a:r>
              <a:rPr spc="-55" dirty="0"/>
              <a:t>n</a:t>
            </a:r>
            <a:r>
              <a:rPr dirty="0"/>
              <a:t> </a:t>
            </a:r>
            <a:r>
              <a:rPr spc="-114" dirty="0"/>
              <a:t>mm.</a:t>
            </a:r>
          </a:p>
          <a:p>
            <a:pPr marL="112395" marR="320040">
              <a:lnSpc>
                <a:spcPts val="2110"/>
              </a:lnSpc>
              <a:spcBef>
                <a:spcPts val="870"/>
              </a:spcBef>
            </a:pPr>
            <a:r>
              <a:rPr lang="ro-RO" spc="-55" dirty="0"/>
              <a:t>Dacă nu poate simți nimic, </a:t>
            </a:r>
            <a:r>
              <a:rPr spc="5" dirty="0"/>
              <a:t> </a:t>
            </a:r>
            <a:r>
              <a:rPr spc="-90" dirty="0"/>
              <a:t>Python</a:t>
            </a:r>
            <a:r>
              <a:rPr spc="5" dirty="0"/>
              <a:t> </a:t>
            </a:r>
            <a:r>
              <a:rPr spc="-120" dirty="0"/>
              <a:t>API</a:t>
            </a:r>
            <a:r>
              <a:rPr dirty="0"/>
              <a:t> </a:t>
            </a:r>
            <a:r>
              <a:rPr spc="-35" dirty="0"/>
              <a:t>return</a:t>
            </a:r>
            <a:r>
              <a:rPr lang="ro-RO" spc="-35" dirty="0"/>
              <a:t>ează</a:t>
            </a:r>
            <a:r>
              <a:rPr dirty="0"/>
              <a:t> </a:t>
            </a:r>
            <a:r>
              <a:rPr spc="-75" dirty="0"/>
              <a:t>-1.</a:t>
            </a:r>
            <a:r>
              <a:rPr spc="15" dirty="0"/>
              <a:t> </a:t>
            </a:r>
            <a:r>
              <a:rPr lang="ro-RO" spc="15" dirty="0"/>
              <a:t>Observați că asta este diferit față de valoarea arătată în aplicație la citirea senzorului și în block-uri, care va fi </a:t>
            </a:r>
            <a:r>
              <a:rPr spc="-110" dirty="0"/>
              <a:t>200cm.</a:t>
            </a:r>
          </a:p>
          <a:p>
            <a:pPr marL="99695">
              <a:lnSpc>
                <a:spcPct val="100000"/>
              </a:lnSpc>
              <a:spcBef>
                <a:spcPts val="5"/>
              </a:spcBef>
            </a:pPr>
            <a:endParaRPr sz="2500" dirty="0"/>
          </a:p>
          <a:p>
            <a:pPr marL="841375">
              <a:lnSpc>
                <a:spcPct val="100000"/>
              </a:lnSpc>
            </a:pPr>
            <a:r>
              <a:rPr sz="2000" spc="-5" dirty="0"/>
              <a:t>distance_sensor.distance(port.F)</a:t>
            </a:r>
            <a:endParaRPr sz="2000" dirty="0"/>
          </a:p>
          <a:p>
            <a:pPr marL="99695">
              <a:lnSpc>
                <a:spcPct val="100000"/>
              </a:lnSpc>
            </a:pPr>
            <a:endParaRPr sz="2200" dirty="0"/>
          </a:p>
          <a:p>
            <a:pPr marL="99695" marR="106680" algn="ctr">
              <a:lnSpc>
                <a:spcPct val="100000"/>
              </a:lnSpc>
              <a:spcBef>
                <a:spcPts val="1320"/>
              </a:spcBef>
            </a:pPr>
            <a:r>
              <a:rPr spc="-25" dirty="0"/>
              <a:t>Port</a:t>
            </a:r>
          </a:p>
          <a:p>
            <a:pPr marL="99695">
              <a:lnSpc>
                <a:spcPct val="100000"/>
              </a:lnSpc>
              <a:spcBef>
                <a:spcPts val="35"/>
              </a:spcBef>
            </a:pPr>
            <a:endParaRPr sz="1950" dirty="0"/>
          </a:p>
          <a:p>
            <a:pPr marL="112395">
              <a:lnSpc>
                <a:spcPct val="100000"/>
              </a:lnSpc>
              <a:spcBef>
                <a:spcPts val="5"/>
              </a:spcBef>
            </a:pPr>
            <a:r>
              <a:rPr lang="ro-RO" spc="-80" dirty="0"/>
              <a:t>Poți găsi toate metodele disponibile în lecția </a:t>
            </a:r>
            <a:r>
              <a:rPr spc="-85" dirty="0"/>
              <a:t>Knowledge</a:t>
            </a:r>
            <a:r>
              <a:rPr spc="5" dirty="0"/>
              <a:t> </a:t>
            </a:r>
            <a:r>
              <a:rPr spc="-200" dirty="0"/>
              <a:t>Base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4</a:t>
            </a:fld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6316935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50975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lang="ro-RO" sz="2800" spc="-35" dirty="0"/>
              <a:t>PROVOCARE</a:t>
            </a:r>
            <a:r>
              <a:rPr lang="en-US" sz="2800" spc="-35" dirty="0"/>
              <a:t>: O</a:t>
            </a:r>
            <a:r>
              <a:rPr lang="ro-RO" sz="2800" spc="-35" dirty="0"/>
              <a:t>PREȘTE LA UN OBSTACOL</a:t>
            </a:r>
            <a:endParaRPr sz="28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5</a:t>
            </a:fld>
            <a:endParaRPr spc="-8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882" y="1160779"/>
            <a:ext cx="7697470" cy="33148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1800" spc="-95" dirty="0">
                <a:latin typeface="Arial MT"/>
                <a:cs typeface="Arial MT"/>
              </a:rPr>
              <a:t>Mișcă robotul înainte până  acesta ajunge la 5 cm de obstacol.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ro-RO" sz="1800" b="1" spc="85" dirty="0">
                <a:latin typeface="Trebuchet MS"/>
                <a:cs typeface="Trebuchet MS"/>
              </a:rPr>
              <a:t>Pași de bază</a:t>
            </a:r>
            <a:r>
              <a:rPr sz="1800" b="1" spc="50" dirty="0">
                <a:latin typeface="Trebuchet MS"/>
                <a:cs typeface="Trebuchet MS"/>
              </a:rPr>
              <a:t>:</a:t>
            </a:r>
            <a:endParaRPr sz="1800" dirty="0">
              <a:latin typeface="Trebuchet MS"/>
              <a:cs typeface="Trebuchet MS"/>
            </a:endParaRPr>
          </a:p>
          <a:p>
            <a:pPr marL="336550" marR="5080">
              <a:lnSpc>
                <a:spcPct val="146200"/>
              </a:lnSpc>
              <a:spcBef>
                <a:spcPts val="55"/>
              </a:spcBef>
            </a:pPr>
            <a:r>
              <a:rPr lang="ro-RO" sz="1600" spc="40" dirty="0">
                <a:latin typeface="Arial MT"/>
                <a:cs typeface="Arial MT"/>
              </a:rPr>
              <a:t>Scrie o funcție </a:t>
            </a:r>
            <a:r>
              <a:rPr sz="1600" spc="-70" dirty="0" err="1">
                <a:latin typeface="Arial MT"/>
                <a:cs typeface="Arial MT"/>
              </a:rPr>
              <a:t>obstacle_found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lang="ro-RO" sz="1600" spc="-45" dirty="0">
                <a:latin typeface="Arial MT"/>
                <a:cs typeface="Arial MT"/>
              </a:rPr>
              <a:t> care să returneze ,,adevărat</a:t>
            </a:r>
            <a:r>
              <a:rPr lang="en-US" sz="1600" spc="-45" dirty="0">
                <a:latin typeface="Arial MT"/>
                <a:cs typeface="Arial MT"/>
              </a:rPr>
              <a:t>” </a:t>
            </a:r>
            <a:r>
              <a:rPr lang="en-US" sz="1600" spc="-45" dirty="0" err="1">
                <a:latin typeface="Arial MT"/>
                <a:cs typeface="Arial MT"/>
              </a:rPr>
              <a:t>dac</a:t>
            </a:r>
            <a:r>
              <a:rPr lang="ro-RO" sz="1600" spc="-45" dirty="0">
                <a:latin typeface="Arial MT"/>
                <a:cs typeface="Arial MT"/>
              </a:rPr>
              <a:t>ă senzorul sesizează un obiect mai aproape de 5 cm față de robot.</a:t>
            </a:r>
          </a:p>
          <a:p>
            <a:pPr marL="336550" marR="5080">
              <a:lnSpc>
                <a:spcPct val="146200"/>
              </a:lnSpc>
              <a:spcBef>
                <a:spcPts val="55"/>
              </a:spcBef>
            </a:pP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335" dirty="0">
                <a:latin typeface="Arial MT"/>
                <a:cs typeface="Arial MT"/>
              </a:rPr>
              <a:t>S</a:t>
            </a:r>
            <a:r>
              <a:rPr sz="1600" spc="-130" dirty="0">
                <a:latin typeface="Arial MT"/>
                <a:cs typeface="Arial MT"/>
              </a:rPr>
              <a:t>e</a:t>
            </a:r>
            <a:r>
              <a:rPr sz="1600" spc="85" dirty="0">
                <a:latin typeface="Arial MT"/>
                <a:cs typeface="Arial MT"/>
              </a:rPr>
              <a:t>t</a:t>
            </a:r>
            <a:r>
              <a:rPr lang="ro-RO" sz="1600" spc="85" dirty="0">
                <a:latin typeface="Arial MT"/>
                <a:cs typeface="Arial MT"/>
              </a:rPr>
              <a:t>ează </a:t>
            </a:r>
            <a:r>
              <a:rPr lang="ro-RO" sz="1600" b="1" spc="85" dirty="0">
                <a:latin typeface="Arial MT"/>
                <a:cs typeface="Arial MT"/>
              </a:rPr>
              <a:t>mișcarea motoarelor </a:t>
            </a:r>
            <a:r>
              <a:rPr lang="ro-RO" sz="1600" spc="85" dirty="0">
                <a:latin typeface="Arial MT"/>
                <a:cs typeface="Arial MT"/>
              </a:rPr>
              <a:t>pentru robot tău</a:t>
            </a:r>
            <a:endParaRPr sz="1600" dirty="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985"/>
              </a:spcBef>
            </a:pPr>
            <a:r>
              <a:rPr lang="ro-RO" sz="1600" spc="-55" dirty="0">
                <a:latin typeface="Arial MT"/>
                <a:cs typeface="Arial MT"/>
              </a:rPr>
              <a:t>Începe </a:t>
            </a:r>
            <a:r>
              <a:rPr lang="ro-RO" sz="1600" b="1" spc="-55" dirty="0">
                <a:latin typeface="Arial MT"/>
                <a:cs typeface="Arial MT"/>
              </a:rPr>
              <a:t>mișcarea înainte</a:t>
            </a:r>
            <a:endParaRPr sz="1600" b="1" dirty="0">
              <a:latin typeface="Trebuchet MS"/>
              <a:cs typeface="Trebuchet MS"/>
            </a:endParaRPr>
          </a:p>
          <a:p>
            <a:pPr marL="336550">
              <a:lnSpc>
                <a:spcPct val="100000"/>
              </a:lnSpc>
              <a:spcBef>
                <a:spcPts val="865"/>
              </a:spcBef>
            </a:pPr>
            <a:r>
              <a:rPr lang="ro-RO" sz="1600" spc="-30" dirty="0">
                <a:latin typeface="Arial MT"/>
                <a:cs typeface="Arial MT"/>
              </a:rPr>
              <a:t>Așteaptă funcția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70" dirty="0" err="1">
                <a:latin typeface="Arial MT"/>
                <a:cs typeface="Arial MT"/>
              </a:rPr>
              <a:t>obstacle_found</a:t>
            </a:r>
            <a:r>
              <a:rPr sz="1600" spc="-15" dirty="0">
                <a:latin typeface="Arial MT"/>
                <a:cs typeface="Arial MT"/>
              </a:rPr>
              <a:t> </a:t>
            </a:r>
            <a:endParaRPr lang="ro-RO" sz="1600" spc="-15" dirty="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865"/>
              </a:spcBef>
            </a:pPr>
            <a:r>
              <a:rPr lang="ro-RO" sz="1600" b="1" spc="-15" dirty="0">
                <a:latin typeface="Arial MT"/>
                <a:cs typeface="Trebuchet MS"/>
              </a:rPr>
              <a:t>Oprește mișcarea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6316935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50975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lang="ro-RO" sz="2800" spc="-145" dirty="0"/>
              <a:t>PROVOCAREA </a:t>
            </a:r>
            <a:r>
              <a:rPr sz="2800" spc="-165" dirty="0"/>
              <a:t>1:</a:t>
            </a:r>
            <a:r>
              <a:rPr sz="2800" spc="-15" dirty="0"/>
              <a:t> </a:t>
            </a:r>
            <a:r>
              <a:rPr sz="2800" spc="-65" dirty="0"/>
              <a:t>SOLU</a:t>
            </a:r>
            <a:r>
              <a:rPr lang="ro-RO" sz="2800" spc="-65" dirty="0"/>
              <a:t>ȚIA</a:t>
            </a:r>
            <a:endParaRPr sz="28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6</a:t>
            </a:fld>
            <a:endParaRPr spc="-8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134" y="1119123"/>
            <a:ext cx="5506720" cy="5445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78CC"/>
                </a:solidFill>
                <a:latin typeface="Arial MT"/>
                <a:cs typeface="Arial MT"/>
              </a:rPr>
              <a:t>from</a:t>
            </a:r>
            <a:r>
              <a:rPr sz="1600" spc="-15" dirty="0">
                <a:solidFill>
                  <a:srgbClr val="0078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hub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8CC"/>
                </a:solidFill>
                <a:latin typeface="Arial MT"/>
                <a:cs typeface="Arial MT"/>
              </a:rPr>
              <a:t>import</a:t>
            </a:r>
            <a:r>
              <a:rPr sz="1600" spc="-10" dirty="0">
                <a:solidFill>
                  <a:srgbClr val="0078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port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78CC"/>
                </a:solidFill>
                <a:latin typeface="Arial MT"/>
                <a:cs typeface="Arial MT"/>
              </a:rPr>
              <a:t>import</a:t>
            </a:r>
            <a:r>
              <a:rPr sz="1600" dirty="0">
                <a:solidFill>
                  <a:srgbClr val="0078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runloop,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motor_pair,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distance_sensor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Arial MT"/>
              <a:cs typeface="Arial MT"/>
            </a:endParaRPr>
          </a:p>
          <a:p>
            <a:pPr marL="12700" marR="5080">
              <a:lnSpc>
                <a:spcPts val="1900"/>
              </a:lnSpc>
              <a:spcBef>
                <a:spcPts val="5"/>
              </a:spcBef>
            </a:pPr>
            <a:r>
              <a:rPr sz="1600" dirty="0">
                <a:solidFill>
                  <a:srgbClr val="00963E"/>
                </a:solidFill>
                <a:latin typeface="Arial MT"/>
                <a:cs typeface="Arial MT"/>
              </a:rPr>
              <a:t># </a:t>
            </a:r>
            <a:r>
              <a:rPr sz="1600" spc="-5" dirty="0" err="1">
                <a:solidFill>
                  <a:srgbClr val="00963E"/>
                </a:solidFill>
                <a:latin typeface="Arial MT"/>
                <a:cs typeface="Arial MT"/>
              </a:rPr>
              <a:t>Func</a:t>
            </a:r>
            <a:r>
              <a:rPr lang="ro-RO" sz="1600" spc="-5" dirty="0">
                <a:solidFill>
                  <a:srgbClr val="00963E"/>
                </a:solidFill>
                <a:latin typeface="Arial MT"/>
                <a:cs typeface="Arial MT"/>
              </a:rPr>
              <a:t>ția care returnează ,,adevărat</a:t>
            </a:r>
            <a:r>
              <a:rPr lang="en-US" sz="1600" spc="-5" dirty="0">
                <a:solidFill>
                  <a:srgbClr val="00963E"/>
                </a:solidFill>
                <a:latin typeface="Arial MT"/>
                <a:cs typeface="Arial MT"/>
              </a:rPr>
              <a:t>’’ </a:t>
            </a:r>
            <a:r>
              <a:rPr lang="en-US" sz="1600" spc="-5" dirty="0" err="1">
                <a:solidFill>
                  <a:srgbClr val="00963E"/>
                </a:solidFill>
                <a:latin typeface="Arial MT"/>
                <a:cs typeface="Arial MT"/>
              </a:rPr>
              <a:t>dac</a:t>
            </a:r>
            <a:r>
              <a:rPr lang="ro-RO" sz="1600" spc="-5" dirty="0">
                <a:solidFill>
                  <a:srgbClr val="00963E"/>
                </a:solidFill>
                <a:latin typeface="Arial MT"/>
                <a:cs typeface="Arial MT"/>
              </a:rPr>
              <a:t>ă este întâlnit un obstacol la o distanță mai mică de 5 cm</a:t>
            </a:r>
          </a:p>
          <a:p>
            <a:pPr marL="12700" marR="5080">
              <a:lnSpc>
                <a:spcPts val="1900"/>
              </a:lnSpc>
              <a:spcBef>
                <a:spcPts val="5"/>
              </a:spcBef>
            </a:pPr>
            <a:r>
              <a:rPr sz="1600" spc="-425" dirty="0">
                <a:solidFill>
                  <a:srgbClr val="00963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8CC"/>
                </a:solidFill>
                <a:latin typeface="Arial MT"/>
                <a:cs typeface="Arial MT"/>
              </a:rPr>
              <a:t>def</a:t>
            </a:r>
            <a:r>
              <a:rPr sz="1600" spc="5" dirty="0">
                <a:solidFill>
                  <a:srgbClr val="0078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obstacle_found</a:t>
            </a:r>
            <a:r>
              <a:rPr sz="1600" spc="-5" dirty="0">
                <a:solidFill>
                  <a:srgbClr val="00877B"/>
                </a:solidFill>
                <a:latin typeface="Arial MT"/>
                <a:cs typeface="Arial MT"/>
              </a:rPr>
              <a:t>()</a:t>
            </a:r>
            <a:r>
              <a:rPr sz="1600" spc="-5" dirty="0">
                <a:latin typeface="Arial MT"/>
                <a:cs typeface="Arial MT"/>
              </a:rPr>
              <a:t>:</a:t>
            </a:r>
            <a:endParaRPr sz="1600" dirty="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distance</a:t>
            </a:r>
            <a:r>
              <a:rPr sz="1600" dirty="0">
                <a:latin typeface="Arial MT"/>
                <a:cs typeface="Arial MT"/>
              </a:rPr>
              <a:t> =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distance_sensor.distance</a:t>
            </a:r>
            <a:r>
              <a:rPr sz="1600" spc="-5" dirty="0">
                <a:solidFill>
                  <a:srgbClr val="00877B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latin typeface="Arial MT"/>
                <a:cs typeface="Arial MT"/>
              </a:rPr>
              <a:t>port.F</a:t>
            </a:r>
            <a:r>
              <a:rPr sz="1600" spc="-5" dirty="0">
                <a:solidFill>
                  <a:srgbClr val="00877B"/>
                </a:solidFill>
                <a:latin typeface="Arial MT"/>
                <a:cs typeface="Arial MT"/>
              </a:rPr>
              <a:t>)</a:t>
            </a:r>
            <a:endParaRPr sz="1600" dirty="0">
              <a:latin typeface="Arial MT"/>
              <a:cs typeface="Arial MT"/>
            </a:endParaRPr>
          </a:p>
          <a:p>
            <a:pPr marL="241300" marR="612775">
              <a:lnSpc>
                <a:spcPts val="1900"/>
              </a:lnSpc>
              <a:spcBef>
                <a:spcPts val="80"/>
              </a:spcBef>
            </a:pPr>
            <a:r>
              <a:rPr sz="1600" dirty="0">
                <a:solidFill>
                  <a:srgbClr val="00963E"/>
                </a:solidFill>
                <a:latin typeface="Arial MT"/>
                <a:cs typeface="Arial MT"/>
              </a:rPr>
              <a:t>#</a:t>
            </a:r>
            <a:r>
              <a:rPr sz="1600" spc="-5" dirty="0">
                <a:solidFill>
                  <a:srgbClr val="00963E"/>
                </a:solidFill>
                <a:latin typeface="Arial MT"/>
                <a:cs typeface="Arial MT"/>
              </a:rPr>
              <a:t> </a:t>
            </a:r>
            <a:r>
              <a:rPr sz="1600" spc="-5" dirty="0" err="1">
                <a:solidFill>
                  <a:srgbClr val="00963E"/>
                </a:solidFill>
                <a:latin typeface="Arial MT"/>
                <a:cs typeface="Arial MT"/>
              </a:rPr>
              <a:t>distan</a:t>
            </a:r>
            <a:r>
              <a:rPr lang="ro-RO" sz="1600" spc="-5" dirty="0">
                <a:solidFill>
                  <a:srgbClr val="00963E"/>
                </a:solidFill>
                <a:latin typeface="Arial MT"/>
                <a:cs typeface="Arial MT"/>
              </a:rPr>
              <a:t>ța trebuie să fie validă și mai mică de </a:t>
            </a:r>
            <a:r>
              <a:rPr sz="1600" spc="-5" dirty="0">
                <a:solidFill>
                  <a:srgbClr val="00963E"/>
                </a:solidFill>
                <a:latin typeface="Arial MT"/>
                <a:cs typeface="Arial MT"/>
              </a:rPr>
              <a:t>5cm</a:t>
            </a:r>
            <a:r>
              <a:rPr sz="1600" spc="10" dirty="0">
                <a:solidFill>
                  <a:srgbClr val="00963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963E"/>
                </a:solidFill>
                <a:latin typeface="Arial MT"/>
                <a:cs typeface="Arial MT"/>
              </a:rPr>
              <a:t>(50mm) </a:t>
            </a:r>
            <a:r>
              <a:rPr sz="1600" spc="-430" dirty="0">
                <a:solidFill>
                  <a:srgbClr val="00963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8CC"/>
                </a:solidFill>
                <a:latin typeface="Arial MT"/>
                <a:cs typeface="Arial MT"/>
              </a:rPr>
              <a:t>return </a:t>
            </a:r>
            <a:r>
              <a:rPr sz="1600" spc="-5" dirty="0">
                <a:latin typeface="Arial MT"/>
                <a:cs typeface="Arial MT"/>
              </a:rPr>
              <a:t>distance</a:t>
            </a:r>
            <a:r>
              <a:rPr sz="1600" dirty="0">
                <a:latin typeface="Arial MT"/>
                <a:cs typeface="Arial MT"/>
              </a:rPr>
              <a:t> &gt;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7D00"/>
                </a:solidFill>
                <a:latin typeface="Arial MT"/>
                <a:cs typeface="Arial MT"/>
              </a:rPr>
              <a:t>0 </a:t>
            </a:r>
            <a:r>
              <a:rPr sz="1600" spc="-5" dirty="0">
                <a:solidFill>
                  <a:srgbClr val="0078CC"/>
                </a:solidFill>
                <a:latin typeface="Arial MT"/>
                <a:cs typeface="Arial MT"/>
              </a:rPr>
              <a:t>and </a:t>
            </a:r>
            <a:r>
              <a:rPr sz="1600" spc="-5" dirty="0">
                <a:latin typeface="Arial MT"/>
                <a:cs typeface="Arial MT"/>
              </a:rPr>
              <a:t>distance</a:t>
            </a:r>
            <a:r>
              <a:rPr sz="1600" dirty="0">
                <a:latin typeface="Arial MT"/>
                <a:cs typeface="Arial MT"/>
              </a:rPr>
              <a:t> &lt;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7D00"/>
                </a:solidFill>
                <a:latin typeface="Arial MT"/>
                <a:cs typeface="Arial MT"/>
              </a:rPr>
              <a:t>50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78CC"/>
                </a:solidFill>
                <a:latin typeface="Arial MT"/>
                <a:cs typeface="Arial MT"/>
              </a:rPr>
              <a:t>async</a:t>
            </a:r>
            <a:r>
              <a:rPr sz="1600" spc="-20" dirty="0">
                <a:solidFill>
                  <a:srgbClr val="0078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8CC"/>
                </a:solidFill>
                <a:latin typeface="Arial MT"/>
                <a:cs typeface="Arial MT"/>
              </a:rPr>
              <a:t>def</a:t>
            </a:r>
            <a:r>
              <a:rPr sz="1600" spc="-10" dirty="0">
                <a:solidFill>
                  <a:srgbClr val="0078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main</a:t>
            </a:r>
            <a:r>
              <a:rPr sz="1600" spc="-5" dirty="0">
                <a:solidFill>
                  <a:srgbClr val="00877B"/>
                </a:solidFill>
                <a:latin typeface="Arial MT"/>
                <a:cs typeface="Arial MT"/>
              </a:rPr>
              <a:t>()</a:t>
            </a:r>
            <a:r>
              <a:rPr sz="1600" spc="-5" dirty="0">
                <a:latin typeface="Arial MT"/>
                <a:cs typeface="Arial MT"/>
              </a:rPr>
              <a:t>:</a:t>
            </a:r>
            <a:endParaRPr sz="1600" dirty="0">
              <a:latin typeface="Arial MT"/>
              <a:cs typeface="Arial MT"/>
            </a:endParaRPr>
          </a:p>
          <a:p>
            <a:pPr marL="241300" marR="690880">
              <a:lnSpc>
                <a:spcPct val="99400"/>
              </a:lnSpc>
              <a:spcBef>
                <a:spcPts val="85"/>
              </a:spcBef>
            </a:pPr>
            <a:r>
              <a:rPr sz="1600" dirty="0">
                <a:solidFill>
                  <a:srgbClr val="00963E"/>
                </a:solidFill>
                <a:latin typeface="Arial MT"/>
                <a:cs typeface="Arial MT"/>
              </a:rPr>
              <a:t>#</a:t>
            </a:r>
            <a:r>
              <a:rPr sz="1600" spc="-5" dirty="0">
                <a:solidFill>
                  <a:srgbClr val="00963E"/>
                </a:solidFill>
                <a:latin typeface="Arial MT"/>
                <a:cs typeface="Arial MT"/>
              </a:rPr>
              <a:t> Set</a:t>
            </a:r>
            <a:r>
              <a:rPr lang="ro-RO" sz="1600" spc="-5" dirty="0">
                <a:solidFill>
                  <a:srgbClr val="00963E"/>
                </a:solidFill>
                <a:latin typeface="Arial MT"/>
                <a:cs typeface="Arial MT"/>
              </a:rPr>
              <a:t>ează perechea de motoare de tracțiune și începe mișcarea</a:t>
            </a:r>
            <a:r>
              <a:rPr sz="1600" spc="-5" dirty="0">
                <a:solidFill>
                  <a:srgbClr val="00963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963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motor_pair.pair</a:t>
            </a:r>
            <a:r>
              <a:rPr sz="1600" spc="-5" dirty="0">
                <a:solidFill>
                  <a:srgbClr val="00877B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latin typeface="Arial MT"/>
                <a:cs typeface="Arial MT"/>
              </a:rPr>
              <a:t>motor_pair.PAIR_1,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port.C,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port.D</a:t>
            </a:r>
            <a:r>
              <a:rPr sz="1600" spc="-5" dirty="0">
                <a:solidFill>
                  <a:srgbClr val="00877B"/>
                </a:solidFill>
                <a:latin typeface="Arial MT"/>
                <a:cs typeface="Arial MT"/>
              </a:rPr>
              <a:t>) </a:t>
            </a:r>
            <a:r>
              <a:rPr sz="1600" spc="-430" dirty="0">
                <a:solidFill>
                  <a:srgbClr val="00877B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motor_pair.move</a:t>
            </a:r>
            <a:r>
              <a:rPr sz="1600" spc="-5" dirty="0">
                <a:solidFill>
                  <a:srgbClr val="00877B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latin typeface="Arial MT"/>
                <a:cs typeface="Arial MT"/>
              </a:rPr>
              <a:t>motor_pair.PAIR_1,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7D00"/>
                </a:solidFill>
                <a:latin typeface="Arial MT"/>
                <a:cs typeface="Arial MT"/>
              </a:rPr>
              <a:t>0</a:t>
            </a:r>
            <a:r>
              <a:rPr sz="1600" spc="-5" dirty="0">
                <a:solidFill>
                  <a:srgbClr val="00877B"/>
                </a:solidFill>
                <a:latin typeface="Arial MT"/>
                <a:cs typeface="Arial MT"/>
              </a:rPr>
              <a:t>)</a:t>
            </a:r>
            <a:endParaRPr sz="1600" dirty="0">
              <a:latin typeface="Arial MT"/>
              <a:cs typeface="Arial MT"/>
            </a:endParaRPr>
          </a:p>
          <a:p>
            <a:pPr marL="241300">
              <a:lnSpc>
                <a:spcPts val="1885"/>
              </a:lnSpc>
            </a:pPr>
            <a:r>
              <a:rPr sz="1600" dirty="0">
                <a:solidFill>
                  <a:srgbClr val="00963E"/>
                </a:solidFill>
                <a:latin typeface="Arial MT"/>
                <a:cs typeface="Arial MT"/>
              </a:rPr>
              <a:t>#</a:t>
            </a:r>
            <a:r>
              <a:rPr sz="1600" spc="-10" dirty="0">
                <a:solidFill>
                  <a:srgbClr val="00963E"/>
                </a:solidFill>
                <a:latin typeface="Arial MT"/>
                <a:cs typeface="Arial MT"/>
              </a:rPr>
              <a:t> </a:t>
            </a:r>
            <a:r>
              <a:rPr lang="ro-RO" sz="1600" spc="-10" dirty="0">
                <a:solidFill>
                  <a:srgbClr val="00963E"/>
                </a:solidFill>
                <a:latin typeface="Arial MT"/>
                <a:cs typeface="Arial MT"/>
              </a:rPr>
              <a:t>așteaptă găsirea obstacolului</a:t>
            </a:r>
            <a:endParaRPr sz="1600" dirty="0">
              <a:latin typeface="Arial MT"/>
              <a:cs typeface="Arial MT"/>
            </a:endParaRPr>
          </a:p>
          <a:p>
            <a:pPr marL="241300">
              <a:lnSpc>
                <a:spcPts val="1910"/>
              </a:lnSpc>
            </a:pPr>
            <a:r>
              <a:rPr sz="1600" spc="-10" dirty="0">
                <a:solidFill>
                  <a:srgbClr val="0078CC"/>
                </a:solidFill>
                <a:latin typeface="Arial MT"/>
                <a:cs typeface="Arial MT"/>
              </a:rPr>
              <a:t>await </a:t>
            </a:r>
            <a:r>
              <a:rPr sz="1600" spc="-5" dirty="0">
                <a:latin typeface="Arial MT"/>
                <a:cs typeface="Arial MT"/>
              </a:rPr>
              <a:t>runloop.until</a:t>
            </a:r>
            <a:r>
              <a:rPr sz="1600" spc="-5" dirty="0">
                <a:solidFill>
                  <a:srgbClr val="00877B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latin typeface="Arial MT"/>
                <a:cs typeface="Arial MT"/>
              </a:rPr>
              <a:t>obstacle_found</a:t>
            </a:r>
            <a:r>
              <a:rPr sz="1600" spc="-5" dirty="0">
                <a:solidFill>
                  <a:srgbClr val="00877B"/>
                </a:solidFill>
                <a:latin typeface="Arial MT"/>
                <a:cs typeface="Arial MT"/>
              </a:rPr>
              <a:t>)</a:t>
            </a:r>
            <a:endParaRPr sz="1600" dirty="0">
              <a:latin typeface="Arial MT"/>
              <a:cs typeface="Arial MT"/>
            </a:endParaRPr>
          </a:p>
          <a:p>
            <a:pPr marL="241300" marR="1981200">
              <a:lnSpc>
                <a:spcPct val="99400"/>
              </a:lnSpc>
              <a:spcBef>
                <a:spcPts val="85"/>
              </a:spcBef>
            </a:pPr>
            <a:r>
              <a:rPr sz="1600" dirty="0">
                <a:solidFill>
                  <a:srgbClr val="00963E"/>
                </a:solidFill>
                <a:latin typeface="Arial MT"/>
                <a:cs typeface="Arial MT"/>
              </a:rPr>
              <a:t># </a:t>
            </a:r>
            <a:r>
              <a:rPr lang="ro-RO" sz="1600" dirty="0">
                <a:solidFill>
                  <a:srgbClr val="00963E"/>
                </a:solidFill>
                <a:latin typeface="Arial MT"/>
                <a:cs typeface="Arial MT"/>
              </a:rPr>
              <a:t>opește și ieși</a:t>
            </a:r>
          </a:p>
          <a:p>
            <a:pPr marL="241300" marR="1981200">
              <a:lnSpc>
                <a:spcPct val="99400"/>
              </a:lnSpc>
              <a:spcBef>
                <a:spcPts val="85"/>
              </a:spcBef>
            </a:pPr>
            <a:r>
              <a:rPr sz="1600" spc="-5" dirty="0" err="1">
                <a:latin typeface="Arial MT"/>
                <a:cs typeface="Arial MT"/>
              </a:rPr>
              <a:t>motor_pair.stop</a:t>
            </a:r>
            <a:r>
              <a:rPr sz="1600" spc="-5" dirty="0">
                <a:solidFill>
                  <a:srgbClr val="00877B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latin typeface="Arial MT"/>
                <a:cs typeface="Arial MT"/>
              </a:rPr>
              <a:t>motor_pair.PAIR_1</a:t>
            </a:r>
            <a:r>
              <a:rPr sz="1600" spc="-5" dirty="0">
                <a:solidFill>
                  <a:srgbClr val="00877B"/>
                </a:solidFill>
                <a:latin typeface="Arial MT"/>
                <a:cs typeface="Arial MT"/>
              </a:rPr>
              <a:t>) </a:t>
            </a:r>
            <a:r>
              <a:rPr sz="1600" spc="-430" dirty="0">
                <a:solidFill>
                  <a:srgbClr val="00877B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sys.exit</a:t>
            </a:r>
            <a:r>
              <a:rPr sz="1600" spc="-5" dirty="0">
                <a:solidFill>
                  <a:srgbClr val="00877B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D8009B"/>
                </a:solidFill>
                <a:latin typeface="Arial MT"/>
                <a:cs typeface="Arial MT"/>
              </a:rPr>
              <a:t>"Done"</a:t>
            </a:r>
            <a:r>
              <a:rPr sz="1600" spc="-5" dirty="0">
                <a:solidFill>
                  <a:srgbClr val="00877B"/>
                </a:solidFill>
                <a:latin typeface="Arial MT"/>
                <a:cs typeface="Arial MT"/>
              </a:rPr>
              <a:t>)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runloop.run</a:t>
            </a:r>
            <a:r>
              <a:rPr sz="1600" spc="-5" dirty="0">
                <a:solidFill>
                  <a:srgbClr val="00877B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latin typeface="Arial MT"/>
                <a:cs typeface="Arial MT"/>
              </a:rPr>
              <a:t>main</a:t>
            </a:r>
            <a:r>
              <a:rPr sz="1600" spc="-5" dirty="0">
                <a:solidFill>
                  <a:srgbClr val="00877B"/>
                </a:solidFill>
                <a:latin typeface="Arial MT"/>
                <a:cs typeface="Arial MT"/>
              </a:rPr>
              <a:t>())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6316935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50975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lang="ro-RO" sz="2800" spc="-145" dirty="0"/>
              <a:t>PROVOCAREA</a:t>
            </a:r>
            <a:r>
              <a:rPr sz="2800" spc="-25" dirty="0"/>
              <a:t> </a:t>
            </a:r>
            <a:r>
              <a:rPr sz="2800" spc="-160" dirty="0"/>
              <a:t>11</a:t>
            </a:r>
            <a:r>
              <a:rPr sz="2800" spc="-20" dirty="0"/>
              <a:t> </a:t>
            </a:r>
            <a:r>
              <a:rPr sz="2800" spc="-45" dirty="0"/>
              <a:t>(A</a:t>
            </a:r>
            <a:r>
              <a:rPr lang="ro-RO" sz="2800" spc="-45" dirty="0"/>
              <a:t>VANSATĂ</a:t>
            </a:r>
            <a:r>
              <a:rPr sz="2800" spc="-45" dirty="0"/>
              <a:t>)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380771" y="853186"/>
            <a:ext cx="7908925" cy="175253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sz="1800" spc="-160" dirty="0">
                <a:latin typeface="Arial MT"/>
                <a:cs typeface="Arial MT"/>
              </a:rPr>
              <a:t>Pla</a:t>
            </a:r>
            <a:r>
              <a:rPr lang="ro-RO" spc="-160" dirty="0">
                <a:latin typeface="Arial MT"/>
                <a:cs typeface="Arial MT"/>
              </a:rPr>
              <a:t>sează robotul la 20 de cm de un perete  cu o deschidere</a:t>
            </a:r>
            <a:r>
              <a:rPr sz="1800" spc="-105" dirty="0">
                <a:latin typeface="Arial MT"/>
                <a:cs typeface="Arial MT"/>
              </a:rPr>
              <a:t>.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lang="ro-RO" sz="1800" spc="15" dirty="0">
                <a:latin typeface="Arial MT"/>
                <a:cs typeface="Arial MT"/>
              </a:rPr>
              <a:t>Trebuie să aibă un senzor de distanță montat pe o parte a robotului ca </a:t>
            </a:r>
            <a:r>
              <a:rPr sz="1800" spc="10" dirty="0">
                <a:latin typeface="Arial MT"/>
                <a:cs typeface="Arial MT"/>
              </a:rPr>
              <a:t>Droid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Bot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85" dirty="0">
                <a:latin typeface="Arial MT"/>
                <a:cs typeface="Arial MT"/>
              </a:rPr>
              <a:t>IV</a:t>
            </a:r>
            <a:endParaRPr sz="1800" dirty="0">
              <a:latin typeface="Arial MT"/>
              <a:cs typeface="Arial MT"/>
            </a:endParaRPr>
          </a:p>
          <a:p>
            <a:pPr marL="12700" marR="12065">
              <a:lnSpc>
                <a:spcPts val="3190"/>
              </a:lnSpc>
              <a:spcBef>
                <a:spcPts val="10"/>
              </a:spcBef>
              <a:tabLst>
                <a:tab pos="3922395" algn="l"/>
              </a:tabLst>
            </a:pPr>
            <a:r>
              <a:rPr lang="ro-RO" sz="1800" spc="-80" dirty="0">
                <a:latin typeface="Arial MT"/>
                <a:cs typeface="Arial MT"/>
              </a:rPr>
              <a:t>Vrei ca robotul să găsească deschiderea din perete</a:t>
            </a:r>
            <a:r>
              <a:rPr sz="1800" spc="-70" dirty="0">
                <a:latin typeface="Arial MT"/>
                <a:cs typeface="Arial MT"/>
              </a:rPr>
              <a:t>.	</a:t>
            </a:r>
            <a:endParaRPr lang="ro-RO" sz="1800" spc="-70" dirty="0">
              <a:latin typeface="Arial MT"/>
              <a:cs typeface="Arial MT"/>
            </a:endParaRPr>
          </a:p>
          <a:p>
            <a:pPr marL="12700" marR="12065">
              <a:lnSpc>
                <a:spcPts val="3190"/>
              </a:lnSpc>
              <a:spcBef>
                <a:spcPts val="10"/>
              </a:spcBef>
              <a:tabLst>
                <a:tab pos="3922395" algn="l"/>
              </a:tabLst>
            </a:pPr>
            <a:r>
              <a:rPr lang="ro-RO" spc="-70" dirty="0">
                <a:latin typeface="Arial MT"/>
                <a:cs typeface="Arial MT"/>
              </a:rPr>
              <a:t>Mergi ănainte până când localizezi deschiderea. Odată ce ai găsit peretele, întoarce robotul și treci prin deschidere.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96274" y="4861807"/>
            <a:ext cx="277495" cy="1231265"/>
            <a:chOff x="6496274" y="4861807"/>
            <a:chExt cx="277495" cy="1231265"/>
          </a:xfrm>
        </p:grpSpPr>
        <p:sp>
          <p:nvSpPr>
            <p:cNvPr id="6" name="object 6"/>
            <p:cNvSpPr/>
            <p:nvPr/>
          </p:nvSpPr>
          <p:spPr>
            <a:xfrm>
              <a:off x="6507387" y="4872920"/>
              <a:ext cx="255270" cy="1209040"/>
            </a:xfrm>
            <a:custGeom>
              <a:avLst/>
              <a:gdLst/>
              <a:ahLst/>
              <a:cxnLst/>
              <a:rect l="l" t="t" r="r" b="b"/>
              <a:pathLst>
                <a:path w="255270" h="1209039">
                  <a:moveTo>
                    <a:pt x="254984" y="0"/>
                  </a:moveTo>
                  <a:lnTo>
                    <a:pt x="0" y="0"/>
                  </a:lnTo>
                  <a:lnTo>
                    <a:pt x="0" y="1208727"/>
                  </a:lnTo>
                  <a:lnTo>
                    <a:pt x="254984" y="1208727"/>
                  </a:lnTo>
                  <a:lnTo>
                    <a:pt x="254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07387" y="4872920"/>
              <a:ext cx="255270" cy="1209040"/>
            </a:xfrm>
            <a:custGeom>
              <a:avLst/>
              <a:gdLst/>
              <a:ahLst/>
              <a:cxnLst/>
              <a:rect l="l" t="t" r="r" b="b"/>
              <a:pathLst>
                <a:path w="255270" h="1209039">
                  <a:moveTo>
                    <a:pt x="0" y="0"/>
                  </a:moveTo>
                  <a:lnTo>
                    <a:pt x="254984" y="0"/>
                  </a:lnTo>
                  <a:lnTo>
                    <a:pt x="254984" y="1208728"/>
                  </a:lnTo>
                  <a:lnTo>
                    <a:pt x="0" y="1208728"/>
                  </a:lnTo>
                  <a:lnTo>
                    <a:pt x="0" y="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903793" y="4007578"/>
            <a:ext cx="803910" cy="673735"/>
            <a:chOff x="6903793" y="4007578"/>
            <a:chExt cx="803910" cy="673735"/>
          </a:xfrm>
        </p:grpSpPr>
        <p:sp>
          <p:nvSpPr>
            <p:cNvPr id="9" name="object 9"/>
            <p:cNvSpPr/>
            <p:nvPr/>
          </p:nvSpPr>
          <p:spPr>
            <a:xfrm>
              <a:off x="6910143" y="4135456"/>
              <a:ext cx="791210" cy="424180"/>
            </a:xfrm>
            <a:custGeom>
              <a:avLst/>
              <a:gdLst/>
              <a:ahLst/>
              <a:cxnLst/>
              <a:rect l="l" t="t" r="r" b="b"/>
              <a:pathLst>
                <a:path w="791209" h="424179">
                  <a:moveTo>
                    <a:pt x="719951" y="0"/>
                  </a:moveTo>
                  <a:lnTo>
                    <a:pt x="70646" y="0"/>
                  </a:lnTo>
                  <a:lnTo>
                    <a:pt x="43147" y="5551"/>
                  </a:lnTo>
                  <a:lnTo>
                    <a:pt x="20691" y="20691"/>
                  </a:lnTo>
                  <a:lnTo>
                    <a:pt x="5551" y="43147"/>
                  </a:lnTo>
                  <a:lnTo>
                    <a:pt x="0" y="70646"/>
                  </a:lnTo>
                  <a:lnTo>
                    <a:pt x="0" y="353225"/>
                  </a:lnTo>
                  <a:lnTo>
                    <a:pt x="5551" y="380723"/>
                  </a:lnTo>
                  <a:lnTo>
                    <a:pt x="20691" y="403179"/>
                  </a:lnTo>
                  <a:lnTo>
                    <a:pt x="43147" y="418319"/>
                  </a:lnTo>
                  <a:lnTo>
                    <a:pt x="70646" y="423871"/>
                  </a:lnTo>
                  <a:lnTo>
                    <a:pt x="719951" y="423871"/>
                  </a:lnTo>
                  <a:lnTo>
                    <a:pt x="747450" y="418319"/>
                  </a:lnTo>
                  <a:lnTo>
                    <a:pt x="769906" y="403179"/>
                  </a:lnTo>
                  <a:lnTo>
                    <a:pt x="785046" y="380723"/>
                  </a:lnTo>
                  <a:lnTo>
                    <a:pt x="790597" y="353225"/>
                  </a:lnTo>
                  <a:lnTo>
                    <a:pt x="790597" y="70646"/>
                  </a:lnTo>
                  <a:lnTo>
                    <a:pt x="785046" y="43147"/>
                  </a:lnTo>
                  <a:lnTo>
                    <a:pt x="769906" y="20691"/>
                  </a:lnTo>
                  <a:lnTo>
                    <a:pt x="747450" y="5551"/>
                  </a:lnTo>
                  <a:lnTo>
                    <a:pt x="719951" y="0"/>
                  </a:lnTo>
                  <a:close/>
                </a:path>
              </a:pathLst>
            </a:custGeom>
            <a:solidFill>
              <a:srgbClr val="FFD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10143" y="4135455"/>
              <a:ext cx="791210" cy="424180"/>
            </a:xfrm>
            <a:custGeom>
              <a:avLst/>
              <a:gdLst/>
              <a:ahLst/>
              <a:cxnLst/>
              <a:rect l="l" t="t" r="r" b="b"/>
              <a:pathLst>
                <a:path w="791209" h="424179">
                  <a:moveTo>
                    <a:pt x="70646" y="423872"/>
                  </a:moveTo>
                  <a:lnTo>
                    <a:pt x="43147" y="418320"/>
                  </a:lnTo>
                  <a:lnTo>
                    <a:pt x="20691" y="403180"/>
                  </a:lnTo>
                  <a:lnTo>
                    <a:pt x="5551" y="380724"/>
                  </a:lnTo>
                  <a:lnTo>
                    <a:pt x="0" y="353225"/>
                  </a:lnTo>
                  <a:lnTo>
                    <a:pt x="0" y="70646"/>
                  </a:lnTo>
                  <a:lnTo>
                    <a:pt x="5551" y="43147"/>
                  </a:lnTo>
                  <a:lnTo>
                    <a:pt x="20691" y="20691"/>
                  </a:lnTo>
                  <a:lnTo>
                    <a:pt x="43147" y="5551"/>
                  </a:lnTo>
                  <a:lnTo>
                    <a:pt x="70646" y="0"/>
                  </a:lnTo>
                  <a:lnTo>
                    <a:pt x="719950" y="0"/>
                  </a:lnTo>
                  <a:lnTo>
                    <a:pt x="747449" y="5551"/>
                  </a:lnTo>
                  <a:lnTo>
                    <a:pt x="769905" y="20691"/>
                  </a:lnTo>
                  <a:lnTo>
                    <a:pt x="785045" y="43147"/>
                  </a:lnTo>
                  <a:lnTo>
                    <a:pt x="790597" y="70646"/>
                  </a:lnTo>
                  <a:lnTo>
                    <a:pt x="790597" y="353225"/>
                  </a:lnTo>
                  <a:lnTo>
                    <a:pt x="785045" y="380724"/>
                  </a:lnTo>
                  <a:lnTo>
                    <a:pt x="769905" y="403180"/>
                  </a:lnTo>
                  <a:lnTo>
                    <a:pt x="747449" y="418320"/>
                  </a:lnTo>
                  <a:lnTo>
                    <a:pt x="719950" y="423872"/>
                  </a:lnTo>
                  <a:lnTo>
                    <a:pt x="70646" y="42387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75648" y="4013927"/>
              <a:ext cx="259715" cy="115570"/>
            </a:xfrm>
            <a:custGeom>
              <a:avLst/>
              <a:gdLst/>
              <a:ahLst/>
              <a:cxnLst/>
              <a:rect l="l" t="t" r="r" b="b"/>
              <a:pathLst>
                <a:path w="259715" h="115570">
                  <a:moveTo>
                    <a:pt x="240393" y="0"/>
                  </a:moveTo>
                  <a:lnTo>
                    <a:pt x="19193" y="0"/>
                  </a:lnTo>
                  <a:lnTo>
                    <a:pt x="11722" y="1508"/>
                  </a:lnTo>
                  <a:lnTo>
                    <a:pt x="5621" y="5621"/>
                  </a:lnTo>
                  <a:lnTo>
                    <a:pt x="1508" y="11722"/>
                  </a:lnTo>
                  <a:lnTo>
                    <a:pt x="0" y="19193"/>
                  </a:lnTo>
                  <a:lnTo>
                    <a:pt x="0" y="95965"/>
                  </a:lnTo>
                  <a:lnTo>
                    <a:pt x="1508" y="103435"/>
                  </a:lnTo>
                  <a:lnTo>
                    <a:pt x="5621" y="109536"/>
                  </a:lnTo>
                  <a:lnTo>
                    <a:pt x="11722" y="113650"/>
                  </a:lnTo>
                  <a:lnTo>
                    <a:pt x="19193" y="115158"/>
                  </a:lnTo>
                  <a:lnTo>
                    <a:pt x="240393" y="115158"/>
                  </a:lnTo>
                  <a:lnTo>
                    <a:pt x="247863" y="113650"/>
                  </a:lnTo>
                  <a:lnTo>
                    <a:pt x="253964" y="109536"/>
                  </a:lnTo>
                  <a:lnTo>
                    <a:pt x="258078" y="103435"/>
                  </a:lnTo>
                  <a:lnTo>
                    <a:pt x="259586" y="95965"/>
                  </a:lnTo>
                  <a:lnTo>
                    <a:pt x="259586" y="19193"/>
                  </a:lnTo>
                  <a:lnTo>
                    <a:pt x="258078" y="11722"/>
                  </a:lnTo>
                  <a:lnTo>
                    <a:pt x="253964" y="5621"/>
                  </a:lnTo>
                  <a:lnTo>
                    <a:pt x="247863" y="1508"/>
                  </a:lnTo>
                  <a:lnTo>
                    <a:pt x="240393" y="0"/>
                  </a:lnTo>
                  <a:close/>
                </a:path>
              </a:pathLst>
            </a:custGeom>
            <a:solidFill>
              <a:srgbClr val="0EA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75648" y="4013928"/>
              <a:ext cx="259715" cy="115570"/>
            </a:xfrm>
            <a:custGeom>
              <a:avLst/>
              <a:gdLst/>
              <a:ahLst/>
              <a:cxnLst/>
              <a:rect l="l" t="t" r="r" b="b"/>
              <a:pathLst>
                <a:path w="259715" h="115570">
                  <a:moveTo>
                    <a:pt x="19193" y="115158"/>
                  </a:moveTo>
                  <a:lnTo>
                    <a:pt x="11722" y="113649"/>
                  </a:lnTo>
                  <a:lnTo>
                    <a:pt x="5621" y="109536"/>
                  </a:lnTo>
                  <a:lnTo>
                    <a:pt x="1508" y="103435"/>
                  </a:lnTo>
                  <a:lnTo>
                    <a:pt x="0" y="95964"/>
                  </a:lnTo>
                  <a:lnTo>
                    <a:pt x="0" y="19193"/>
                  </a:lnTo>
                  <a:lnTo>
                    <a:pt x="1508" y="11722"/>
                  </a:lnTo>
                  <a:lnTo>
                    <a:pt x="5621" y="5621"/>
                  </a:lnTo>
                  <a:lnTo>
                    <a:pt x="11722" y="1508"/>
                  </a:lnTo>
                  <a:lnTo>
                    <a:pt x="19193" y="0"/>
                  </a:lnTo>
                  <a:lnTo>
                    <a:pt x="240392" y="0"/>
                  </a:lnTo>
                  <a:lnTo>
                    <a:pt x="247863" y="1508"/>
                  </a:lnTo>
                  <a:lnTo>
                    <a:pt x="253964" y="5621"/>
                  </a:lnTo>
                  <a:lnTo>
                    <a:pt x="258077" y="11722"/>
                  </a:lnTo>
                  <a:lnTo>
                    <a:pt x="259586" y="19193"/>
                  </a:lnTo>
                  <a:lnTo>
                    <a:pt x="259586" y="95964"/>
                  </a:lnTo>
                  <a:lnTo>
                    <a:pt x="258077" y="103435"/>
                  </a:lnTo>
                  <a:lnTo>
                    <a:pt x="253964" y="109536"/>
                  </a:lnTo>
                  <a:lnTo>
                    <a:pt x="247863" y="113649"/>
                  </a:lnTo>
                  <a:lnTo>
                    <a:pt x="240392" y="115158"/>
                  </a:lnTo>
                  <a:lnTo>
                    <a:pt x="19193" y="1151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5648" y="4559329"/>
              <a:ext cx="259715" cy="115570"/>
            </a:xfrm>
            <a:custGeom>
              <a:avLst/>
              <a:gdLst/>
              <a:ahLst/>
              <a:cxnLst/>
              <a:rect l="l" t="t" r="r" b="b"/>
              <a:pathLst>
                <a:path w="259715" h="115570">
                  <a:moveTo>
                    <a:pt x="240393" y="0"/>
                  </a:moveTo>
                  <a:lnTo>
                    <a:pt x="19193" y="0"/>
                  </a:lnTo>
                  <a:lnTo>
                    <a:pt x="11722" y="1508"/>
                  </a:lnTo>
                  <a:lnTo>
                    <a:pt x="5621" y="5621"/>
                  </a:lnTo>
                  <a:lnTo>
                    <a:pt x="1508" y="11722"/>
                  </a:lnTo>
                  <a:lnTo>
                    <a:pt x="0" y="19193"/>
                  </a:lnTo>
                  <a:lnTo>
                    <a:pt x="0" y="95965"/>
                  </a:lnTo>
                  <a:lnTo>
                    <a:pt x="1508" y="103435"/>
                  </a:lnTo>
                  <a:lnTo>
                    <a:pt x="5621" y="109535"/>
                  </a:lnTo>
                  <a:lnTo>
                    <a:pt x="11722" y="113649"/>
                  </a:lnTo>
                  <a:lnTo>
                    <a:pt x="19193" y="115157"/>
                  </a:lnTo>
                  <a:lnTo>
                    <a:pt x="240393" y="115157"/>
                  </a:lnTo>
                  <a:lnTo>
                    <a:pt x="247863" y="113649"/>
                  </a:lnTo>
                  <a:lnTo>
                    <a:pt x="253964" y="109535"/>
                  </a:lnTo>
                  <a:lnTo>
                    <a:pt x="258078" y="103435"/>
                  </a:lnTo>
                  <a:lnTo>
                    <a:pt x="259586" y="95965"/>
                  </a:lnTo>
                  <a:lnTo>
                    <a:pt x="259586" y="19193"/>
                  </a:lnTo>
                  <a:lnTo>
                    <a:pt x="258078" y="11722"/>
                  </a:lnTo>
                  <a:lnTo>
                    <a:pt x="253964" y="5621"/>
                  </a:lnTo>
                  <a:lnTo>
                    <a:pt x="247863" y="1508"/>
                  </a:lnTo>
                  <a:lnTo>
                    <a:pt x="240393" y="0"/>
                  </a:lnTo>
                  <a:close/>
                </a:path>
              </a:pathLst>
            </a:custGeom>
            <a:solidFill>
              <a:srgbClr val="0EA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75648" y="4559328"/>
              <a:ext cx="259715" cy="115570"/>
            </a:xfrm>
            <a:custGeom>
              <a:avLst/>
              <a:gdLst/>
              <a:ahLst/>
              <a:cxnLst/>
              <a:rect l="l" t="t" r="r" b="b"/>
              <a:pathLst>
                <a:path w="259715" h="115570">
                  <a:moveTo>
                    <a:pt x="19193" y="115158"/>
                  </a:moveTo>
                  <a:lnTo>
                    <a:pt x="11722" y="113649"/>
                  </a:lnTo>
                  <a:lnTo>
                    <a:pt x="5621" y="109536"/>
                  </a:lnTo>
                  <a:lnTo>
                    <a:pt x="1508" y="103435"/>
                  </a:lnTo>
                  <a:lnTo>
                    <a:pt x="0" y="95964"/>
                  </a:lnTo>
                  <a:lnTo>
                    <a:pt x="0" y="19193"/>
                  </a:lnTo>
                  <a:lnTo>
                    <a:pt x="1508" y="11722"/>
                  </a:lnTo>
                  <a:lnTo>
                    <a:pt x="5621" y="5621"/>
                  </a:lnTo>
                  <a:lnTo>
                    <a:pt x="11722" y="1508"/>
                  </a:lnTo>
                  <a:lnTo>
                    <a:pt x="19193" y="0"/>
                  </a:lnTo>
                  <a:lnTo>
                    <a:pt x="240392" y="0"/>
                  </a:lnTo>
                  <a:lnTo>
                    <a:pt x="247863" y="1508"/>
                  </a:lnTo>
                  <a:lnTo>
                    <a:pt x="253964" y="5621"/>
                  </a:lnTo>
                  <a:lnTo>
                    <a:pt x="258077" y="11722"/>
                  </a:lnTo>
                  <a:lnTo>
                    <a:pt x="259586" y="19193"/>
                  </a:lnTo>
                  <a:lnTo>
                    <a:pt x="259586" y="95964"/>
                  </a:lnTo>
                  <a:lnTo>
                    <a:pt x="258077" y="103435"/>
                  </a:lnTo>
                  <a:lnTo>
                    <a:pt x="253964" y="109536"/>
                  </a:lnTo>
                  <a:lnTo>
                    <a:pt x="247863" y="113649"/>
                  </a:lnTo>
                  <a:lnTo>
                    <a:pt x="240392" y="115158"/>
                  </a:lnTo>
                  <a:lnTo>
                    <a:pt x="19193" y="1151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53747" y="4161579"/>
              <a:ext cx="401955" cy="157480"/>
            </a:xfrm>
            <a:custGeom>
              <a:avLst/>
              <a:gdLst/>
              <a:ahLst/>
              <a:cxnLst/>
              <a:rect l="l" t="t" r="r" b="b"/>
              <a:pathLst>
                <a:path w="401954" h="157479">
                  <a:moveTo>
                    <a:pt x="401933" y="0"/>
                  </a:moveTo>
                  <a:lnTo>
                    <a:pt x="0" y="0"/>
                  </a:lnTo>
                  <a:lnTo>
                    <a:pt x="0" y="157355"/>
                  </a:lnTo>
                  <a:lnTo>
                    <a:pt x="401933" y="157355"/>
                  </a:lnTo>
                  <a:lnTo>
                    <a:pt x="4019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53746" y="4161579"/>
              <a:ext cx="401955" cy="157480"/>
            </a:xfrm>
            <a:custGeom>
              <a:avLst/>
              <a:gdLst/>
              <a:ahLst/>
              <a:cxnLst/>
              <a:rect l="l" t="t" r="r" b="b"/>
              <a:pathLst>
                <a:path w="401954" h="157479">
                  <a:moveTo>
                    <a:pt x="401934" y="0"/>
                  </a:moveTo>
                  <a:lnTo>
                    <a:pt x="401934" y="157356"/>
                  </a:lnTo>
                  <a:lnTo>
                    <a:pt x="0" y="157356"/>
                  </a:lnTo>
                  <a:lnTo>
                    <a:pt x="0" y="0"/>
                  </a:lnTo>
                  <a:lnTo>
                    <a:pt x="401934" y="0"/>
                  </a:lnTo>
                  <a:close/>
                </a:path>
              </a:pathLst>
            </a:custGeom>
            <a:ln w="22225">
              <a:solidFill>
                <a:srgbClr val="A1A1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0216" y="4155229"/>
              <a:ext cx="321452" cy="16068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496274" y="2673010"/>
            <a:ext cx="277495" cy="1155700"/>
            <a:chOff x="6496274" y="2673010"/>
            <a:chExt cx="277495" cy="1155700"/>
          </a:xfrm>
        </p:grpSpPr>
        <p:sp>
          <p:nvSpPr>
            <p:cNvPr id="19" name="object 19"/>
            <p:cNvSpPr/>
            <p:nvPr/>
          </p:nvSpPr>
          <p:spPr>
            <a:xfrm>
              <a:off x="6507387" y="2684123"/>
              <a:ext cx="255270" cy="1133475"/>
            </a:xfrm>
            <a:custGeom>
              <a:avLst/>
              <a:gdLst/>
              <a:ahLst/>
              <a:cxnLst/>
              <a:rect l="l" t="t" r="r" b="b"/>
              <a:pathLst>
                <a:path w="255270" h="1133475">
                  <a:moveTo>
                    <a:pt x="254984" y="0"/>
                  </a:moveTo>
                  <a:lnTo>
                    <a:pt x="0" y="0"/>
                  </a:lnTo>
                  <a:lnTo>
                    <a:pt x="0" y="1133476"/>
                  </a:lnTo>
                  <a:lnTo>
                    <a:pt x="254984" y="1133476"/>
                  </a:lnTo>
                  <a:lnTo>
                    <a:pt x="254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07387" y="2684123"/>
              <a:ext cx="255270" cy="1133475"/>
            </a:xfrm>
            <a:custGeom>
              <a:avLst/>
              <a:gdLst/>
              <a:ahLst/>
              <a:cxnLst/>
              <a:rect l="l" t="t" r="r" b="b"/>
              <a:pathLst>
                <a:path w="255270" h="1133475">
                  <a:moveTo>
                    <a:pt x="0" y="0"/>
                  </a:moveTo>
                  <a:lnTo>
                    <a:pt x="254984" y="0"/>
                  </a:lnTo>
                  <a:lnTo>
                    <a:pt x="254984" y="1133476"/>
                  </a:lnTo>
                  <a:lnTo>
                    <a:pt x="0" y="1133476"/>
                  </a:lnTo>
                  <a:lnTo>
                    <a:pt x="0" y="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5561855" y="4184538"/>
            <a:ext cx="1200785" cy="228600"/>
          </a:xfrm>
          <a:custGeom>
            <a:avLst/>
            <a:gdLst/>
            <a:ahLst/>
            <a:cxnLst/>
            <a:rect l="l" t="t" r="r" b="b"/>
            <a:pathLst>
              <a:path w="1200784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00784" h="228600">
                <a:moveTo>
                  <a:pt x="228600" y="76200"/>
                </a:moveTo>
                <a:lnTo>
                  <a:pt x="228600" y="152400"/>
                </a:lnTo>
                <a:lnTo>
                  <a:pt x="1200515" y="152401"/>
                </a:lnTo>
                <a:lnTo>
                  <a:pt x="1200515" y="76201"/>
                </a:lnTo>
                <a:lnTo>
                  <a:pt x="228600" y="76200"/>
                </a:lnTo>
                <a:close/>
              </a:path>
              <a:path w="1200784" h="228600">
                <a:moveTo>
                  <a:pt x="190500" y="76200"/>
                </a:move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lnTo>
                  <a:pt x="190500" y="76200"/>
                </a:lnTo>
                <a:close/>
              </a:path>
              <a:path w="1200784" h="228600">
                <a:moveTo>
                  <a:pt x="228600" y="76200"/>
                </a:moveTo>
                <a:lnTo>
                  <a:pt x="190500" y="7620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396862" y="4434913"/>
            <a:ext cx="1009650" cy="1657985"/>
            <a:chOff x="1396862" y="4434913"/>
            <a:chExt cx="1009650" cy="1657985"/>
          </a:xfrm>
        </p:grpSpPr>
        <p:sp>
          <p:nvSpPr>
            <p:cNvPr id="23" name="object 23"/>
            <p:cNvSpPr/>
            <p:nvPr/>
          </p:nvSpPr>
          <p:spPr>
            <a:xfrm>
              <a:off x="1407975" y="4872920"/>
              <a:ext cx="255270" cy="1209040"/>
            </a:xfrm>
            <a:custGeom>
              <a:avLst/>
              <a:gdLst/>
              <a:ahLst/>
              <a:cxnLst/>
              <a:rect l="l" t="t" r="r" b="b"/>
              <a:pathLst>
                <a:path w="255269" h="1209039">
                  <a:moveTo>
                    <a:pt x="254982" y="0"/>
                  </a:moveTo>
                  <a:lnTo>
                    <a:pt x="0" y="0"/>
                  </a:lnTo>
                  <a:lnTo>
                    <a:pt x="0" y="1208727"/>
                  </a:lnTo>
                  <a:lnTo>
                    <a:pt x="254982" y="1208727"/>
                  </a:lnTo>
                  <a:lnTo>
                    <a:pt x="2549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07975" y="4872920"/>
              <a:ext cx="255270" cy="1209040"/>
            </a:xfrm>
            <a:custGeom>
              <a:avLst/>
              <a:gdLst/>
              <a:ahLst/>
              <a:cxnLst/>
              <a:rect l="l" t="t" r="r" b="b"/>
              <a:pathLst>
                <a:path w="255269" h="1209039">
                  <a:moveTo>
                    <a:pt x="0" y="0"/>
                  </a:moveTo>
                  <a:lnTo>
                    <a:pt x="254984" y="0"/>
                  </a:lnTo>
                  <a:lnTo>
                    <a:pt x="254984" y="1208728"/>
                  </a:lnTo>
                  <a:lnTo>
                    <a:pt x="0" y="1208728"/>
                  </a:lnTo>
                  <a:lnTo>
                    <a:pt x="0" y="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77406" y="4434913"/>
              <a:ext cx="228600" cy="1527810"/>
            </a:xfrm>
            <a:custGeom>
              <a:avLst/>
              <a:gdLst/>
              <a:ahLst/>
              <a:cxnLst/>
              <a:rect l="l" t="t" r="r" b="b"/>
              <a:pathLst>
                <a:path w="228600" h="1527810">
                  <a:moveTo>
                    <a:pt x="76199" y="1298750"/>
                  </a:moveTo>
                  <a:lnTo>
                    <a:pt x="0" y="1298750"/>
                  </a:lnTo>
                  <a:lnTo>
                    <a:pt x="114300" y="1527350"/>
                  </a:lnTo>
                  <a:lnTo>
                    <a:pt x="209549" y="1336850"/>
                  </a:lnTo>
                  <a:lnTo>
                    <a:pt x="76200" y="1336850"/>
                  </a:lnTo>
                  <a:lnTo>
                    <a:pt x="76199" y="1298750"/>
                  </a:lnTo>
                  <a:close/>
                </a:path>
                <a:path w="228600" h="1527810">
                  <a:moveTo>
                    <a:pt x="228600" y="1298750"/>
                  </a:moveTo>
                  <a:lnTo>
                    <a:pt x="76199" y="1298750"/>
                  </a:lnTo>
                  <a:lnTo>
                    <a:pt x="76200" y="1336850"/>
                  </a:lnTo>
                  <a:lnTo>
                    <a:pt x="152400" y="1336850"/>
                  </a:lnTo>
                  <a:lnTo>
                    <a:pt x="152399" y="1298750"/>
                  </a:lnTo>
                  <a:lnTo>
                    <a:pt x="228600" y="1298750"/>
                  </a:lnTo>
                  <a:close/>
                </a:path>
                <a:path w="228600" h="1527810">
                  <a:moveTo>
                    <a:pt x="228599" y="1298750"/>
                  </a:moveTo>
                  <a:lnTo>
                    <a:pt x="152399" y="1298750"/>
                  </a:lnTo>
                  <a:lnTo>
                    <a:pt x="152400" y="1336850"/>
                  </a:lnTo>
                  <a:lnTo>
                    <a:pt x="209549" y="1336850"/>
                  </a:lnTo>
                  <a:lnTo>
                    <a:pt x="228599" y="1298750"/>
                  </a:lnTo>
                  <a:close/>
                </a:path>
                <a:path w="228600" h="1527810">
                  <a:moveTo>
                    <a:pt x="152398" y="0"/>
                  </a:moveTo>
                  <a:lnTo>
                    <a:pt x="76198" y="0"/>
                  </a:lnTo>
                  <a:lnTo>
                    <a:pt x="76199" y="1298750"/>
                  </a:lnTo>
                  <a:lnTo>
                    <a:pt x="152399" y="1298750"/>
                  </a:lnTo>
                  <a:lnTo>
                    <a:pt x="152398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62958" y="5274612"/>
              <a:ext cx="543560" cy="76200"/>
            </a:xfrm>
            <a:custGeom>
              <a:avLst/>
              <a:gdLst/>
              <a:ahLst/>
              <a:cxnLst/>
              <a:rect l="l" t="t" r="r" b="b"/>
              <a:pathLst>
                <a:path w="543560" h="76200">
                  <a:moveTo>
                    <a:pt x="466808" y="44451"/>
                  </a:moveTo>
                  <a:lnTo>
                    <a:pt x="466808" y="76201"/>
                  </a:lnTo>
                  <a:lnTo>
                    <a:pt x="530308" y="44451"/>
                  </a:lnTo>
                  <a:lnTo>
                    <a:pt x="466808" y="44451"/>
                  </a:lnTo>
                  <a:close/>
                </a:path>
                <a:path w="543560" h="76200">
                  <a:moveTo>
                    <a:pt x="76201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59993" y="44450"/>
                  </a:lnTo>
                  <a:lnTo>
                    <a:pt x="57151" y="41609"/>
                  </a:lnTo>
                  <a:lnTo>
                    <a:pt x="57150" y="34593"/>
                  </a:lnTo>
                  <a:lnTo>
                    <a:pt x="59993" y="31750"/>
                  </a:lnTo>
                  <a:lnTo>
                    <a:pt x="76200" y="31750"/>
                  </a:lnTo>
                  <a:lnTo>
                    <a:pt x="76201" y="0"/>
                  </a:lnTo>
                  <a:close/>
                </a:path>
                <a:path w="543560" h="76200">
                  <a:moveTo>
                    <a:pt x="466808" y="31751"/>
                  </a:moveTo>
                  <a:lnTo>
                    <a:pt x="466808" y="44451"/>
                  </a:lnTo>
                  <a:lnTo>
                    <a:pt x="483016" y="44450"/>
                  </a:lnTo>
                  <a:lnTo>
                    <a:pt x="485858" y="41609"/>
                  </a:lnTo>
                  <a:lnTo>
                    <a:pt x="485857" y="34593"/>
                  </a:lnTo>
                  <a:lnTo>
                    <a:pt x="483015" y="31751"/>
                  </a:lnTo>
                  <a:lnTo>
                    <a:pt x="466808" y="31751"/>
                  </a:lnTo>
                  <a:close/>
                </a:path>
                <a:path w="543560" h="76200">
                  <a:moveTo>
                    <a:pt x="466808" y="1"/>
                  </a:moveTo>
                  <a:lnTo>
                    <a:pt x="466808" y="31751"/>
                  </a:lnTo>
                  <a:lnTo>
                    <a:pt x="479508" y="31751"/>
                  </a:lnTo>
                  <a:lnTo>
                    <a:pt x="483015" y="31751"/>
                  </a:lnTo>
                  <a:lnTo>
                    <a:pt x="485857" y="34593"/>
                  </a:lnTo>
                  <a:lnTo>
                    <a:pt x="485858" y="41609"/>
                  </a:lnTo>
                  <a:lnTo>
                    <a:pt x="483015" y="44451"/>
                  </a:lnTo>
                  <a:lnTo>
                    <a:pt x="530311" y="44450"/>
                  </a:lnTo>
                  <a:lnTo>
                    <a:pt x="543008" y="38101"/>
                  </a:lnTo>
                  <a:lnTo>
                    <a:pt x="466808" y="1"/>
                  </a:lnTo>
                  <a:close/>
                </a:path>
                <a:path w="543560" h="76200">
                  <a:moveTo>
                    <a:pt x="76200" y="31750"/>
                  </a:moveTo>
                  <a:lnTo>
                    <a:pt x="76200" y="44450"/>
                  </a:lnTo>
                  <a:lnTo>
                    <a:pt x="466808" y="44451"/>
                  </a:lnTo>
                  <a:lnTo>
                    <a:pt x="466808" y="31751"/>
                  </a:lnTo>
                  <a:lnTo>
                    <a:pt x="76200" y="31750"/>
                  </a:lnTo>
                  <a:close/>
                </a:path>
                <a:path w="543560" h="76200">
                  <a:moveTo>
                    <a:pt x="59993" y="31750"/>
                  </a:moveTo>
                  <a:lnTo>
                    <a:pt x="57150" y="34593"/>
                  </a:lnTo>
                  <a:lnTo>
                    <a:pt x="57151" y="41609"/>
                  </a:lnTo>
                  <a:lnTo>
                    <a:pt x="59993" y="44450"/>
                  </a:lnTo>
                  <a:lnTo>
                    <a:pt x="76200" y="44450"/>
                  </a:lnTo>
                  <a:lnTo>
                    <a:pt x="76200" y="31750"/>
                  </a:lnTo>
                  <a:lnTo>
                    <a:pt x="59993" y="3175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919506" y="3543022"/>
            <a:ext cx="673735" cy="803910"/>
            <a:chOff x="1919506" y="3543022"/>
            <a:chExt cx="673735" cy="803910"/>
          </a:xfrm>
        </p:grpSpPr>
        <p:sp>
          <p:nvSpPr>
            <p:cNvPr id="28" name="object 28"/>
            <p:cNvSpPr/>
            <p:nvPr/>
          </p:nvSpPr>
          <p:spPr>
            <a:xfrm>
              <a:off x="2047386" y="3549373"/>
              <a:ext cx="424180" cy="791210"/>
            </a:xfrm>
            <a:custGeom>
              <a:avLst/>
              <a:gdLst/>
              <a:ahLst/>
              <a:cxnLst/>
              <a:rect l="l" t="t" r="r" b="b"/>
              <a:pathLst>
                <a:path w="424180" h="791210">
                  <a:moveTo>
                    <a:pt x="353225" y="0"/>
                  </a:moveTo>
                  <a:lnTo>
                    <a:pt x="70646" y="0"/>
                  </a:lnTo>
                  <a:lnTo>
                    <a:pt x="43147" y="5551"/>
                  </a:lnTo>
                  <a:lnTo>
                    <a:pt x="20691" y="20691"/>
                  </a:lnTo>
                  <a:lnTo>
                    <a:pt x="5551" y="43147"/>
                  </a:lnTo>
                  <a:lnTo>
                    <a:pt x="0" y="70646"/>
                  </a:lnTo>
                  <a:lnTo>
                    <a:pt x="0" y="719950"/>
                  </a:lnTo>
                  <a:lnTo>
                    <a:pt x="5551" y="747449"/>
                  </a:lnTo>
                  <a:lnTo>
                    <a:pt x="20691" y="769904"/>
                  </a:lnTo>
                  <a:lnTo>
                    <a:pt x="43147" y="785044"/>
                  </a:lnTo>
                  <a:lnTo>
                    <a:pt x="70646" y="790596"/>
                  </a:lnTo>
                  <a:lnTo>
                    <a:pt x="353225" y="790596"/>
                  </a:lnTo>
                  <a:lnTo>
                    <a:pt x="380723" y="785044"/>
                  </a:lnTo>
                  <a:lnTo>
                    <a:pt x="403179" y="769904"/>
                  </a:lnTo>
                  <a:lnTo>
                    <a:pt x="418319" y="747449"/>
                  </a:lnTo>
                  <a:lnTo>
                    <a:pt x="423871" y="719950"/>
                  </a:lnTo>
                  <a:lnTo>
                    <a:pt x="423871" y="70646"/>
                  </a:lnTo>
                  <a:lnTo>
                    <a:pt x="418319" y="43147"/>
                  </a:lnTo>
                  <a:lnTo>
                    <a:pt x="403179" y="20691"/>
                  </a:lnTo>
                  <a:lnTo>
                    <a:pt x="380723" y="5551"/>
                  </a:lnTo>
                  <a:lnTo>
                    <a:pt x="353225" y="0"/>
                  </a:lnTo>
                  <a:close/>
                </a:path>
              </a:pathLst>
            </a:custGeom>
            <a:solidFill>
              <a:srgbClr val="FFD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47385" y="3549372"/>
              <a:ext cx="424180" cy="791210"/>
            </a:xfrm>
            <a:custGeom>
              <a:avLst/>
              <a:gdLst/>
              <a:ahLst/>
              <a:cxnLst/>
              <a:rect l="l" t="t" r="r" b="b"/>
              <a:pathLst>
                <a:path w="424180" h="791210">
                  <a:moveTo>
                    <a:pt x="423872" y="719950"/>
                  </a:moveTo>
                  <a:lnTo>
                    <a:pt x="418320" y="747449"/>
                  </a:lnTo>
                  <a:lnTo>
                    <a:pt x="403180" y="769905"/>
                  </a:lnTo>
                  <a:lnTo>
                    <a:pt x="380724" y="785045"/>
                  </a:lnTo>
                  <a:lnTo>
                    <a:pt x="353225" y="790597"/>
                  </a:lnTo>
                  <a:lnTo>
                    <a:pt x="70646" y="790597"/>
                  </a:lnTo>
                  <a:lnTo>
                    <a:pt x="43147" y="785045"/>
                  </a:lnTo>
                  <a:lnTo>
                    <a:pt x="20691" y="769905"/>
                  </a:lnTo>
                  <a:lnTo>
                    <a:pt x="5551" y="747449"/>
                  </a:lnTo>
                  <a:lnTo>
                    <a:pt x="0" y="719950"/>
                  </a:lnTo>
                  <a:lnTo>
                    <a:pt x="0" y="70646"/>
                  </a:lnTo>
                  <a:lnTo>
                    <a:pt x="5551" y="43147"/>
                  </a:lnTo>
                  <a:lnTo>
                    <a:pt x="20691" y="20691"/>
                  </a:lnTo>
                  <a:lnTo>
                    <a:pt x="43147" y="5551"/>
                  </a:lnTo>
                  <a:lnTo>
                    <a:pt x="70646" y="0"/>
                  </a:lnTo>
                  <a:lnTo>
                    <a:pt x="353225" y="0"/>
                  </a:lnTo>
                  <a:lnTo>
                    <a:pt x="380724" y="5551"/>
                  </a:lnTo>
                  <a:lnTo>
                    <a:pt x="403180" y="20691"/>
                  </a:lnTo>
                  <a:lnTo>
                    <a:pt x="418320" y="43147"/>
                  </a:lnTo>
                  <a:lnTo>
                    <a:pt x="423872" y="70646"/>
                  </a:lnTo>
                  <a:lnTo>
                    <a:pt x="423872" y="7199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25857" y="3814879"/>
              <a:ext cx="115570" cy="259715"/>
            </a:xfrm>
            <a:custGeom>
              <a:avLst/>
              <a:gdLst/>
              <a:ahLst/>
              <a:cxnLst/>
              <a:rect l="l" t="t" r="r" b="b"/>
              <a:pathLst>
                <a:path w="115569" h="259714">
                  <a:moveTo>
                    <a:pt x="95963" y="0"/>
                  </a:moveTo>
                  <a:lnTo>
                    <a:pt x="19193" y="0"/>
                  </a:lnTo>
                  <a:lnTo>
                    <a:pt x="11722" y="1508"/>
                  </a:lnTo>
                  <a:lnTo>
                    <a:pt x="5621" y="5621"/>
                  </a:lnTo>
                  <a:lnTo>
                    <a:pt x="1508" y="11721"/>
                  </a:lnTo>
                  <a:lnTo>
                    <a:pt x="0" y="19192"/>
                  </a:lnTo>
                  <a:lnTo>
                    <a:pt x="0" y="240391"/>
                  </a:lnTo>
                  <a:lnTo>
                    <a:pt x="1508" y="247863"/>
                  </a:lnTo>
                  <a:lnTo>
                    <a:pt x="5621" y="253963"/>
                  </a:lnTo>
                  <a:lnTo>
                    <a:pt x="11722" y="258077"/>
                  </a:lnTo>
                  <a:lnTo>
                    <a:pt x="19193" y="259585"/>
                  </a:lnTo>
                  <a:lnTo>
                    <a:pt x="95963" y="259585"/>
                  </a:lnTo>
                  <a:lnTo>
                    <a:pt x="103434" y="258077"/>
                  </a:lnTo>
                  <a:lnTo>
                    <a:pt x="109535" y="253963"/>
                  </a:lnTo>
                  <a:lnTo>
                    <a:pt x="113648" y="247863"/>
                  </a:lnTo>
                  <a:lnTo>
                    <a:pt x="115157" y="240391"/>
                  </a:lnTo>
                  <a:lnTo>
                    <a:pt x="115157" y="19192"/>
                  </a:lnTo>
                  <a:lnTo>
                    <a:pt x="113648" y="11721"/>
                  </a:lnTo>
                  <a:lnTo>
                    <a:pt x="109535" y="5621"/>
                  </a:lnTo>
                  <a:lnTo>
                    <a:pt x="103434" y="1508"/>
                  </a:lnTo>
                  <a:lnTo>
                    <a:pt x="95963" y="0"/>
                  </a:lnTo>
                  <a:close/>
                </a:path>
              </a:pathLst>
            </a:custGeom>
            <a:solidFill>
              <a:srgbClr val="0EA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25856" y="3814878"/>
              <a:ext cx="115570" cy="259715"/>
            </a:xfrm>
            <a:custGeom>
              <a:avLst/>
              <a:gdLst/>
              <a:ahLst/>
              <a:cxnLst/>
              <a:rect l="l" t="t" r="r" b="b"/>
              <a:pathLst>
                <a:path w="115569" h="259714">
                  <a:moveTo>
                    <a:pt x="115158" y="240392"/>
                  </a:moveTo>
                  <a:lnTo>
                    <a:pt x="113649" y="247863"/>
                  </a:lnTo>
                  <a:lnTo>
                    <a:pt x="109536" y="253964"/>
                  </a:lnTo>
                  <a:lnTo>
                    <a:pt x="103435" y="258077"/>
                  </a:lnTo>
                  <a:lnTo>
                    <a:pt x="95964" y="259586"/>
                  </a:lnTo>
                  <a:lnTo>
                    <a:pt x="19193" y="259586"/>
                  </a:lnTo>
                  <a:lnTo>
                    <a:pt x="11722" y="258077"/>
                  </a:lnTo>
                  <a:lnTo>
                    <a:pt x="5621" y="253964"/>
                  </a:lnTo>
                  <a:lnTo>
                    <a:pt x="1508" y="247863"/>
                  </a:lnTo>
                  <a:lnTo>
                    <a:pt x="0" y="240392"/>
                  </a:lnTo>
                  <a:lnTo>
                    <a:pt x="0" y="19193"/>
                  </a:lnTo>
                  <a:lnTo>
                    <a:pt x="1508" y="11722"/>
                  </a:lnTo>
                  <a:lnTo>
                    <a:pt x="5621" y="5621"/>
                  </a:lnTo>
                  <a:lnTo>
                    <a:pt x="11722" y="1508"/>
                  </a:lnTo>
                  <a:lnTo>
                    <a:pt x="19193" y="0"/>
                  </a:lnTo>
                  <a:lnTo>
                    <a:pt x="95964" y="0"/>
                  </a:lnTo>
                  <a:lnTo>
                    <a:pt x="103435" y="1508"/>
                  </a:lnTo>
                  <a:lnTo>
                    <a:pt x="109536" y="5621"/>
                  </a:lnTo>
                  <a:lnTo>
                    <a:pt x="113649" y="11722"/>
                  </a:lnTo>
                  <a:lnTo>
                    <a:pt x="115158" y="19193"/>
                  </a:lnTo>
                  <a:lnTo>
                    <a:pt x="115158" y="24039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71257" y="3814879"/>
              <a:ext cx="115570" cy="259715"/>
            </a:xfrm>
            <a:custGeom>
              <a:avLst/>
              <a:gdLst/>
              <a:ahLst/>
              <a:cxnLst/>
              <a:rect l="l" t="t" r="r" b="b"/>
              <a:pathLst>
                <a:path w="115569" h="259714">
                  <a:moveTo>
                    <a:pt x="95965" y="0"/>
                  </a:moveTo>
                  <a:lnTo>
                    <a:pt x="19193" y="0"/>
                  </a:lnTo>
                  <a:lnTo>
                    <a:pt x="11722" y="1508"/>
                  </a:lnTo>
                  <a:lnTo>
                    <a:pt x="5621" y="5621"/>
                  </a:lnTo>
                  <a:lnTo>
                    <a:pt x="1508" y="11721"/>
                  </a:lnTo>
                  <a:lnTo>
                    <a:pt x="0" y="19192"/>
                  </a:lnTo>
                  <a:lnTo>
                    <a:pt x="0" y="240391"/>
                  </a:lnTo>
                  <a:lnTo>
                    <a:pt x="1508" y="247863"/>
                  </a:lnTo>
                  <a:lnTo>
                    <a:pt x="5621" y="253963"/>
                  </a:lnTo>
                  <a:lnTo>
                    <a:pt x="11722" y="258077"/>
                  </a:lnTo>
                  <a:lnTo>
                    <a:pt x="19193" y="259585"/>
                  </a:lnTo>
                  <a:lnTo>
                    <a:pt x="95965" y="259585"/>
                  </a:lnTo>
                  <a:lnTo>
                    <a:pt x="103436" y="258077"/>
                  </a:lnTo>
                  <a:lnTo>
                    <a:pt x="109537" y="253963"/>
                  </a:lnTo>
                  <a:lnTo>
                    <a:pt x="113650" y="247863"/>
                  </a:lnTo>
                  <a:lnTo>
                    <a:pt x="115158" y="240391"/>
                  </a:lnTo>
                  <a:lnTo>
                    <a:pt x="115158" y="19192"/>
                  </a:lnTo>
                  <a:lnTo>
                    <a:pt x="113650" y="11721"/>
                  </a:lnTo>
                  <a:lnTo>
                    <a:pt x="109537" y="5621"/>
                  </a:lnTo>
                  <a:lnTo>
                    <a:pt x="103436" y="1508"/>
                  </a:lnTo>
                  <a:lnTo>
                    <a:pt x="95965" y="0"/>
                  </a:lnTo>
                  <a:close/>
                </a:path>
              </a:pathLst>
            </a:custGeom>
            <a:solidFill>
              <a:srgbClr val="0EA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71257" y="3814878"/>
              <a:ext cx="115570" cy="259715"/>
            </a:xfrm>
            <a:custGeom>
              <a:avLst/>
              <a:gdLst/>
              <a:ahLst/>
              <a:cxnLst/>
              <a:rect l="l" t="t" r="r" b="b"/>
              <a:pathLst>
                <a:path w="115569" h="259714">
                  <a:moveTo>
                    <a:pt x="115158" y="240392"/>
                  </a:moveTo>
                  <a:lnTo>
                    <a:pt x="113649" y="247863"/>
                  </a:lnTo>
                  <a:lnTo>
                    <a:pt x="109536" y="253964"/>
                  </a:lnTo>
                  <a:lnTo>
                    <a:pt x="103435" y="258077"/>
                  </a:lnTo>
                  <a:lnTo>
                    <a:pt x="95964" y="259586"/>
                  </a:lnTo>
                  <a:lnTo>
                    <a:pt x="19193" y="259586"/>
                  </a:lnTo>
                  <a:lnTo>
                    <a:pt x="11722" y="258077"/>
                  </a:lnTo>
                  <a:lnTo>
                    <a:pt x="5621" y="253964"/>
                  </a:lnTo>
                  <a:lnTo>
                    <a:pt x="1508" y="247863"/>
                  </a:lnTo>
                  <a:lnTo>
                    <a:pt x="0" y="240392"/>
                  </a:lnTo>
                  <a:lnTo>
                    <a:pt x="0" y="19193"/>
                  </a:lnTo>
                  <a:lnTo>
                    <a:pt x="1508" y="11722"/>
                  </a:lnTo>
                  <a:lnTo>
                    <a:pt x="5621" y="5621"/>
                  </a:lnTo>
                  <a:lnTo>
                    <a:pt x="11722" y="1508"/>
                  </a:lnTo>
                  <a:lnTo>
                    <a:pt x="19193" y="0"/>
                  </a:lnTo>
                  <a:lnTo>
                    <a:pt x="95964" y="0"/>
                  </a:lnTo>
                  <a:lnTo>
                    <a:pt x="103435" y="1508"/>
                  </a:lnTo>
                  <a:lnTo>
                    <a:pt x="109536" y="5621"/>
                  </a:lnTo>
                  <a:lnTo>
                    <a:pt x="113649" y="11722"/>
                  </a:lnTo>
                  <a:lnTo>
                    <a:pt x="115158" y="19193"/>
                  </a:lnTo>
                  <a:lnTo>
                    <a:pt x="115158" y="24039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76696" y="3798069"/>
              <a:ext cx="157480" cy="401955"/>
            </a:xfrm>
            <a:custGeom>
              <a:avLst/>
              <a:gdLst/>
              <a:ahLst/>
              <a:cxnLst/>
              <a:rect l="l" t="t" r="r" b="b"/>
              <a:pathLst>
                <a:path w="157480" h="401954">
                  <a:moveTo>
                    <a:pt x="157356" y="0"/>
                  </a:moveTo>
                  <a:lnTo>
                    <a:pt x="0" y="0"/>
                  </a:lnTo>
                  <a:lnTo>
                    <a:pt x="0" y="401934"/>
                  </a:lnTo>
                  <a:lnTo>
                    <a:pt x="157356" y="401934"/>
                  </a:lnTo>
                  <a:lnTo>
                    <a:pt x="1573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76696" y="3798069"/>
              <a:ext cx="157480" cy="401955"/>
            </a:xfrm>
            <a:custGeom>
              <a:avLst/>
              <a:gdLst/>
              <a:ahLst/>
              <a:cxnLst/>
              <a:rect l="l" t="t" r="r" b="b"/>
              <a:pathLst>
                <a:path w="157480" h="401954">
                  <a:moveTo>
                    <a:pt x="0" y="0"/>
                  </a:moveTo>
                  <a:lnTo>
                    <a:pt x="157356" y="0"/>
                  </a:lnTo>
                  <a:lnTo>
                    <a:pt x="157356" y="401934"/>
                  </a:lnTo>
                  <a:lnTo>
                    <a:pt x="0" y="401934"/>
                  </a:lnTo>
                  <a:lnTo>
                    <a:pt x="0" y="0"/>
                  </a:lnTo>
                  <a:close/>
                </a:path>
              </a:pathLst>
            </a:custGeom>
            <a:ln w="22225">
              <a:solidFill>
                <a:srgbClr val="A1A1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0346" y="3842081"/>
              <a:ext cx="160684" cy="32145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700293" y="5327396"/>
            <a:ext cx="530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 MT"/>
                <a:cs typeface="Arial MT"/>
              </a:rPr>
              <a:t>20</a:t>
            </a:r>
            <a:r>
              <a:rPr sz="1800" spc="-105" dirty="0">
                <a:latin typeface="Arial MT"/>
                <a:cs typeface="Arial MT"/>
              </a:rPr>
              <a:t>c</a:t>
            </a:r>
            <a:r>
              <a:rPr sz="1800" spc="-114" dirty="0"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396862" y="2676839"/>
            <a:ext cx="277495" cy="1155700"/>
            <a:chOff x="1396862" y="2676839"/>
            <a:chExt cx="277495" cy="1155700"/>
          </a:xfrm>
        </p:grpSpPr>
        <p:sp>
          <p:nvSpPr>
            <p:cNvPr id="39" name="object 39"/>
            <p:cNvSpPr/>
            <p:nvPr/>
          </p:nvSpPr>
          <p:spPr>
            <a:xfrm>
              <a:off x="1407975" y="2687952"/>
              <a:ext cx="255270" cy="1133475"/>
            </a:xfrm>
            <a:custGeom>
              <a:avLst/>
              <a:gdLst/>
              <a:ahLst/>
              <a:cxnLst/>
              <a:rect l="l" t="t" r="r" b="b"/>
              <a:pathLst>
                <a:path w="255269" h="1133475">
                  <a:moveTo>
                    <a:pt x="254982" y="0"/>
                  </a:moveTo>
                  <a:lnTo>
                    <a:pt x="0" y="0"/>
                  </a:lnTo>
                  <a:lnTo>
                    <a:pt x="0" y="1133474"/>
                  </a:lnTo>
                  <a:lnTo>
                    <a:pt x="254982" y="1133474"/>
                  </a:lnTo>
                  <a:lnTo>
                    <a:pt x="2549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07975" y="2687952"/>
              <a:ext cx="255270" cy="1133475"/>
            </a:xfrm>
            <a:custGeom>
              <a:avLst/>
              <a:gdLst/>
              <a:ahLst/>
              <a:cxnLst/>
              <a:rect l="l" t="t" r="r" b="b"/>
              <a:pathLst>
                <a:path w="255269" h="1133475">
                  <a:moveTo>
                    <a:pt x="0" y="0"/>
                  </a:moveTo>
                  <a:lnTo>
                    <a:pt x="254984" y="0"/>
                  </a:lnTo>
                  <a:lnTo>
                    <a:pt x="254984" y="1133476"/>
                  </a:lnTo>
                  <a:lnTo>
                    <a:pt x="0" y="1133476"/>
                  </a:lnTo>
                  <a:lnTo>
                    <a:pt x="0" y="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7</a:t>
            </a:fld>
            <a:endParaRPr spc="-80"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6316935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50975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lang="ro-RO" sz="2800" spc="-145" dirty="0"/>
              <a:t>PROVOCAREA</a:t>
            </a:r>
            <a:r>
              <a:rPr sz="2800" spc="-15" dirty="0"/>
              <a:t> </a:t>
            </a:r>
            <a:r>
              <a:rPr sz="2800" spc="-160" dirty="0"/>
              <a:t>11</a:t>
            </a:r>
            <a:r>
              <a:rPr sz="2800" spc="-15" dirty="0"/>
              <a:t> </a:t>
            </a:r>
            <a:r>
              <a:rPr sz="2800" spc="-45" dirty="0"/>
              <a:t>(</a:t>
            </a:r>
            <a:r>
              <a:rPr lang="ro-RO" sz="2800" spc="-45" dirty="0"/>
              <a:t>AVANSATĂ</a:t>
            </a:r>
            <a:r>
              <a:rPr sz="2800" spc="-45" dirty="0"/>
              <a:t>)</a:t>
            </a:r>
            <a:r>
              <a:rPr sz="2800" spc="-15" dirty="0"/>
              <a:t> </a:t>
            </a:r>
            <a:r>
              <a:rPr lang="ro-RO" sz="2800" spc="-105" dirty="0"/>
              <a:t>SFATURI</a:t>
            </a:r>
            <a:endParaRPr sz="28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8</a:t>
            </a:fld>
            <a:endParaRPr spc="-8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882" y="1160779"/>
            <a:ext cx="7832725" cy="3099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22885">
              <a:lnSpc>
                <a:spcPct val="102200"/>
              </a:lnSpc>
              <a:spcBef>
                <a:spcPts val="50"/>
              </a:spcBef>
            </a:pPr>
            <a:r>
              <a:rPr lang="ro-RO" sz="1800" spc="-55" dirty="0">
                <a:latin typeface="Arial MT"/>
                <a:cs typeface="Arial MT"/>
              </a:rPr>
              <a:t>O deschidere este un gol unde nu e nimic prezent. Așa că ai nevoie să mergi înainte până când senzorul sesizează fie</a:t>
            </a:r>
            <a:r>
              <a:rPr sz="1800" spc="-110" dirty="0">
                <a:latin typeface="Arial MT"/>
                <a:cs typeface="Arial MT"/>
              </a:rPr>
              <a:t>:</a:t>
            </a:r>
            <a:endParaRPr sz="1800" dirty="0">
              <a:latin typeface="Arial MT"/>
              <a:cs typeface="Arial MT"/>
            </a:endParaRPr>
          </a:p>
          <a:p>
            <a:pPr marL="336550" marR="147320">
              <a:lnSpc>
                <a:spcPct val="146200"/>
              </a:lnSpc>
              <a:spcBef>
                <a:spcPts val="35"/>
              </a:spcBef>
            </a:pPr>
            <a:r>
              <a:rPr lang="ro-RO" sz="1600" spc="-75" dirty="0">
                <a:latin typeface="Arial MT"/>
                <a:cs typeface="Arial MT"/>
              </a:rPr>
              <a:t>O distanță </a:t>
            </a:r>
            <a:r>
              <a:rPr lang="ro-RO" sz="1600" b="1" spc="-75" dirty="0">
                <a:latin typeface="Arial MT"/>
                <a:cs typeface="Arial MT"/>
              </a:rPr>
              <a:t>mai mare </a:t>
            </a:r>
            <a:r>
              <a:rPr lang="ro-RO" sz="1600" spc="-75" dirty="0">
                <a:latin typeface="Arial MT"/>
                <a:cs typeface="Arial MT"/>
              </a:rPr>
              <a:t>de 2</a:t>
            </a:r>
            <a:r>
              <a:rPr sz="1600" spc="-90" dirty="0">
                <a:latin typeface="Arial MT"/>
                <a:cs typeface="Arial MT"/>
              </a:rPr>
              <a:t>0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0" dirty="0">
                <a:latin typeface="Arial MT"/>
                <a:cs typeface="Arial MT"/>
              </a:rPr>
              <a:t>cm.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lang="ro-RO" sz="1600" dirty="0">
                <a:latin typeface="Arial MT"/>
                <a:cs typeface="Arial MT"/>
              </a:rPr>
              <a:t>Nu se caută peretele, se caută deschiderea. Dacă senzorul nu sesizează nimic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75" dirty="0">
                <a:latin typeface="Arial MT"/>
                <a:cs typeface="Arial MT"/>
              </a:rPr>
              <a:t>(i.e.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5" dirty="0">
                <a:latin typeface="Arial MT"/>
                <a:cs typeface="Arial MT"/>
              </a:rPr>
              <a:t>API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lang="ro-RO" sz="1600" spc="-85" dirty="0">
                <a:latin typeface="Arial MT"/>
                <a:cs typeface="Arial MT"/>
              </a:rPr>
              <a:t>returnează </a:t>
            </a:r>
            <a:r>
              <a:rPr sz="1600" spc="-45" dirty="0">
                <a:latin typeface="Arial MT"/>
                <a:cs typeface="Arial MT"/>
              </a:rPr>
              <a:t>-1)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lang="ro-RO" sz="1800" spc="-70" dirty="0">
                <a:latin typeface="Arial MT"/>
                <a:cs typeface="Arial MT"/>
              </a:rPr>
              <a:t>Odată ce ai găsit deschiderea, întoarce robotulși treci prin deschidere.</a:t>
            </a:r>
            <a:endParaRPr sz="1800" dirty="0">
              <a:latin typeface="Arial MT"/>
              <a:cs typeface="Arial MT"/>
            </a:endParaRPr>
          </a:p>
          <a:p>
            <a:pPr marL="12700" marR="5080">
              <a:lnSpc>
                <a:spcPct val="102200"/>
              </a:lnSpc>
              <a:spcBef>
                <a:spcPts val="890"/>
              </a:spcBef>
            </a:pPr>
            <a:r>
              <a:rPr lang="ro-RO" sz="1800" spc="-80" dirty="0">
                <a:latin typeface="Arial MT"/>
                <a:cs typeface="Arial MT"/>
              </a:rPr>
              <a:t>Trebuie să faci niște ajustări bazate pe locația unde este montat senzorul, pe robot. </a:t>
            </a:r>
            <a:r>
              <a:rPr sz="1800" spc="-90" dirty="0">
                <a:latin typeface="Arial MT"/>
                <a:cs typeface="Arial MT"/>
              </a:rPr>
              <a:t>i.e.</a:t>
            </a:r>
            <a:endParaRPr sz="1800" dirty="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940"/>
              </a:spcBef>
            </a:pPr>
            <a:r>
              <a:rPr sz="1600" spc="-45" dirty="0">
                <a:latin typeface="Arial MT"/>
                <a:cs typeface="Arial MT"/>
              </a:rPr>
              <a:t>D</a:t>
            </a:r>
            <a:r>
              <a:rPr sz="1600" spc="-40" dirty="0">
                <a:latin typeface="Arial MT"/>
                <a:cs typeface="Arial MT"/>
              </a:rPr>
              <a:t>e</a:t>
            </a:r>
            <a:r>
              <a:rPr sz="1600" spc="-105" dirty="0">
                <a:latin typeface="Arial MT"/>
                <a:cs typeface="Arial MT"/>
              </a:rPr>
              <a:t>c</a:t>
            </a:r>
            <a:r>
              <a:rPr sz="1600" spc="-10" dirty="0">
                <a:latin typeface="Arial MT"/>
                <a:cs typeface="Arial MT"/>
              </a:rPr>
              <a:t>i</a:t>
            </a:r>
            <a:r>
              <a:rPr sz="1600" spc="-80" dirty="0">
                <a:latin typeface="Arial MT"/>
                <a:cs typeface="Arial MT"/>
              </a:rPr>
              <a:t>d</a:t>
            </a:r>
            <a:r>
              <a:rPr sz="1600" spc="-12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lang="ro-RO" sz="1600" dirty="0">
                <a:latin typeface="Arial MT"/>
                <a:cs typeface="Arial MT"/>
              </a:rPr>
              <a:t>între întoarcerile s</a:t>
            </a:r>
            <a:r>
              <a:rPr sz="1600" spc="-70" dirty="0">
                <a:latin typeface="Arial MT"/>
                <a:cs typeface="Arial MT"/>
              </a:rPr>
              <a:t>p</a:t>
            </a:r>
            <a:r>
              <a:rPr sz="1600" spc="-35" dirty="0">
                <a:latin typeface="Arial MT"/>
                <a:cs typeface="Arial MT"/>
              </a:rPr>
              <a:t>i</a:t>
            </a:r>
            <a:r>
              <a:rPr sz="1600" spc="-90" dirty="0">
                <a:latin typeface="Arial MT"/>
                <a:cs typeface="Arial MT"/>
              </a:rPr>
              <a:t>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lang="ro-RO" sz="1600" spc="-210" dirty="0">
                <a:latin typeface="Arial MT"/>
                <a:cs typeface="Arial MT"/>
              </a:rPr>
              <a:t>și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70" dirty="0">
                <a:latin typeface="Arial MT"/>
                <a:cs typeface="Arial MT"/>
              </a:rPr>
              <a:t>p</a:t>
            </a:r>
            <a:r>
              <a:rPr sz="1600" spc="-35" dirty="0">
                <a:latin typeface="Arial MT"/>
                <a:cs typeface="Arial MT"/>
              </a:rPr>
              <a:t>i</a:t>
            </a:r>
            <a:r>
              <a:rPr sz="1600" spc="-105" dirty="0">
                <a:latin typeface="Arial MT"/>
                <a:cs typeface="Arial MT"/>
              </a:rPr>
              <a:t>v</a:t>
            </a:r>
            <a:r>
              <a:rPr sz="1600" spc="-10" dirty="0">
                <a:latin typeface="Arial MT"/>
                <a:cs typeface="Arial MT"/>
              </a:rPr>
              <a:t>o</a:t>
            </a:r>
            <a:r>
              <a:rPr sz="1600" spc="85" dirty="0">
                <a:latin typeface="Arial MT"/>
                <a:cs typeface="Arial MT"/>
              </a:rPr>
              <a:t>t</a:t>
            </a:r>
            <a:r>
              <a:rPr sz="1600" spc="-95" dirty="0">
                <a:latin typeface="Arial MT"/>
                <a:cs typeface="Arial MT"/>
              </a:rPr>
              <a:t>.</a:t>
            </a:r>
            <a:endParaRPr sz="1600" dirty="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890"/>
              </a:spcBef>
            </a:pPr>
            <a:r>
              <a:rPr lang="ro-RO" sz="1600" spc="-85" dirty="0">
                <a:latin typeface="Arial MT"/>
                <a:cs typeface="Arial MT"/>
              </a:rPr>
              <a:t>Mergi înainte/înapoi o </a:t>
            </a:r>
            <a:r>
              <a:rPr lang="ro-RO" sz="1600" spc="-85">
                <a:latin typeface="Arial MT"/>
                <a:cs typeface="Arial MT"/>
              </a:rPr>
              <a:t>valoare înainte de </a:t>
            </a:r>
            <a:r>
              <a:rPr lang="ro-RO" sz="1600" spc="-85" dirty="0">
                <a:latin typeface="Arial MT"/>
                <a:cs typeface="Arial MT"/>
              </a:rPr>
              <a:t>a întoarce.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6316935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  <a:path w="8831580">
                <a:moveTo>
                  <a:pt x="0" y="0"/>
                </a:moveTo>
                <a:lnTo>
                  <a:pt x="883158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199" y="249101"/>
            <a:ext cx="8831580" cy="84074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7810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15"/>
              </a:spcBef>
            </a:pPr>
            <a:r>
              <a:rPr sz="2800" spc="-210" dirty="0"/>
              <a:t>CREDITS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88741" y="1357119"/>
            <a:ext cx="8225805" cy="1005403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r>
              <a:rPr lang="ro-RO" sz="1600" dirty="0"/>
              <a:t>Această lecție a fost creată de Sanjay Seshan și Arvind Seshan for SPIKE Prime Lessons</a:t>
            </a:r>
          </a:p>
          <a:p>
            <a:r>
              <a:rPr lang="ro-RO" sz="1600" dirty="0">
                <a:solidFill>
                  <a:schemeClr val="dk1"/>
                </a:solidFill>
              </a:rPr>
              <a:t>La această lecție au contribuit membrii comunității FLL Share &amp; Learn.</a:t>
            </a:r>
            <a:endParaRPr lang="ro-RO" sz="1600" dirty="0"/>
          </a:p>
          <a:p>
            <a:r>
              <a:rPr lang="ro-RO" sz="1600" dirty="0"/>
              <a:t>Mai multe lecții sunt disponibile pe </a:t>
            </a:r>
            <a:r>
              <a:rPr lang="ro-RO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5028" y="5862801"/>
            <a:ext cx="7734300" cy="369570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8699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685"/>
              </a:spcBef>
            </a:pPr>
            <a:r>
              <a:rPr sz="1200" spc="-15" dirty="0">
                <a:latin typeface="Arial MT"/>
                <a:cs typeface="Arial MT"/>
              </a:rPr>
              <a:t>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work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licensed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under </a:t>
            </a:r>
            <a:r>
              <a:rPr sz="1200" spc="-25" dirty="0">
                <a:latin typeface="Arial MT"/>
                <a:cs typeface="Arial MT"/>
              </a:rPr>
              <a:t>a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u="sng" spc="-5" dirty="0">
                <a:solidFill>
                  <a:srgbClr val="4374B7"/>
                </a:solidFill>
                <a:uFill>
                  <a:solidFill>
                    <a:srgbClr val="4374B7"/>
                  </a:solidFill>
                </a:uFill>
                <a:latin typeface="Arial MT"/>
                <a:cs typeface="Arial MT"/>
              </a:rPr>
              <a:t>Creative</a:t>
            </a:r>
            <a:r>
              <a:rPr sz="1200" u="sng" spc="10" dirty="0">
                <a:solidFill>
                  <a:srgbClr val="4374B7"/>
                </a:solidFill>
                <a:uFill>
                  <a:solidFill>
                    <a:srgbClr val="4374B7"/>
                  </a:solidFill>
                </a:uFill>
                <a:latin typeface="Arial MT"/>
                <a:cs typeface="Arial MT"/>
              </a:rPr>
              <a:t> Commons</a:t>
            </a:r>
            <a:r>
              <a:rPr sz="1200" u="sng" spc="5" dirty="0">
                <a:solidFill>
                  <a:srgbClr val="4374B7"/>
                </a:solidFill>
                <a:uFill>
                  <a:solidFill>
                    <a:srgbClr val="4374B7"/>
                  </a:solidFill>
                </a:uFill>
                <a:latin typeface="Arial MT"/>
                <a:cs typeface="Arial MT"/>
              </a:rPr>
              <a:t> Attribution-NonCommercial-ShareAlike</a:t>
            </a:r>
            <a:r>
              <a:rPr sz="1200" u="sng" spc="10" dirty="0">
                <a:solidFill>
                  <a:srgbClr val="4374B7"/>
                </a:solidFill>
                <a:uFill>
                  <a:solidFill>
                    <a:srgbClr val="4374B7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5" dirty="0">
                <a:solidFill>
                  <a:srgbClr val="4374B7"/>
                </a:solidFill>
                <a:uFill>
                  <a:solidFill>
                    <a:srgbClr val="4374B7"/>
                  </a:solidFill>
                </a:uFill>
                <a:latin typeface="Arial MT"/>
                <a:cs typeface="Arial MT"/>
              </a:rPr>
              <a:t>4.0</a:t>
            </a:r>
            <a:r>
              <a:rPr sz="1200" u="sng" dirty="0">
                <a:solidFill>
                  <a:srgbClr val="4374B7"/>
                </a:solidFill>
                <a:uFill>
                  <a:solidFill>
                    <a:srgbClr val="4374B7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5" dirty="0">
                <a:solidFill>
                  <a:srgbClr val="4374B7"/>
                </a:solidFill>
                <a:uFill>
                  <a:solidFill>
                    <a:srgbClr val="4374B7"/>
                  </a:solidFill>
                </a:uFill>
                <a:latin typeface="Arial MT"/>
                <a:cs typeface="Arial MT"/>
              </a:rPr>
              <a:t>International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5160" y="6129020"/>
            <a:ext cx="593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4374B7"/>
                </a:solidFill>
                <a:uFill>
                  <a:solidFill>
                    <a:srgbClr val="4374B7"/>
                  </a:solidFill>
                </a:uFill>
                <a:latin typeface="Arial MT"/>
                <a:cs typeface="Arial MT"/>
              </a:rPr>
              <a:t>License</a:t>
            </a:r>
            <a:r>
              <a:rPr sz="1200" spc="-5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0271" y="5251703"/>
            <a:ext cx="1484376" cy="52425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80" dirty="0"/>
              <a:t>9</a:t>
            </a:fld>
            <a:endParaRPr spc="-8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20" dirty="0"/>
              <a:t>Copyright</a:t>
            </a:r>
            <a:r>
              <a:rPr spc="5" dirty="0"/>
              <a:t> </a:t>
            </a:r>
            <a:r>
              <a:rPr dirty="0"/>
              <a:t>© </a:t>
            </a:r>
            <a:r>
              <a:rPr spc="-55" dirty="0"/>
              <a:t>2021</a:t>
            </a:r>
            <a:r>
              <a:rPr spc="5" dirty="0"/>
              <a:t> </a:t>
            </a:r>
            <a:r>
              <a:rPr spc="-45" dirty="0"/>
              <a:t>Prime</a:t>
            </a:r>
            <a:r>
              <a:rPr dirty="0"/>
              <a:t> </a:t>
            </a:r>
            <a:r>
              <a:rPr spc="-75" dirty="0"/>
              <a:t>Lessons</a:t>
            </a:r>
            <a:r>
              <a:rPr spc="5" dirty="0"/>
              <a:t> </a:t>
            </a:r>
            <a:r>
              <a:rPr spc="-40" dirty="0"/>
              <a:t>(primelessons.org)</a:t>
            </a:r>
            <a:r>
              <a:rPr dirty="0"/>
              <a:t> </a:t>
            </a:r>
            <a:r>
              <a:rPr spc="-40" dirty="0"/>
              <a:t>CC-BY-NC-SA.</a:t>
            </a:r>
            <a:r>
              <a:rPr spc="265" dirty="0"/>
              <a:t> </a:t>
            </a:r>
            <a:r>
              <a:rPr spc="-50" dirty="0"/>
              <a:t>(Last</a:t>
            </a:r>
            <a:r>
              <a:rPr spc="5" dirty="0"/>
              <a:t> </a:t>
            </a:r>
            <a:r>
              <a:rPr spc="-30" dirty="0"/>
              <a:t>edit:</a:t>
            </a:r>
            <a:r>
              <a:rPr spc="10" dirty="0"/>
              <a:t> </a:t>
            </a:r>
            <a:r>
              <a:rPr spc="-40" dirty="0"/>
              <a:t>09/17/2023)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887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MT</vt:lpstr>
      <vt:lpstr>Calibri</vt:lpstr>
      <vt:lpstr>Trebuchet MS</vt:lpstr>
      <vt:lpstr>Office Theme</vt:lpstr>
      <vt:lpstr>PRIME LESSONS</vt:lpstr>
      <vt:lpstr>PowerPoint Presentation</vt:lpstr>
      <vt:lpstr>CE ESTE SENZORUL DE DISTANȚĂ?</vt:lpstr>
      <vt:lpstr>CUM POȚI PROGRAMA SENZORUL DE DISTANȚĂ?</vt:lpstr>
      <vt:lpstr>PROVOCARE: OPREȘTE LA UN OBSTACOL</vt:lpstr>
      <vt:lpstr>PROVOCAREA 1: SOLUȚIA</vt:lpstr>
      <vt:lpstr>PROVOCAREA 11 (AVANSATĂ)</vt:lpstr>
      <vt:lpstr>PROVOCAREA 11 (AVANSATĂ) SFATURI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LESSONS</dc:title>
  <cp:lastModifiedBy>marinela buruiana</cp:lastModifiedBy>
  <cp:revision>10</cp:revision>
  <dcterms:created xsi:type="dcterms:W3CDTF">2023-11-01T08:26:39Z</dcterms:created>
  <dcterms:modified xsi:type="dcterms:W3CDTF">2023-11-01T09:40:07Z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2023-09-26T00:00:00Z</vt:filetime>
  </property>
  <property fmtid="{D5CDD505-2E9C-101B-9397-08002B2CF9AE}" pid="3" name="LastSaved">
    <vt:filetime>2023-11-01T00:00:00Z</vt:filetime>
  </property>
</Properties>
</file>