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3290" y="111873"/>
            <a:ext cx="2926080" cy="108585"/>
          </a:xfrm>
          <a:custGeom>
            <a:avLst/>
            <a:gdLst/>
            <a:ahLst/>
            <a:cxnLst/>
            <a:rect l="l" t="t" r="r" b="b"/>
            <a:pathLst>
              <a:path w="2926080" h="108585">
                <a:moveTo>
                  <a:pt x="2926080" y="0"/>
                </a:moveTo>
                <a:lnTo>
                  <a:pt x="0" y="0"/>
                </a:lnTo>
                <a:lnTo>
                  <a:pt x="0" y="107999"/>
                </a:lnTo>
                <a:lnTo>
                  <a:pt x="2926080" y="107999"/>
                </a:lnTo>
                <a:lnTo>
                  <a:pt x="2926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52200" y="111873"/>
            <a:ext cx="2926080" cy="108585"/>
          </a:xfrm>
          <a:custGeom>
            <a:avLst/>
            <a:gdLst/>
            <a:ahLst/>
            <a:cxnLst/>
            <a:rect l="l" t="t" r="r" b="b"/>
            <a:pathLst>
              <a:path w="2926079" h="108585">
                <a:moveTo>
                  <a:pt x="2926079" y="0"/>
                </a:moveTo>
                <a:lnTo>
                  <a:pt x="0" y="0"/>
                </a:lnTo>
                <a:lnTo>
                  <a:pt x="0" y="107999"/>
                </a:lnTo>
                <a:lnTo>
                  <a:pt x="2926079" y="107999"/>
                </a:lnTo>
                <a:lnTo>
                  <a:pt x="2926079" y="0"/>
                </a:lnTo>
                <a:close/>
              </a:path>
            </a:pathLst>
          </a:custGeom>
          <a:solidFill>
            <a:srgbClr val="0EA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97744" y="111873"/>
            <a:ext cx="2926080" cy="108585"/>
          </a:xfrm>
          <a:custGeom>
            <a:avLst/>
            <a:gdLst/>
            <a:ahLst/>
            <a:cxnLst/>
            <a:rect l="l" t="t" r="r" b="b"/>
            <a:pathLst>
              <a:path w="2926079" h="108585">
                <a:moveTo>
                  <a:pt x="2926079" y="0"/>
                </a:moveTo>
                <a:lnTo>
                  <a:pt x="0" y="0"/>
                </a:lnTo>
                <a:lnTo>
                  <a:pt x="0" y="107999"/>
                </a:lnTo>
                <a:lnTo>
                  <a:pt x="2926079" y="107999"/>
                </a:lnTo>
                <a:lnTo>
                  <a:pt x="2926079" y="0"/>
                </a:lnTo>
                <a:close/>
              </a:path>
            </a:pathLst>
          </a:custGeom>
          <a:solidFill>
            <a:srgbClr val="FFD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39652" y="328676"/>
            <a:ext cx="265112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3811" y="1029715"/>
            <a:ext cx="7569834" cy="456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7134" y="6362424"/>
            <a:ext cx="4334510" cy="156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89696" y="6352900"/>
            <a:ext cx="165100" cy="22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6316935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75522" y="705611"/>
            <a:ext cx="2151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Arial MT"/>
                <a:cs typeface="Arial MT"/>
              </a:rPr>
              <a:t>B</a:t>
            </a:r>
            <a:r>
              <a:rPr sz="1400" spc="-90" dirty="0">
                <a:latin typeface="Arial MT"/>
                <a:cs typeface="Arial MT"/>
              </a:rPr>
              <a:t>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70" dirty="0">
                <a:latin typeface="Arial MT"/>
                <a:cs typeface="Arial MT"/>
              </a:rPr>
              <a:t>t</a:t>
            </a:r>
            <a:r>
              <a:rPr sz="1400" spc="-95" dirty="0">
                <a:latin typeface="Arial MT"/>
                <a:cs typeface="Arial MT"/>
              </a:rPr>
              <a:t>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85" dirty="0">
                <a:latin typeface="Arial MT"/>
                <a:cs typeface="Arial MT"/>
              </a:rPr>
              <a:t>M</a:t>
            </a:r>
            <a:r>
              <a:rPr sz="1400" spc="-185" dirty="0">
                <a:latin typeface="Arial MT"/>
                <a:cs typeface="Arial MT"/>
              </a:rPr>
              <a:t>a</a:t>
            </a:r>
            <a:r>
              <a:rPr sz="1400" spc="-30" dirty="0">
                <a:latin typeface="Arial MT"/>
                <a:cs typeface="Arial MT"/>
              </a:rPr>
              <a:t>k</a:t>
            </a:r>
            <a:r>
              <a:rPr sz="1400" spc="-110" dirty="0">
                <a:latin typeface="Arial MT"/>
                <a:cs typeface="Arial MT"/>
              </a:rPr>
              <a:t>e</a:t>
            </a:r>
            <a:r>
              <a:rPr sz="1400" spc="80" dirty="0">
                <a:latin typeface="Arial MT"/>
                <a:cs typeface="Arial MT"/>
              </a:rPr>
              <a:t>r</a:t>
            </a:r>
            <a:r>
              <a:rPr sz="1400" spc="-165" dirty="0">
                <a:latin typeface="Arial MT"/>
                <a:cs typeface="Arial MT"/>
              </a:rPr>
              <a:t>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</a:t>
            </a:r>
            <a:r>
              <a:rPr sz="1400" spc="-40" dirty="0">
                <a:latin typeface="Arial MT"/>
                <a:cs typeface="Arial MT"/>
              </a:rPr>
              <a:t>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65" dirty="0">
                <a:latin typeface="Arial MT"/>
                <a:cs typeface="Arial MT"/>
              </a:rPr>
              <a:t>EV</a:t>
            </a:r>
            <a:r>
              <a:rPr sz="1400" spc="-90" dirty="0">
                <a:latin typeface="Arial MT"/>
                <a:cs typeface="Arial MT"/>
              </a:rPr>
              <a:t>3L</a:t>
            </a:r>
            <a:r>
              <a:rPr sz="1400" spc="-110" dirty="0">
                <a:latin typeface="Arial MT"/>
                <a:cs typeface="Arial MT"/>
              </a:rPr>
              <a:t>e</a:t>
            </a:r>
            <a:r>
              <a:rPr sz="1400" spc="-170" dirty="0">
                <a:latin typeface="Arial MT"/>
                <a:cs typeface="Arial MT"/>
              </a:rPr>
              <a:t>ss</a:t>
            </a:r>
            <a:r>
              <a:rPr sz="1400" spc="-10" dirty="0">
                <a:latin typeface="Arial MT"/>
                <a:cs typeface="Arial MT"/>
              </a:rPr>
              <a:t>o</a:t>
            </a:r>
            <a:r>
              <a:rPr sz="1400" spc="-120" dirty="0">
                <a:latin typeface="Arial MT"/>
                <a:cs typeface="Arial MT"/>
              </a:rPr>
              <a:t>ns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0856" y="993647"/>
            <a:ext cx="1161288" cy="11612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7752" y="993647"/>
            <a:ext cx="1161288" cy="11612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0" dirty="0"/>
              <a:t>P</a:t>
            </a:r>
            <a:r>
              <a:rPr spc="-355" dirty="0"/>
              <a:t>R</a:t>
            </a:r>
            <a:r>
              <a:rPr spc="-65" dirty="0"/>
              <a:t>I</a:t>
            </a:r>
            <a:r>
              <a:rPr spc="-195" dirty="0"/>
              <a:t>M</a:t>
            </a:r>
            <a:r>
              <a:rPr spc="-505" dirty="0"/>
              <a:t>E</a:t>
            </a:r>
            <a:r>
              <a:rPr dirty="0"/>
              <a:t> </a:t>
            </a:r>
            <a:r>
              <a:rPr spc="-200" dirty="0"/>
              <a:t>L</a:t>
            </a:r>
            <a:r>
              <a:rPr spc="-565" dirty="0"/>
              <a:t>ES</a:t>
            </a:r>
            <a:r>
              <a:rPr spc="-630" dirty="0"/>
              <a:t>S</a:t>
            </a:r>
            <a:r>
              <a:rPr spc="140" dirty="0"/>
              <a:t>O</a:t>
            </a:r>
            <a:r>
              <a:rPr spc="170" dirty="0"/>
              <a:t>N</a:t>
            </a:r>
            <a:r>
              <a:rPr spc="-630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345" y="3847052"/>
            <a:ext cx="8787765" cy="1259319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3130"/>
              </a:spcBef>
            </a:pPr>
            <a:r>
              <a:rPr lang="ro-RO" sz="4000" dirty="0"/>
              <a:t>INTRODUCERE - SENZORUL DE ATINGERE</a:t>
            </a:r>
          </a:p>
          <a:p>
            <a:pPr marL="151765">
              <a:lnSpc>
                <a:spcPct val="100000"/>
              </a:lnSpc>
              <a:spcBef>
                <a:spcPts val="3130"/>
              </a:spcBef>
            </a:pPr>
            <a:r>
              <a:rPr sz="1600" spc="-204" dirty="0">
                <a:solidFill>
                  <a:srgbClr val="0EAE9F"/>
                </a:solidFill>
                <a:latin typeface="Verdana"/>
                <a:cs typeface="Verdana"/>
              </a:rPr>
              <a:t>B</a:t>
            </a:r>
            <a:r>
              <a:rPr sz="1600" spc="-20" dirty="0">
                <a:solidFill>
                  <a:srgbClr val="0EAE9F"/>
                </a:solidFill>
                <a:latin typeface="Verdana"/>
                <a:cs typeface="Verdana"/>
              </a:rPr>
              <a:t>Y</a:t>
            </a:r>
            <a:r>
              <a:rPr sz="1600" spc="-120" dirty="0">
                <a:solidFill>
                  <a:srgbClr val="0EAE9F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0EAE9F"/>
                </a:solidFill>
                <a:latin typeface="Verdana"/>
                <a:cs typeface="Verdana"/>
              </a:rPr>
              <a:t>S</a:t>
            </a:r>
            <a:r>
              <a:rPr sz="1600" spc="-35" dirty="0">
                <a:solidFill>
                  <a:srgbClr val="0EAE9F"/>
                </a:solidFill>
                <a:latin typeface="Verdana"/>
                <a:cs typeface="Verdana"/>
              </a:rPr>
              <a:t>A</a:t>
            </a:r>
            <a:r>
              <a:rPr sz="1600" spc="50" dirty="0">
                <a:solidFill>
                  <a:srgbClr val="0EAE9F"/>
                </a:solidFill>
                <a:latin typeface="Verdana"/>
                <a:cs typeface="Verdana"/>
              </a:rPr>
              <a:t>N</a:t>
            </a:r>
            <a:r>
              <a:rPr sz="1600" spc="-145" dirty="0">
                <a:solidFill>
                  <a:srgbClr val="0EAE9F"/>
                </a:solidFill>
                <a:latin typeface="Verdana"/>
                <a:cs typeface="Verdana"/>
              </a:rPr>
              <a:t>J</a:t>
            </a:r>
            <a:r>
              <a:rPr sz="1600" spc="-220" dirty="0">
                <a:solidFill>
                  <a:srgbClr val="0EAE9F"/>
                </a:solidFill>
                <a:latin typeface="Verdana"/>
                <a:cs typeface="Verdana"/>
              </a:rPr>
              <a:t>A</a:t>
            </a:r>
            <a:r>
              <a:rPr sz="1600" spc="-20" dirty="0">
                <a:solidFill>
                  <a:srgbClr val="0EAE9F"/>
                </a:solidFill>
                <a:latin typeface="Verdana"/>
                <a:cs typeface="Verdana"/>
              </a:rPr>
              <a:t>Y</a:t>
            </a:r>
            <a:r>
              <a:rPr sz="1600" spc="-120" dirty="0">
                <a:solidFill>
                  <a:srgbClr val="0EAE9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0EAE9F"/>
                </a:solidFill>
                <a:latin typeface="Verdana"/>
                <a:cs typeface="Verdana"/>
              </a:rPr>
              <a:t>A</a:t>
            </a:r>
            <a:r>
              <a:rPr sz="1600" spc="50" dirty="0">
                <a:solidFill>
                  <a:srgbClr val="0EAE9F"/>
                </a:solidFill>
                <a:latin typeface="Verdana"/>
                <a:cs typeface="Verdana"/>
              </a:rPr>
              <a:t>N</a:t>
            </a:r>
            <a:r>
              <a:rPr sz="1600" spc="-35" dirty="0">
                <a:solidFill>
                  <a:srgbClr val="0EAE9F"/>
                </a:solidFill>
                <a:latin typeface="Verdana"/>
                <a:cs typeface="Verdana"/>
              </a:rPr>
              <a:t>D</a:t>
            </a:r>
            <a:r>
              <a:rPr sz="1600" spc="-114" dirty="0">
                <a:solidFill>
                  <a:srgbClr val="0EAE9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0EAE9F"/>
                </a:solidFill>
                <a:latin typeface="Verdana"/>
                <a:cs typeface="Verdana"/>
              </a:rPr>
              <a:t>A</a:t>
            </a:r>
            <a:r>
              <a:rPr sz="1600" spc="-155" dirty="0">
                <a:solidFill>
                  <a:srgbClr val="0EAE9F"/>
                </a:solidFill>
                <a:latin typeface="Verdana"/>
                <a:cs typeface="Verdana"/>
              </a:rPr>
              <a:t>R</a:t>
            </a:r>
            <a:r>
              <a:rPr sz="1600" spc="-135" dirty="0">
                <a:solidFill>
                  <a:srgbClr val="0EAE9F"/>
                </a:solidFill>
                <a:latin typeface="Verdana"/>
                <a:cs typeface="Verdana"/>
              </a:rPr>
              <a:t>V</a:t>
            </a:r>
            <a:r>
              <a:rPr sz="1600" spc="-114" dirty="0">
                <a:solidFill>
                  <a:srgbClr val="0EAE9F"/>
                </a:solidFill>
                <a:latin typeface="Verdana"/>
                <a:cs typeface="Verdana"/>
              </a:rPr>
              <a:t>IN</a:t>
            </a:r>
            <a:r>
              <a:rPr sz="1600" spc="-35" dirty="0">
                <a:solidFill>
                  <a:srgbClr val="0EAE9F"/>
                </a:solidFill>
                <a:latin typeface="Verdana"/>
                <a:cs typeface="Verdana"/>
              </a:rPr>
              <a:t>D</a:t>
            </a:r>
            <a:r>
              <a:rPr sz="1600" spc="-114" dirty="0">
                <a:solidFill>
                  <a:srgbClr val="0EAE9F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0EAE9F"/>
                </a:solidFill>
                <a:latin typeface="Verdana"/>
                <a:cs typeface="Verdana"/>
              </a:rPr>
              <a:t>S</a:t>
            </a:r>
            <a:r>
              <a:rPr sz="1600" spc="-290" dirty="0">
                <a:solidFill>
                  <a:srgbClr val="0EAE9F"/>
                </a:solidFill>
                <a:latin typeface="Verdana"/>
                <a:cs typeface="Verdana"/>
              </a:rPr>
              <a:t>ES</a:t>
            </a:r>
            <a:r>
              <a:rPr sz="1600" spc="-45" dirty="0">
                <a:solidFill>
                  <a:srgbClr val="0EAE9F"/>
                </a:solidFill>
                <a:latin typeface="Verdana"/>
                <a:cs typeface="Verdana"/>
              </a:rPr>
              <a:t>H</a:t>
            </a:r>
            <a:r>
              <a:rPr sz="1600" spc="-35" dirty="0">
                <a:solidFill>
                  <a:srgbClr val="0EAE9F"/>
                </a:solidFill>
                <a:latin typeface="Verdana"/>
                <a:cs typeface="Verdana"/>
              </a:rPr>
              <a:t>A</a:t>
            </a:r>
            <a:r>
              <a:rPr sz="1600" spc="50" dirty="0">
                <a:solidFill>
                  <a:srgbClr val="0EAE9F"/>
                </a:solidFill>
                <a:latin typeface="Verdana"/>
                <a:cs typeface="Verdana"/>
              </a:rPr>
              <a:t>N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10608" y="5890522"/>
            <a:ext cx="3923029" cy="353695"/>
            <a:chOff x="2610608" y="5890522"/>
            <a:chExt cx="3923029" cy="353695"/>
          </a:xfrm>
        </p:grpSpPr>
        <p:sp>
          <p:nvSpPr>
            <p:cNvPr id="9" name="object 9"/>
            <p:cNvSpPr/>
            <p:nvPr/>
          </p:nvSpPr>
          <p:spPr>
            <a:xfrm>
              <a:off x="2621720" y="5901634"/>
              <a:ext cx="3900804" cy="331470"/>
            </a:xfrm>
            <a:custGeom>
              <a:avLst/>
              <a:gdLst/>
              <a:ahLst/>
              <a:cxnLst/>
              <a:rect l="l" t="t" r="r" b="b"/>
              <a:pathLst>
                <a:path w="3900804" h="331470">
                  <a:moveTo>
                    <a:pt x="3845339" y="0"/>
                  </a:moveTo>
                  <a:lnTo>
                    <a:pt x="55219" y="0"/>
                  </a:lnTo>
                  <a:lnTo>
                    <a:pt x="33725" y="4339"/>
                  </a:lnTo>
                  <a:lnTo>
                    <a:pt x="16173" y="16173"/>
                  </a:lnTo>
                  <a:lnTo>
                    <a:pt x="4339" y="33726"/>
                  </a:lnTo>
                  <a:lnTo>
                    <a:pt x="0" y="55220"/>
                  </a:lnTo>
                  <a:lnTo>
                    <a:pt x="0" y="276083"/>
                  </a:lnTo>
                  <a:lnTo>
                    <a:pt x="4339" y="297578"/>
                  </a:lnTo>
                  <a:lnTo>
                    <a:pt x="16173" y="315130"/>
                  </a:lnTo>
                  <a:lnTo>
                    <a:pt x="33725" y="326964"/>
                  </a:lnTo>
                  <a:lnTo>
                    <a:pt x="55219" y="331304"/>
                  </a:lnTo>
                  <a:lnTo>
                    <a:pt x="3845339" y="331304"/>
                  </a:lnTo>
                  <a:lnTo>
                    <a:pt x="3866832" y="326964"/>
                  </a:lnTo>
                  <a:lnTo>
                    <a:pt x="3884385" y="315130"/>
                  </a:lnTo>
                  <a:lnTo>
                    <a:pt x="3896219" y="297578"/>
                  </a:lnTo>
                  <a:lnTo>
                    <a:pt x="3900558" y="276083"/>
                  </a:lnTo>
                  <a:lnTo>
                    <a:pt x="3900558" y="55220"/>
                  </a:lnTo>
                  <a:lnTo>
                    <a:pt x="3896219" y="33726"/>
                  </a:lnTo>
                  <a:lnTo>
                    <a:pt x="3884385" y="16173"/>
                  </a:lnTo>
                  <a:lnTo>
                    <a:pt x="3866832" y="4339"/>
                  </a:lnTo>
                  <a:lnTo>
                    <a:pt x="38453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21720" y="5901634"/>
              <a:ext cx="3900804" cy="331470"/>
            </a:xfrm>
            <a:custGeom>
              <a:avLst/>
              <a:gdLst/>
              <a:ahLst/>
              <a:cxnLst/>
              <a:rect l="l" t="t" r="r" b="b"/>
              <a:pathLst>
                <a:path w="3900804" h="331470">
                  <a:moveTo>
                    <a:pt x="0" y="55220"/>
                  </a:moveTo>
                  <a:lnTo>
                    <a:pt x="4339" y="33725"/>
                  </a:lnTo>
                  <a:lnTo>
                    <a:pt x="16173" y="16173"/>
                  </a:lnTo>
                  <a:lnTo>
                    <a:pt x="33725" y="4339"/>
                  </a:lnTo>
                  <a:lnTo>
                    <a:pt x="55219" y="0"/>
                  </a:lnTo>
                  <a:lnTo>
                    <a:pt x="3845339" y="0"/>
                  </a:lnTo>
                  <a:lnTo>
                    <a:pt x="3866832" y="4339"/>
                  </a:lnTo>
                  <a:lnTo>
                    <a:pt x="3884384" y="16173"/>
                  </a:lnTo>
                  <a:lnTo>
                    <a:pt x="3896218" y="33725"/>
                  </a:lnTo>
                  <a:lnTo>
                    <a:pt x="3900558" y="55220"/>
                  </a:lnTo>
                  <a:lnTo>
                    <a:pt x="3900558" y="276083"/>
                  </a:lnTo>
                  <a:lnTo>
                    <a:pt x="3896218" y="297578"/>
                  </a:lnTo>
                  <a:lnTo>
                    <a:pt x="3884384" y="315130"/>
                  </a:lnTo>
                  <a:lnTo>
                    <a:pt x="3866832" y="326964"/>
                  </a:lnTo>
                  <a:lnTo>
                    <a:pt x="3845339" y="331304"/>
                  </a:lnTo>
                  <a:lnTo>
                    <a:pt x="55219" y="331304"/>
                  </a:lnTo>
                  <a:lnTo>
                    <a:pt x="33725" y="326964"/>
                  </a:lnTo>
                  <a:lnTo>
                    <a:pt x="16173" y="315130"/>
                  </a:lnTo>
                  <a:lnTo>
                    <a:pt x="4339" y="297578"/>
                  </a:lnTo>
                  <a:lnTo>
                    <a:pt x="0" y="276083"/>
                  </a:lnTo>
                  <a:lnTo>
                    <a:pt x="0" y="5522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86881" y="5903467"/>
            <a:ext cx="317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2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14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-220" dirty="0">
                <a:solidFill>
                  <a:srgbClr val="FFFFFF"/>
                </a:solidFill>
                <a:latin typeface="Arial MT"/>
                <a:cs typeface="Arial MT"/>
              </a:rPr>
              <a:t>ss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10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spc="-1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800" spc="-14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-2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38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800" spc="-29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1800" spc="-30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2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ft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800" spc="-24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10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14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6316935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4482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lang="ro-RO" sz="2400" dirty="0"/>
              <a:t>OBIECTIVELE LECȚIEI</a:t>
            </a:r>
            <a:endParaRPr lang="ro-RO"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539882" y="1029715"/>
            <a:ext cx="7994518" cy="1252907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dirty="0"/>
              <a:t>Învață cum să folosești senzorul de atingere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dirty="0"/>
              <a:t>Notă</a:t>
            </a:r>
            <a:r>
              <a:rPr lang="en-US" dirty="0"/>
              <a:t>: </a:t>
            </a:r>
            <a:r>
              <a:rPr lang="ro-RO" dirty="0"/>
              <a:t>Senzorul de atingere nu este disponibil pentru </a:t>
            </a:r>
            <a:br>
              <a:rPr lang="ro-RO" dirty="0"/>
            </a:br>
            <a:r>
              <a:rPr lang="ro-RO" dirty="0"/>
              <a:t>Robot Inspector. Totuși, mediul python pentru Robot Inventor include acest senzor.</a:t>
            </a:r>
            <a:endParaRPr lang="en-US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2819400"/>
            <a:ext cx="3008375" cy="225856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2</a:t>
            </a:fld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6316935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4482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lang="ro-RO" sz="2400" dirty="0"/>
              <a:t>CE ESTE SENZORUL DE ATINGERE?</a:t>
            </a:r>
            <a:endParaRPr lang="ro-RO" sz="28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4688" y="1231391"/>
            <a:ext cx="3008375" cy="22585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9882" y="1160779"/>
            <a:ext cx="4964806" cy="139140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dirty="0"/>
              <a:t>Senzorul de atingere realizează două tipuri de detecții:</a:t>
            </a:r>
            <a:endParaRPr lang="en-US" dirty="0"/>
          </a:p>
          <a:p>
            <a:pPr lvl="1"/>
            <a:r>
              <a:rPr lang="ro-RO" dirty="0"/>
              <a:t>Detectarea atingerii</a:t>
            </a:r>
            <a:endParaRPr lang="en-US" dirty="0"/>
          </a:p>
          <a:p>
            <a:pPr lvl="1"/>
            <a:r>
              <a:rPr lang="ro-RO" dirty="0"/>
              <a:t>Detectarea forței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dirty="0"/>
              <a:t>Poți măsura forța în procente sau în Newtoni.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3</a:t>
            </a:fld>
            <a:endParaRPr spc="-8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6740" y="3625850"/>
            <a:ext cx="5355659" cy="15292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r>
              <a:rPr lang="ro-RO" dirty="0"/>
              <a:t>Următoarele metode sunt disponibile:</a:t>
            </a:r>
            <a:endParaRPr lang="en-US" dirty="0"/>
          </a:p>
          <a:p>
            <a:pPr marL="198120">
              <a:lnSpc>
                <a:spcPct val="100000"/>
              </a:lnSpc>
              <a:spcBef>
                <a:spcPts val="650"/>
              </a:spcBef>
            </a:pPr>
            <a:r>
              <a:rPr sz="2400" spc="5" dirty="0">
                <a:latin typeface="Consolas"/>
                <a:cs typeface="Consolas"/>
              </a:rPr>
              <a:t>.force</a:t>
            </a:r>
            <a:r>
              <a:rPr sz="2400" spc="5" dirty="0">
                <a:solidFill>
                  <a:srgbClr val="00877B"/>
                </a:solidFill>
                <a:latin typeface="Consolas"/>
                <a:cs typeface="Consolas"/>
              </a:rPr>
              <a:t>()</a:t>
            </a:r>
            <a:endParaRPr sz="2400" dirty="0">
              <a:latin typeface="Consolas"/>
              <a:cs typeface="Consolas"/>
            </a:endParaRPr>
          </a:p>
          <a:p>
            <a:pPr marL="198120">
              <a:lnSpc>
                <a:spcPts val="2830"/>
              </a:lnSpc>
              <a:spcBef>
                <a:spcPts val="20"/>
              </a:spcBef>
            </a:pPr>
            <a:r>
              <a:rPr sz="2400" spc="5" dirty="0">
                <a:latin typeface="Consolas"/>
                <a:cs typeface="Consolas"/>
              </a:rPr>
              <a:t>.pressed</a:t>
            </a:r>
            <a:r>
              <a:rPr sz="2400" spc="5" dirty="0">
                <a:solidFill>
                  <a:srgbClr val="00877B"/>
                </a:solidFill>
                <a:latin typeface="Consolas"/>
                <a:cs typeface="Consolas"/>
              </a:rPr>
              <a:t>()</a:t>
            </a:r>
            <a:endParaRPr sz="2400" dirty="0">
              <a:latin typeface="Consolas"/>
              <a:cs typeface="Consolas"/>
            </a:endParaRPr>
          </a:p>
          <a:p>
            <a:pPr marL="198120">
              <a:lnSpc>
                <a:spcPts val="2830"/>
              </a:lnSpc>
            </a:pPr>
            <a:r>
              <a:rPr sz="2400" spc="5" dirty="0">
                <a:latin typeface="Consolas"/>
                <a:cs typeface="Consolas"/>
              </a:rPr>
              <a:t>.raw</a:t>
            </a:r>
            <a:r>
              <a:rPr sz="2400" spc="5" dirty="0">
                <a:solidFill>
                  <a:srgbClr val="00877B"/>
                </a:solidFill>
                <a:latin typeface="Consolas"/>
                <a:cs typeface="Consolas"/>
              </a:rPr>
              <a:t>()</a:t>
            </a:r>
            <a:endParaRPr sz="2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6316935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4482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lang="ro-RO" sz="2400" dirty="0"/>
              <a:t>CUM PROGRAMEZI SENZORUL DE ATINGERE?</a:t>
            </a:r>
            <a:endParaRPr lang="ro-RO"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33811" y="1029715"/>
            <a:ext cx="7569834" cy="490775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1130"/>
              </a:spcBef>
            </a:pPr>
            <a:r>
              <a:rPr spc="-15" dirty="0"/>
              <a:t>Import</a:t>
            </a:r>
            <a:r>
              <a:rPr lang="ro-RO" spc="-15" dirty="0"/>
              <a:t>ă modulul senzorul de atingere</a:t>
            </a:r>
            <a:endParaRPr lang="ro-RO" spc="-80" dirty="0"/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lang="ro-RO" spc="-5" dirty="0"/>
              <a:t>import</a:t>
            </a:r>
            <a:r>
              <a:rPr lang="ro-RO" spc="-30" dirty="0"/>
              <a:t> </a:t>
            </a:r>
            <a:r>
              <a:rPr lang="ro-RO" spc="-5" dirty="0"/>
              <a:t>force_sensor</a:t>
            </a:r>
          </a:p>
          <a:p>
            <a:pPr marL="318770">
              <a:lnSpc>
                <a:spcPct val="100000"/>
              </a:lnSpc>
              <a:spcBef>
                <a:spcPts val="935"/>
              </a:spcBef>
            </a:pPr>
            <a:r>
              <a:rPr lang="ro-RO" spc="-35" dirty="0"/>
              <a:t>Interogare-senzorul de atingere</a:t>
            </a:r>
            <a:endParaRPr spc="-45" dirty="0"/>
          </a:p>
          <a:p>
            <a:pPr marL="927100">
              <a:lnSpc>
                <a:spcPct val="100000"/>
              </a:lnSpc>
              <a:spcBef>
                <a:spcPts val="1055"/>
              </a:spcBef>
            </a:pPr>
            <a:r>
              <a:rPr spc="-5" dirty="0"/>
              <a:t>force_sensor.force(port.F)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/>
          </a:p>
          <a:p>
            <a:pPr marR="2037080" algn="ctr">
              <a:lnSpc>
                <a:spcPts val="2110"/>
              </a:lnSpc>
            </a:pPr>
            <a:r>
              <a:rPr spc="-25" dirty="0"/>
              <a:t>Port</a:t>
            </a:r>
          </a:p>
          <a:p>
            <a:pPr marR="3641725" algn="r">
              <a:lnSpc>
                <a:spcPts val="2110"/>
              </a:lnSpc>
            </a:pPr>
            <a:r>
              <a:rPr lang="ro-RO" spc="-35" dirty="0"/>
              <a:t>Interogare status-ul presiunii</a:t>
            </a:r>
            <a:r>
              <a:rPr dirty="0"/>
              <a:t> </a:t>
            </a:r>
            <a:r>
              <a:rPr spc="-10" dirty="0"/>
              <a:t>(true</a:t>
            </a:r>
            <a:r>
              <a:rPr dirty="0"/>
              <a:t> </a:t>
            </a:r>
            <a:r>
              <a:rPr spc="45" dirty="0"/>
              <a:t>or</a:t>
            </a:r>
            <a:r>
              <a:rPr spc="-5" dirty="0"/>
              <a:t> </a:t>
            </a:r>
            <a:r>
              <a:rPr spc="-114" dirty="0"/>
              <a:t>false)</a:t>
            </a:r>
          </a:p>
          <a:p>
            <a:pPr marR="3688079" algn="r">
              <a:lnSpc>
                <a:spcPct val="100000"/>
              </a:lnSpc>
              <a:spcBef>
                <a:spcPts val="1055"/>
              </a:spcBef>
            </a:pPr>
            <a:r>
              <a:rPr spc="-5" dirty="0"/>
              <a:t>force_sensor.pressed(port.F)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/>
          </a:p>
          <a:p>
            <a:pPr marL="553085">
              <a:lnSpc>
                <a:spcPts val="1910"/>
              </a:lnSpc>
              <a:spcBef>
                <a:spcPts val="5"/>
              </a:spcBef>
            </a:pPr>
            <a:r>
              <a:rPr lang="ro-RO" sz="1600" b="1" spc="114" dirty="0">
                <a:latin typeface="Trebuchet MS"/>
                <a:cs typeface="Trebuchet MS"/>
              </a:rPr>
              <a:t>Așteaptă până când va fi apăsat/eliberat</a:t>
            </a:r>
            <a:r>
              <a:rPr sz="1600" b="1" spc="60" dirty="0">
                <a:latin typeface="Trebuchet MS"/>
                <a:cs typeface="Trebuchet MS"/>
              </a:rPr>
              <a:t>:</a:t>
            </a:r>
            <a:endParaRPr sz="1600" dirty="0">
              <a:latin typeface="Trebuchet MS"/>
              <a:cs typeface="Trebuchet MS"/>
            </a:endParaRPr>
          </a:p>
          <a:p>
            <a:pPr marL="553085">
              <a:lnSpc>
                <a:spcPts val="1910"/>
              </a:lnSpc>
            </a:pPr>
            <a:r>
              <a:rPr sz="1600" spc="-5" dirty="0">
                <a:latin typeface="Consolas"/>
                <a:cs typeface="Consolas"/>
              </a:rPr>
              <a:t>await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runloop.until(&lt;function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that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checks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pressed/not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pressed&gt;)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Consolas"/>
              <a:cs typeface="Consolas"/>
            </a:endParaRPr>
          </a:p>
          <a:p>
            <a:pPr marL="553085">
              <a:lnSpc>
                <a:spcPts val="1910"/>
              </a:lnSpc>
            </a:pPr>
            <a:r>
              <a:rPr lang="ro-RO" sz="1600" i="1" spc="-135" dirty="0">
                <a:latin typeface="Arial"/>
                <a:cs typeface="Arial"/>
              </a:rPr>
              <a:t>Sau utilizează WHILE LOOPS</a:t>
            </a:r>
            <a:r>
              <a:rPr sz="1600" i="1" spc="-160" dirty="0">
                <a:latin typeface="Arial"/>
                <a:cs typeface="Arial"/>
              </a:rPr>
              <a:t>...</a:t>
            </a:r>
            <a:endParaRPr sz="1600" dirty="0">
              <a:latin typeface="Arial"/>
              <a:cs typeface="Arial"/>
            </a:endParaRPr>
          </a:p>
          <a:p>
            <a:pPr marL="553085" marR="2562860">
              <a:lnSpc>
                <a:spcPts val="1900"/>
              </a:lnSpc>
              <a:spcBef>
                <a:spcPts val="65"/>
              </a:spcBef>
            </a:pPr>
            <a:r>
              <a:rPr sz="1600" spc="-5" dirty="0">
                <a:latin typeface="Consolas"/>
                <a:cs typeface="Consolas"/>
              </a:rPr>
              <a:t>while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(not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force_sensor.pressed</a:t>
            </a:r>
            <a:r>
              <a:rPr sz="1600" spc="-5" dirty="0">
                <a:solidFill>
                  <a:srgbClr val="00877B"/>
                </a:solidFill>
                <a:latin typeface="Consolas"/>
                <a:cs typeface="Consolas"/>
              </a:rPr>
              <a:t>()):</a:t>
            </a:r>
            <a:r>
              <a:rPr sz="1600" spc="-40" dirty="0">
                <a:solidFill>
                  <a:srgbClr val="00877B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77B"/>
                </a:solidFill>
                <a:latin typeface="Consolas"/>
                <a:cs typeface="Consolas"/>
              </a:rPr>
              <a:t>pass </a:t>
            </a:r>
            <a:r>
              <a:rPr sz="1600" spc="-865" dirty="0">
                <a:solidFill>
                  <a:srgbClr val="00877B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while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(force_sensor.pressed</a:t>
            </a:r>
            <a:r>
              <a:rPr sz="1600" spc="-5" dirty="0">
                <a:solidFill>
                  <a:srgbClr val="00877B"/>
                </a:solidFill>
                <a:latin typeface="Consolas"/>
                <a:cs typeface="Consolas"/>
              </a:rPr>
              <a:t>()):</a:t>
            </a:r>
            <a:r>
              <a:rPr sz="1600" spc="-25" dirty="0">
                <a:solidFill>
                  <a:srgbClr val="00877B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77B"/>
                </a:solidFill>
                <a:latin typeface="Consolas"/>
                <a:cs typeface="Consolas"/>
              </a:rPr>
              <a:t>pass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6293" y="2604095"/>
            <a:ext cx="114300" cy="280035"/>
          </a:xfrm>
          <a:custGeom>
            <a:avLst/>
            <a:gdLst/>
            <a:ahLst/>
            <a:cxnLst/>
            <a:rect l="l" t="t" r="r" b="b"/>
            <a:pathLst>
              <a:path w="114300" h="280035">
                <a:moveTo>
                  <a:pt x="76200" y="95250"/>
                </a:moveTo>
                <a:lnTo>
                  <a:pt x="38100" y="95250"/>
                </a:lnTo>
                <a:lnTo>
                  <a:pt x="38101" y="279600"/>
                </a:lnTo>
                <a:lnTo>
                  <a:pt x="76200" y="279600"/>
                </a:lnTo>
                <a:lnTo>
                  <a:pt x="76200" y="95250"/>
                </a:lnTo>
                <a:close/>
              </a:path>
              <a:path w="114300" h="28003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8003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4</a:t>
            </a:fld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6316935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4482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lang="it-IT" sz="2400" dirty="0"/>
              <a:t>PROVOCAREA 1: ÎNAINTEAZĂ PÂNA LA ATINGERE</a:t>
            </a:r>
            <a:endParaRPr lang="it-IT" sz="28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5</a:t>
            </a:fld>
            <a:endParaRPr spc="-8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882" y="1160779"/>
            <a:ext cx="8299318" cy="25809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o-RO" dirty="0"/>
              <a:t>Programează robotul să înainte până când apeși senzorul de atingere.</a:t>
            </a:r>
            <a:endParaRPr lang="en-US" dirty="0"/>
          </a:p>
          <a:p>
            <a:pPr>
              <a:lnSpc>
                <a:spcPct val="100000"/>
              </a:lnSpc>
            </a:pP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ro-RO" sz="1800" spc="-195" dirty="0">
                <a:latin typeface="Arial MT"/>
                <a:cs typeface="Arial MT"/>
              </a:rPr>
              <a:t>Pași de bază</a:t>
            </a:r>
            <a:r>
              <a:rPr sz="1800" b="1" spc="-160" dirty="0"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  <a:p>
            <a:pPr marL="336550" marR="241300">
              <a:lnSpc>
                <a:spcPct val="146200"/>
              </a:lnSpc>
              <a:spcBef>
                <a:spcPts val="55"/>
              </a:spcBef>
            </a:pPr>
            <a:r>
              <a:rPr lang="ro-RO" sz="1600" spc="-70" dirty="0">
                <a:latin typeface="Verdana"/>
                <a:cs typeface="Verdana"/>
              </a:rPr>
              <a:t>Scrie o funcție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50" dirty="0">
                <a:latin typeface="Verdana"/>
                <a:cs typeface="Verdana"/>
              </a:rPr>
              <a:t>“force_sensor_pressed”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lang="ro-RO" sz="1600" spc="-105" dirty="0">
                <a:latin typeface="Verdana"/>
                <a:cs typeface="Verdana"/>
              </a:rPr>
              <a:t>care returnează ,,adevărat</a:t>
            </a:r>
            <a:r>
              <a:rPr lang="en-US" sz="1600" spc="-105" dirty="0">
                <a:latin typeface="Verdana"/>
                <a:cs typeface="Verdana"/>
              </a:rPr>
              <a:t>”’</a:t>
            </a:r>
            <a:r>
              <a:rPr lang="ro-RO" sz="1600" spc="-105" dirty="0">
                <a:latin typeface="Verdana"/>
                <a:cs typeface="Verdana"/>
              </a:rPr>
              <a:t> dacă senzorul este apăsat. Începe </a:t>
            </a:r>
            <a:r>
              <a:rPr lang="ro-RO" sz="1600" b="1" spc="-105" dirty="0">
                <a:latin typeface="Verdana"/>
                <a:cs typeface="Verdana"/>
              </a:rPr>
              <a:t>să meargă înainte</a:t>
            </a:r>
            <a:r>
              <a:rPr lang="ro-RO" sz="1600" spc="-105" dirty="0">
                <a:latin typeface="Verdana"/>
                <a:cs typeface="Verdana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 marL="336550">
              <a:lnSpc>
                <a:spcPct val="100000"/>
              </a:lnSpc>
              <a:spcBef>
                <a:spcPts val="985"/>
              </a:spcBef>
            </a:pPr>
            <a:r>
              <a:rPr lang="ro-RO" sz="1600" spc="-135" dirty="0">
                <a:latin typeface="Verdana"/>
                <a:cs typeface="Verdana"/>
              </a:rPr>
              <a:t>Așteaptă funcția </a:t>
            </a:r>
            <a:r>
              <a:rPr sz="1600" spc="-160" dirty="0" err="1">
                <a:latin typeface="Verdana"/>
                <a:cs typeface="Verdana"/>
              </a:rPr>
              <a:t>force_sensor_pressed</a:t>
            </a:r>
            <a:r>
              <a:rPr sz="1600" spc="-120" dirty="0">
                <a:latin typeface="Verdana"/>
                <a:cs typeface="Verdana"/>
              </a:rPr>
              <a:t> </a:t>
            </a:r>
            <a:endParaRPr sz="1600" dirty="0">
              <a:latin typeface="Verdana"/>
              <a:cs typeface="Verdana"/>
            </a:endParaRPr>
          </a:p>
          <a:p>
            <a:pPr marL="336550">
              <a:lnSpc>
                <a:spcPct val="100000"/>
              </a:lnSpc>
              <a:spcBef>
                <a:spcPts val="865"/>
              </a:spcBef>
            </a:pPr>
            <a:r>
              <a:rPr lang="ro-RO" sz="1600" b="1" spc="114" dirty="0">
                <a:latin typeface="Trebuchet MS"/>
                <a:cs typeface="Trebuchet MS"/>
              </a:rPr>
              <a:t>Oprește mișcarea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6316935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50975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lang="ro-RO" sz="2800" spc="-145" dirty="0"/>
              <a:t>PROVOCAREA</a:t>
            </a:r>
            <a:r>
              <a:rPr sz="2800" spc="-20" dirty="0"/>
              <a:t> </a:t>
            </a:r>
            <a:r>
              <a:rPr sz="2800" spc="-165" dirty="0"/>
              <a:t>1:</a:t>
            </a:r>
            <a:r>
              <a:rPr sz="2800" spc="-15" dirty="0"/>
              <a:t> </a:t>
            </a:r>
            <a:r>
              <a:rPr sz="2800" spc="-65" dirty="0"/>
              <a:t>SOLU</a:t>
            </a:r>
            <a:r>
              <a:rPr lang="ro-RO" sz="2800" spc="-65" dirty="0"/>
              <a:t>ȚIA</a:t>
            </a:r>
            <a:endParaRPr sz="28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6</a:t>
            </a:fld>
            <a:endParaRPr spc="-8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885" y="1078484"/>
            <a:ext cx="5753735" cy="5289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spc="-5" dirty="0">
                <a:solidFill>
                  <a:srgbClr val="0078CC"/>
                </a:solidFill>
                <a:latin typeface="Arial MT"/>
                <a:cs typeface="Arial MT"/>
              </a:rPr>
              <a:t>from</a:t>
            </a:r>
            <a:r>
              <a:rPr sz="1800" spc="-20" dirty="0">
                <a:solidFill>
                  <a:srgbClr val="0078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hub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78CC"/>
                </a:solidFill>
                <a:latin typeface="Arial MT"/>
                <a:cs typeface="Arial MT"/>
              </a:rPr>
              <a:t>import</a:t>
            </a:r>
            <a:r>
              <a:rPr sz="1800" spc="-10" dirty="0">
                <a:solidFill>
                  <a:srgbClr val="0078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port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35"/>
              </a:lnSpc>
            </a:pPr>
            <a:r>
              <a:rPr sz="1800" spc="-5" dirty="0">
                <a:solidFill>
                  <a:srgbClr val="0078CC"/>
                </a:solidFill>
                <a:latin typeface="Arial MT"/>
                <a:cs typeface="Arial MT"/>
              </a:rPr>
              <a:t>import </a:t>
            </a:r>
            <a:r>
              <a:rPr sz="1800" spc="-5" dirty="0">
                <a:latin typeface="Arial MT"/>
                <a:cs typeface="Arial MT"/>
              </a:rPr>
              <a:t>runloop, force_sensor,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motor_pair, </a:t>
            </a:r>
            <a:r>
              <a:rPr sz="1800" dirty="0">
                <a:latin typeface="Arial MT"/>
                <a:cs typeface="Arial MT"/>
              </a:rPr>
              <a:t>sys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Arial MT"/>
              <a:cs typeface="Arial MT"/>
            </a:endParaRPr>
          </a:p>
          <a:p>
            <a:pPr marL="12700" marR="5080">
              <a:lnSpc>
                <a:spcPct val="101099"/>
              </a:lnSpc>
            </a:pPr>
            <a:r>
              <a:rPr sz="1800" dirty="0">
                <a:solidFill>
                  <a:srgbClr val="00963E"/>
                </a:solidFill>
                <a:latin typeface="Arial MT"/>
                <a:cs typeface="Arial MT"/>
              </a:rPr>
              <a:t># </a:t>
            </a:r>
            <a:r>
              <a:rPr sz="1800" spc="-5" dirty="0" err="1">
                <a:solidFill>
                  <a:srgbClr val="00963E"/>
                </a:solidFill>
                <a:latin typeface="Arial MT"/>
                <a:cs typeface="Arial MT"/>
              </a:rPr>
              <a:t>Func</a:t>
            </a:r>
            <a:r>
              <a:rPr lang="ro-RO" spc="-5" dirty="0">
                <a:solidFill>
                  <a:srgbClr val="00963E"/>
                </a:solidFill>
                <a:latin typeface="Arial MT"/>
                <a:cs typeface="Arial MT"/>
              </a:rPr>
              <a:t>ția returnează ,,adevărat</a:t>
            </a:r>
            <a:r>
              <a:rPr lang="en-US" spc="-5" dirty="0">
                <a:solidFill>
                  <a:srgbClr val="00963E"/>
                </a:solidFill>
                <a:latin typeface="Arial MT"/>
                <a:cs typeface="Arial MT"/>
              </a:rPr>
              <a:t>”</a:t>
            </a:r>
            <a:r>
              <a:rPr lang="ro-RO" spc="-5" dirty="0">
                <a:solidFill>
                  <a:srgbClr val="00963E"/>
                </a:solidFill>
                <a:latin typeface="Arial MT"/>
                <a:cs typeface="Arial MT"/>
              </a:rPr>
              <a:t> dacă senzorul de atingere este apăsat</a:t>
            </a:r>
            <a:r>
              <a:rPr sz="1800" spc="-5" dirty="0">
                <a:solidFill>
                  <a:srgbClr val="00963E"/>
                </a:solidFill>
                <a:latin typeface="Arial MT"/>
                <a:cs typeface="Arial MT"/>
              </a:rPr>
              <a:t> </a:t>
            </a:r>
            <a:r>
              <a:rPr sz="1800" spc="-490" dirty="0">
                <a:solidFill>
                  <a:srgbClr val="00963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78CC"/>
                </a:solidFill>
                <a:latin typeface="Arial MT"/>
                <a:cs typeface="Arial MT"/>
              </a:rPr>
              <a:t>def</a:t>
            </a:r>
            <a:r>
              <a:rPr sz="1800" spc="-10" dirty="0">
                <a:solidFill>
                  <a:srgbClr val="0078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force_sensor_pressed</a:t>
            </a:r>
            <a:r>
              <a:rPr sz="1800" spc="-5" dirty="0">
                <a:solidFill>
                  <a:srgbClr val="00877B"/>
                </a:solidFill>
                <a:latin typeface="Arial MT"/>
                <a:cs typeface="Arial MT"/>
              </a:rPr>
              <a:t>()</a:t>
            </a:r>
            <a:r>
              <a:rPr sz="1800" spc="-5" dirty="0">
                <a:latin typeface="Arial MT"/>
                <a:cs typeface="Arial MT"/>
              </a:rPr>
              <a:t>:</a:t>
            </a:r>
            <a:endParaRPr sz="1800" dirty="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50"/>
              </a:spcBef>
            </a:pPr>
            <a:r>
              <a:rPr sz="1800" spc="-5" dirty="0">
                <a:solidFill>
                  <a:srgbClr val="0078CC"/>
                </a:solidFill>
                <a:latin typeface="Arial MT"/>
                <a:cs typeface="Arial MT"/>
              </a:rPr>
              <a:t>return</a:t>
            </a:r>
            <a:r>
              <a:rPr sz="1800" spc="-15" dirty="0">
                <a:solidFill>
                  <a:srgbClr val="0078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force_sensor.pressed</a:t>
            </a:r>
            <a:r>
              <a:rPr sz="1800" spc="-5" dirty="0">
                <a:solidFill>
                  <a:srgbClr val="00877B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latin typeface="Arial MT"/>
                <a:cs typeface="Arial MT"/>
              </a:rPr>
              <a:t>port.F</a:t>
            </a:r>
            <a:r>
              <a:rPr sz="1800" spc="-5" dirty="0">
                <a:solidFill>
                  <a:srgbClr val="00877B"/>
                </a:solidFill>
                <a:latin typeface="Arial MT"/>
                <a:cs typeface="Arial MT"/>
              </a:rPr>
              <a:t>)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 dirty="0">
              <a:latin typeface="Arial MT"/>
              <a:cs typeface="Arial MT"/>
            </a:endParaRPr>
          </a:p>
          <a:p>
            <a:pPr marL="12700">
              <a:lnSpc>
                <a:spcPts val="2135"/>
              </a:lnSpc>
              <a:spcBef>
                <a:spcPts val="5"/>
              </a:spcBef>
            </a:pPr>
            <a:r>
              <a:rPr sz="1800" spc="-5" dirty="0">
                <a:solidFill>
                  <a:srgbClr val="0078CC"/>
                </a:solidFill>
                <a:latin typeface="Arial MT"/>
                <a:cs typeface="Arial MT"/>
              </a:rPr>
              <a:t>async</a:t>
            </a:r>
            <a:r>
              <a:rPr sz="1800" spc="-25" dirty="0">
                <a:solidFill>
                  <a:srgbClr val="0078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78CC"/>
                </a:solidFill>
                <a:latin typeface="Arial MT"/>
                <a:cs typeface="Arial MT"/>
              </a:rPr>
              <a:t>def</a:t>
            </a:r>
            <a:r>
              <a:rPr sz="1800" spc="-20" dirty="0">
                <a:solidFill>
                  <a:srgbClr val="0078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main</a:t>
            </a:r>
            <a:r>
              <a:rPr sz="1800" spc="-5" dirty="0">
                <a:solidFill>
                  <a:srgbClr val="00877B"/>
                </a:solidFill>
                <a:latin typeface="Arial MT"/>
                <a:cs typeface="Arial MT"/>
              </a:rPr>
              <a:t>()</a:t>
            </a:r>
            <a:r>
              <a:rPr sz="1800" spc="-5" dirty="0">
                <a:latin typeface="Arial MT"/>
                <a:cs typeface="Arial MT"/>
              </a:rPr>
              <a:t>:</a:t>
            </a:r>
            <a:endParaRPr sz="1800" dirty="0">
              <a:latin typeface="Arial MT"/>
              <a:cs typeface="Arial MT"/>
            </a:endParaRPr>
          </a:p>
          <a:p>
            <a:pPr marL="266700" marR="347980">
              <a:lnSpc>
                <a:spcPts val="2180"/>
              </a:lnSpc>
              <a:spcBef>
                <a:spcPts val="30"/>
              </a:spcBef>
            </a:pPr>
            <a:r>
              <a:rPr sz="1800" dirty="0">
                <a:solidFill>
                  <a:srgbClr val="00963E"/>
                </a:solidFill>
                <a:latin typeface="Arial MT"/>
                <a:cs typeface="Arial MT"/>
              </a:rPr>
              <a:t># </a:t>
            </a:r>
            <a:r>
              <a:rPr sz="1800" spc="-5" dirty="0">
                <a:solidFill>
                  <a:srgbClr val="00963E"/>
                </a:solidFill>
                <a:latin typeface="Arial MT"/>
                <a:cs typeface="Arial MT"/>
              </a:rPr>
              <a:t>Set</a:t>
            </a:r>
            <a:r>
              <a:rPr lang="ro-RO" sz="1800" spc="-5" dirty="0">
                <a:solidFill>
                  <a:srgbClr val="00963E"/>
                </a:solidFill>
                <a:latin typeface="Arial MT"/>
                <a:cs typeface="Arial MT"/>
              </a:rPr>
              <a:t>ează perechea de motoare de tracțiune și pornește mișcarea</a:t>
            </a:r>
            <a:r>
              <a:rPr sz="1800" spc="-5" dirty="0">
                <a:solidFill>
                  <a:srgbClr val="0096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963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motor_pair.pair</a:t>
            </a:r>
            <a:r>
              <a:rPr sz="1800" spc="-5" dirty="0">
                <a:solidFill>
                  <a:srgbClr val="00877B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latin typeface="Arial MT"/>
                <a:cs typeface="Arial MT"/>
              </a:rPr>
              <a:t>motor_pair.PAIR_1,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port.C,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port.D</a:t>
            </a:r>
            <a:r>
              <a:rPr sz="1800" spc="-5" dirty="0">
                <a:solidFill>
                  <a:srgbClr val="00877B"/>
                </a:solidFill>
                <a:latin typeface="Arial MT"/>
                <a:cs typeface="Arial MT"/>
              </a:rPr>
              <a:t>)</a:t>
            </a:r>
            <a:endParaRPr sz="1800" dirty="0">
              <a:latin typeface="Arial MT"/>
              <a:cs typeface="Arial MT"/>
            </a:endParaRPr>
          </a:p>
          <a:p>
            <a:pPr marL="266700" marR="1414780">
              <a:lnSpc>
                <a:spcPts val="2110"/>
              </a:lnSpc>
              <a:spcBef>
                <a:spcPts val="90"/>
              </a:spcBef>
            </a:pPr>
            <a:r>
              <a:rPr sz="1800" spc="-5" dirty="0">
                <a:latin typeface="Arial MT"/>
                <a:cs typeface="Arial MT"/>
              </a:rPr>
              <a:t>motor_pair.move</a:t>
            </a:r>
            <a:r>
              <a:rPr sz="1800" spc="-5" dirty="0">
                <a:solidFill>
                  <a:srgbClr val="00877B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latin typeface="Arial MT"/>
                <a:cs typeface="Arial MT"/>
              </a:rPr>
              <a:t>motor_pair.PAIR_1, </a:t>
            </a:r>
            <a:r>
              <a:rPr sz="1800" spc="-5" dirty="0">
                <a:solidFill>
                  <a:srgbClr val="FF7D00"/>
                </a:solidFill>
                <a:latin typeface="Arial MT"/>
                <a:cs typeface="Arial MT"/>
              </a:rPr>
              <a:t>0</a:t>
            </a:r>
            <a:r>
              <a:rPr sz="1800" spc="-5" dirty="0">
                <a:solidFill>
                  <a:srgbClr val="00877B"/>
                </a:solidFill>
                <a:latin typeface="Arial MT"/>
                <a:cs typeface="Arial MT"/>
              </a:rPr>
              <a:t>) </a:t>
            </a:r>
            <a:r>
              <a:rPr sz="1800" spc="-490" dirty="0">
                <a:solidFill>
                  <a:srgbClr val="0087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963E"/>
                </a:solidFill>
                <a:latin typeface="Arial MT"/>
                <a:cs typeface="Arial MT"/>
              </a:rPr>
              <a:t>#</a:t>
            </a:r>
            <a:r>
              <a:rPr sz="1800" spc="-10" dirty="0">
                <a:solidFill>
                  <a:srgbClr val="00963E"/>
                </a:solidFill>
                <a:latin typeface="Arial MT"/>
                <a:cs typeface="Arial MT"/>
              </a:rPr>
              <a:t> </a:t>
            </a:r>
            <a:r>
              <a:rPr lang="ro-RO" sz="1800" spc="-10" dirty="0">
                <a:solidFill>
                  <a:srgbClr val="00963E"/>
                </a:solidFill>
                <a:latin typeface="Arial MT"/>
                <a:cs typeface="Arial MT"/>
              </a:rPr>
              <a:t>așteaptă până când e apăsat</a:t>
            </a:r>
            <a:endParaRPr sz="1800" dirty="0">
              <a:latin typeface="Arial MT"/>
              <a:cs typeface="Arial MT"/>
            </a:endParaRPr>
          </a:p>
          <a:p>
            <a:pPr marL="266700" marR="1224280">
              <a:lnSpc>
                <a:spcPts val="2110"/>
              </a:lnSpc>
              <a:spcBef>
                <a:spcPts val="75"/>
              </a:spcBef>
            </a:pPr>
            <a:r>
              <a:rPr sz="1800" spc="-5" dirty="0">
                <a:solidFill>
                  <a:srgbClr val="0078CC"/>
                </a:solidFill>
                <a:latin typeface="Arial MT"/>
                <a:cs typeface="Arial MT"/>
              </a:rPr>
              <a:t>await </a:t>
            </a:r>
            <a:r>
              <a:rPr sz="1800" spc="-5" dirty="0">
                <a:latin typeface="Arial MT"/>
                <a:cs typeface="Arial MT"/>
              </a:rPr>
              <a:t>runloop.until</a:t>
            </a:r>
            <a:r>
              <a:rPr sz="1800" spc="-5" dirty="0">
                <a:solidFill>
                  <a:srgbClr val="00877B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latin typeface="Arial MT"/>
                <a:cs typeface="Arial MT"/>
              </a:rPr>
              <a:t>force_sensor_pressed</a:t>
            </a:r>
            <a:r>
              <a:rPr sz="1800" spc="-5" dirty="0">
                <a:solidFill>
                  <a:srgbClr val="00877B"/>
                </a:solidFill>
                <a:latin typeface="Arial MT"/>
                <a:cs typeface="Arial MT"/>
              </a:rPr>
              <a:t>) </a:t>
            </a:r>
            <a:r>
              <a:rPr sz="1800" spc="-490" dirty="0">
                <a:solidFill>
                  <a:srgbClr val="0087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963E"/>
                </a:solidFill>
                <a:latin typeface="Arial MT"/>
                <a:cs typeface="Arial MT"/>
              </a:rPr>
              <a:t>#</a:t>
            </a:r>
            <a:r>
              <a:rPr sz="1800" spc="-10" dirty="0">
                <a:solidFill>
                  <a:srgbClr val="00963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63E"/>
                </a:solidFill>
                <a:latin typeface="Arial MT"/>
                <a:cs typeface="Arial MT"/>
              </a:rPr>
              <a:t>stop </a:t>
            </a:r>
            <a:r>
              <a:rPr lang="ro-RO" spc="-5" dirty="0">
                <a:solidFill>
                  <a:srgbClr val="00963E"/>
                </a:solidFill>
                <a:latin typeface="Arial MT"/>
                <a:cs typeface="Arial MT"/>
              </a:rPr>
              <a:t>și</a:t>
            </a:r>
            <a:r>
              <a:rPr sz="1800" spc="-5" dirty="0">
                <a:solidFill>
                  <a:srgbClr val="00963E"/>
                </a:solidFill>
                <a:latin typeface="Arial MT"/>
                <a:cs typeface="Arial MT"/>
              </a:rPr>
              <a:t> </a:t>
            </a:r>
            <a:r>
              <a:rPr lang="ro-RO" sz="1800" spc="-5" dirty="0">
                <a:solidFill>
                  <a:srgbClr val="00963E"/>
                </a:solidFill>
                <a:latin typeface="Arial MT"/>
                <a:cs typeface="Arial MT"/>
              </a:rPr>
              <a:t>ieșire</a:t>
            </a:r>
            <a:endParaRPr sz="1800" dirty="0">
              <a:latin typeface="Arial MT"/>
              <a:cs typeface="Arial MT"/>
            </a:endParaRPr>
          </a:p>
          <a:p>
            <a:pPr marL="266700">
              <a:lnSpc>
                <a:spcPts val="2125"/>
              </a:lnSpc>
            </a:pPr>
            <a:r>
              <a:rPr sz="1800" spc="-5" dirty="0">
                <a:latin typeface="Arial MT"/>
                <a:cs typeface="Arial MT"/>
              </a:rPr>
              <a:t>motor_pair.stop</a:t>
            </a:r>
            <a:r>
              <a:rPr sz="1800" spc="-5" dirty="0">
                <a:solidFill>
                  <a:srgbClr val="00877B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latin typeface="Arial MT"/>
                <a:cs typeface="Arial MT"/>
              </a:rPr>
              <a:t>motor_pair.PAIR_1</a:t>
            </a:r>
            <a:r>
              <a:rPr sz="1800" spc="-5" dirty="0">
                <a:solidFill>
                  <a:srgbClr val="00877B"/>
                </a:solidFill>
                <a:latin typeface="Arial MT"/>
                <a:cs typeface="Arial MT"/>
              </a:rPr>
              <a:t>)</a:t>
            </a:r>
            <a:endParaRPr sz="1800" dirty="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45"/>
              </a:spcBef>
            </a:pPr>
            <a:r>
              <a:rPr sz="1800" spc="-5" dirty="0">
                <a:latin typeface="Arial MT"/>
                <a:cs typeface="Arial MT"/>
              </a:rPr>
              <a:t>sys.exit</a:t>
            </a:r>
            <a:r>
              <a:rPr sz="1800" spc="-5" dirty="0">
                <a:solidFill>
                  <a:srgbClr val="00877B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solidFill>
                  <a:srgbClr val="D8009B"/>
                </a:solidFill>
                <a:latin typeface="Arial MT"/>
                <a:cs typeface="Arial MT"/>
              </a:rPr>
              <a:t>"Done"</a:t>
            </a:r>
            <a:r>
              <a:rPr sz="1800" spc="-5" dirty="0">
                <a:solidFill>
                  <a:srgbClr val="00877B"/>
                </a:solidFill>
                <a:latin typeface="Arial MT"/>
                <a:cs typeface="Arial MT"/>
              </a:rPr>
              <a:t>)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runloop.run</a:t>
            </a:r>
            <a:r>
              <a:rPr sz="1800" spc="-5" dirty="0">
                <a:solidFill>
                  <a:srgbClr val="00877B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latin typeface="Arial MT"/>
                <a:cs typeface="Arial MT"/>
              </a:rPr>
              <a:t>main</a:t>
            </a:r>
            <a:r>
              <a:rPr sz="1800" spc="-5" dirty="0">
                <a:solidFill>
                  <a:srgbClr val="00877B"/>
                </a:solidFill>
                <a:latin typeface="Arial MT"/>
                <a:cs typeface="Arial MT"/>
              </a:rPr>
              <a:t>())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6316935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84074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sz="2800" spc="-210" dirty="0"/>
              <a:t>CREDITS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41994" y="1213611"/>
            <a:ext cx="7844805" cy="125162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r>
              <a:rPr lang="ro-RO" sz="1600" dirty="0"/>
              <a:t>Această lecție a fost creată de Sanjay Seshan și Arvind Seshan for SPIKE Prime Lessons</a:t>
            </a:r>
          </a:p>
          <a:p>
            <a:r>
              <a:rPr lang="ro-RO" sz="1600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sz="1600" dirty="0"/>
          </a:p>
          <a:p>
            <a:r>
              <a:rPr lang="ro-RO" sz="1600" dirty="0"/>
              <a:t>Mai multe lecții sunt disponibile pe </a:t>
            </a:r>
            <a:r>
              <a:rPr lang="ro-RO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5028" y="5862801"/>
            <a:ext cx="7734300" cy="369570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8699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685"/>
              </a:spcBef>
            </a:pPr>
            <a:r>
              <a:rPr sz="1200" spc="-15" dirty="0">
                <a:latin typeface="Arial MT"/>
                <a:cs typeface="Arial MT"/>
              </a:rPr>
              <a:t>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work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licensed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under </a:t>
            </a:r>
            <a:r>
              <a:rPr sz="1200" spc="-25" dirty="0">
                <a:latin typeface="Arial MT"/>
                <a:cs typeface="Arial MT"/>
              </a:rPr>
              <a:t>a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u="sng" spc="-5" dirty="0">
                <a:solidFill>
                  <a:srgbClr val="4374B7"/>
                </a:solidFill>
                <a:uFill>
                  <a:solidFill>
                    <a:srgbClr val="4374B7"/>
                  </a:solidFill>
                </a:uFill>
                <a:latin typeface="Arial MT"/>
                <a:cs typeface="Arial MT"/>
              </a:rPr>
              <a:t>Creative</a:t>
            </a:r>
            <a:r>
              <a:rPr sz="1200" u="sng" spc="10" dirty="0">
                <a:solidFill>
                  <a:srgbClr val="4374B7"/>
                </a:solidFill>
                <a:uFill>
                  <a:solidFill>
                    <a:srgbClr val="4374B7"/>
                  </a:solidFill>
                </a:uFill>
                <a:latin typeface="Arial MT"/>
                <a:cs typeface="Arial MT"/>
              </a:rPr>
              <a:t> Commons</a:t>
            </a:r>
            <a:r>
              <a:rPr sz="1200" u="sng" spc="5" dirty="0">
                <a:solidFill>
                  <a:srgbClr val="4374B7"/>
                </a:solidFill>
                <a:uFill>
                  <a:solidFill>
                    <a:srgbClr val="4374B7"/>
                  </a:solidFill>
                </a:uFill>
                <a:latin typeface="Arial MT"/>
                <a:cs typeface="Arial MT"/>
              </a:rPr>
              <a:t> Attribution-NonCommercial-ShareAlike</a:t>
            </a:r>
            <a:r>
              <a:rPr sz="1200" u="sng" spc="10" dirty="0">
                <a:solidFill>
                  <a:srgbClr val="4374B7"/>
                </a:solidFill>
                <a:uFill>
                  <a:solidFill>
                    <a:srgbClr val="4374B7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5" dirty="0">
                <a:solidFill>
                  <a:srgbClr val="4374B7"/>
                </a:solidFill>
                <a:uFill>
                  <a:solidFill>
                    <a:srgbClr val="4374B7"/>
                  </a:solidFill>
                </a:uFill>
                <a:latin typeface="Arial MT"/>
                <a:cs typeface="Arial MT"/>
              </a:rPr>
              <a:t>4.0</a:t>
            </a:r>
            <a:r>
              <a:rPr sz="1200" u="sng" dirty="0">
                <a:solidFill>
                  <a:srgbClr val="4374B7"/>
                </a:solidFill>
                <a:uFill>
                  <a:solidFill>
                    <a:srgbClr val="4374B7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5" dirty="0">
                <a:solidFill>
                  <a:srgbClr val="4374B7"/>
                </a:solidFill>
                <a:uFill>
                  <a:solidFill>
                    <a:srgbClr val="4374B7"/>
                  </a:solidFill>
                </a:uFill>
                <a:latin typeface="Arial MT"/>
                <a:cs typeface="Arial MT"/>
              </a:rPr>
              <a:t>International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5160" y="6129020"/>
            <a:ext cx="593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4374B7"/>
                </a:solidFill>
                <a:uFill>
                  <a:solidFill>
                    <a:srgbClr val="4374B7"/>
                  </a:solidFill>
                </a:uFill>
                <a:latin typeface="Arial MT"/>
                <a:cs typeface="Arial MT"/>
              </a:rPr>
              <a:t>License</a:t>
            </a:r>
            <a:r>
              <a:rPr sz="1200" spc="-5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0271" y="5251703"/>
            <a:ext cx="1484376" cy="52425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7</a:t>
            </a:fld>
            <a:endParaRPr spc="-8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584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MT</vt:lpstr>
      <vt:lpstr>Calibri</vt:lpstr>
      <vt:lpstr>Consolas</vt:lpstr>
      <vt:lpstr>Trebuchet MS</vt:lpstr>
      <vt:lpstr>Verdana</vt:lpstr>
      <vt:lpstr>Wingdings</vt:lpstr>
      <vt:lpstr>Office Theme</vt:lpstr>
      <vt:lpstr>PRIME LESSONS</vt:lpstr>
      <vt:lpstr>OBIECTIVELE LECȚIEI</vt:lpstr>
      <vt:lpstr>CE ESTE SENZORUL DE ATINGERE?</vt:lpstr>
      <vt:lpstr>CUM PROGRAMEZI SENZORUL DE ATINGERE?</vt:lpstr>
      <vt:lpstr>PROVOCAREA 1: ÎNAINTEAZĂ PÂNA LA ATINGERE</vt:lpstr>
      <vt:lpstr>PROVOCAREA 1: SOLUȚIA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LESSONS</dc:title>
  <cp:lastModifiedBy>marinela buruiana</cp:lastModifiedBy>
  <cp:revision>7</cp:revision>
  <dcterms:created xsi:type="dcterms:W3CDTF">2023-11-01T07:46:53Z</dcterms:created>
  <dcterms:modified xsi:type="dcterms:W3CDTF">2023-11-01T07:59:19Z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2023-09-26T00:00:00Z</vt:filetime>
  </property>
  <property fmtid="{D5CDD505-2E9C-101B-9397-08002B2CF9AE}" pid="3" name="LastSaved">
    <vt:filetime>2023-11-01T00:00:00Z</vt:filetime>
  </property>
</Properties>
</file>