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73" r:id="rId1"/>
  </p:sldMasterIdLst>
  <p:notesMasterIdLst>
    <p:notesMasterId r:id="rId26"/>
  </p:notesMasterIdLst>
  <p:handoutMasterIdLst>
    <p:handoutMasterId r:id="rId27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95" r:id="rId9"/>
    <p:sldId id="296" r:id="rId10"/>
    <p:sldId id="287" r:id="rId11"/>
    <p:sldId id="294" r:id="rId12"/>
    <p:sldId id="289" r:id="rId13"/>
    <p:sldId id="290" r:id="rId14"/>
    <p:sldId id="291" r:id="rId15"/>
    <p:sldId id="292" r:id="rId16"/>
    <p:sldId id="293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9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6185972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6185972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55622bee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55622bee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9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3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91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17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0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52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c09b6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c09b6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8c09b63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8c09b63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c09b63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8c09b63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6185972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6185972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6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c09b63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c09b63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c09b63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c09b63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tring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600" dirty="0"/>
              <a:t>Funcțiile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293B7C3-73BD-BC36-8F2D-27796DE60041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Variab</a:t>
            </a:r>
            <a:r>
              <a:rPr lang="ro-RO" dirty="0"/>
              <a:t>i</a:t>
            </a:r>
            <a:r>
              <a:rPr lang="es-419" dirty="0"/>
              <a:t>le </a:t>
            </a:r>
            <a:r>
              <a:rPr lang="es-419" dirty="0" err="1"/>
              <a:t>Scope</a:t>
            </a:r>
            <a:r>
              <a:rPr lang="es-419" dirty="0"/>
              <a:t> </a:t>
            </a:r>
            <a:r>
              <a:rPr lang="ro-RO" dirty="0"/>
              <a:t>în funcții</a:t>
            </a:r>
            <a:endParaRPr lang="es-419"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Ce credeți că va face acest cod</a:t>
            </a:r>
            <a:r>
              <a:rPr lang="en-US" dirty="0"/>
              <a:t>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59B1C-AD9E-0E44-B6BF-2E08B31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Variable </a:t>
            </a:r>
            <a:r>
              <a:rPr lang="es-419" dirty="0" err="1"/>
              <a:t>Scope</a:t>
            </a:r>
            <a:r>
              <a:rPr lang="es-419" dirty="0"/>
              <a:t> </a:t>
            </a:r>
            <a:r>
              <a:rPr lang="ro-RO" dirty="0"/>
              <a:t>în funcții</a:t>
            </a:r>
            <a:endParaRPr lang="es-419"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Ce crezi ca va face acest cod</a:t>
            </a:r>
            <a:r>
              <a:rPr lang="en-US" dirty="0"/>
              <a:t>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3041475" y="3197626"/>
            <a:ext cx="42177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NameError: name 'x' is not defined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Hmmm....there seems to be an error</a:t>
            </a:r>
            <a:endParaRPr sz="135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0CC105-408E-5F4E-9AE5-4BDDDE50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Variable Scope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Func</a:t>
            </a:r>
            <a:r>
              <a:rPr lang="ro-RO" dirty="0"/>
              <a:t>ții</a:t>
            </a:r>
            <a:r>
              <a:rPr lang="en-US" dirty="0"/>
              <a:t> Cont.</a:t>
            </a:r>
          </a:p>
        </p:txBody>
      </p:sp>
      <p:sp>
        <p:nvSpPr>
          <p:cNvPr id="332" name="Google Shape;332;p45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49350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Am menționat că parametrii funcțiilor sunt variabile locale.</a:t>
            </a:r>
            <a:r>
              <a:rPr lang="en-US" dirty="0"/>
              <a:t>..</a:t>
            </a:r>
            <a:r>
              <a:rPr lang="ro-RO" dirty="0"/>
              <a:t> Asta înseamnă că acele </a:t>
            </a:r>
            <a:r>
              <a:rPr lang="en-US" dirty="0"/>
              <a:t>“</a:t>
            </a:r>
            <a:r>
              <a:rPr lang="en-US" dirty="0" err="1"/>
              <a:t>variab</a:t>
            </a:r>
            <a:r>
              <a:rPr lang="ro-RO" dirty="0"/>
              <a:t>i</a:t>
            </a:r>
            <a:r>
              <a:rPr lang="en-US" dirty="0"/>
              <a:t>le” </a:t>
            </a:r>
            <a:r>
              <a:rPr lang="ro-RO" dirty="0"/>
              <a:t>pot fi accesate din interiorul funcției</a:t>
            </a:r>
            <a:endParaRPr lang="en-US" dirty="0"/>
          </a:p>
          <a:p>
            <a:r>
              <a:rPr lang="ro-RO" dirty="0"/>
              <a:t>P</a:t>
            </a:r>
            <a:r>
              <a:rPr lang="en-US" dirty="0" err="1"/>
              <a:t>rint</a:t>
            </a:r>
            <a:r>
              <a:rPr lang="en-US" dirty="0"/>
              <a:t>(x) </a:t>
            </a:r>
            <a:r>
              <a:rPr lang="ro-RO" dirty="0"/>
              <a:t>de pe ultima linie este înafara funcției și de aceea variabila x nu poate fi citită</a:t>
            </a:r>
            <a:endParaRPr lang="en-US" dirty="0"/>
          </a:p>
          <a:p>
            <a:r>
              <a:rPr lang="ro-RO" dirty="0"/>
              <a:t>Variabilele definite în afara funcției sunt considerate globale, însemnând că pot fi folosite oriunde.</a:t>
            </a:r>
            <a:endParaRPr lang="en-US" dirty="0"/>
          </a:p>
          <a:p>
            <a:r>
              <a:rPr lang="ro-RO" dirty="0"/>
              <a:t>Observați că dacă o variabilă locală sau globală împart același nume, variabila locală va fi cea apelată, dacă nu se specifică altceva</a:t>
            </a:r>
            <a:endParaRPr lang="en-US"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334" name="Google Shape;334;p45"/>
          <p:cNvSpPr txBox="1"/>
          <p:nvPr/>
        </p:nvSpPr>
        <p:spPr>
          <a:xfrm>
            <a:off x="6967750" y="2522676"/>
            <a:ext cx="19569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7002100" y="4633801"/>
            <a:ext cx="1888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Red este o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funcție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scope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Yellow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este global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scope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. Red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poate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asemenea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accesa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variabilele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sz="1200" dirty="0" err="1">
                <a:latin typeface="Muli"/>
                <a:ea typeface="Muli"/>
                <a:cs typeface="Muli"/>
                <a:sym typeface="Muli"/>
              </a:rPr>
              <a:t>globale</a:t>
            </a:r>
            <a:r>
              <a:rPr lang="es-ES" sz="1200" dirty="0"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sp>
        <p:nvSpPr>
          <p:cNvPr id="336" name="Google Shape;336;p45"/>
          <p:cNvSpPr txBox="1"/>
          <p:nvPr/>
        </p:nvSpPr>
        <p:spPr>
          <a:xfrm>
            <a:off x="194000" y="5206901"/>
            <a:ext cx="68913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ro-RO" dirty="0">
                <a:latin typeface="Muli"/>
                <a:ea typeface="Muli"/>
                <a:cs typeface="Muli"/>
                <a:sym typeface="Muli"/>
              </a:rPr>
              <a:t>Avansați: utilizați “</a:t>
            </a:r>
            <a:r>
              <a:rPr lang="ro-RO" dirty="0">
                <a:latin typeface="Courier New"/>
                <a:ea typeface="Courier New"/>
                <a:cs typeface="Courier New"/>
                <a:sym typeface="Courier New"/>
              </a:rPr>
              <a:t>global x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” în funcție pentru a forța utilizarea unei variabile globale peste o variabilă locală</a:t>
            </a:r>
            <a:endParaRPr lang="ro-RO" sz="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F2040-869B-B04C-A2CD-ACD57FAD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Exemplu de domeniu de aplicare a variabilelor</a:t>
            </a:r>
            <a:endParaRPr lang="es-419" dirty="0"/>
          </a:p>
        </p:txBody>
      </p:sp>
      <p:sp>
        <p:nvSpPr>
          <p:cNvPr id="342" name="Google Shape;342;p4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Același nume de variabile sunt utilizate în domenii diferite</a:t>
            </a:r>
            <a:endParaRPr lang="en-US" dirty="0"/>
          </a:p>
        </p:txBody>
      </p:sp>
      <p:sp>
        <p:nvSpPr>
          <p:cNvPr id="343" name="Google Shape;343;p4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344" name="Google Shape;344;p46"/>
          <p:cNvSpPr txBox="1"/>
          <p:nvPr/>
        </p:nvSpPr>
        <p:spPr>
          <a:xfrm>
            <a:off x="678475" y="321405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3019175" y="3214050"/>
            <a:ext cx="42177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</a:rPr>
              <a:t>Output:</a:t>
            </a:r>
            <a:endParaRPr sz="135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</a:rPr>
              <a:t>In this case the x from the global scope is used on the last line, while the local one is used in the function (not overwriting the global one) </a:t>
            </a:r>
            <a:endParaRPr sz="13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4588F-F060-D342-A76C-1C75539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Obiecte și metode</a:t>
            </a:r>
            <a:endParaRPr lang="en-US" dirty="0"/>
          </a:p>
        </p:txBody>
      </p:sp>
      <p:sp>
        <p:nvSpPr>
          <p:cNvPr id="351" name="Google Shape;351;p47"/>
          <p:cNvSpPr txBox="1">
            <a:spLocks noGrp="1"/>
          </p:cNvSpPr>
          <p:nvPr>
            <p:ph idx="1"/>
          </p:nvPr>
        </p:nvSpPr>
        <p:spPr>
          <a:xfrm>
            <a:off x="155574" y="1139825"/>
            <a:ext cx="6701649" cy="5083175"/>
          </a:xfrm>
        </p:spPr>
        <p:txBody>
          <a:bodyPr spcFirstLastPara="1" vert="horz" wrap="square" lIns="0" tIns="0" rIns="0" bIns="0" rtlCol="0" anchor="t" anchorCtr="0">
            <a:normAutofit fontScale="92500" lnSpcReduction="20000"/>
          </a:bodyPr>
          <a:lstStyle/>
          <a:p>
            <a:r>
              <a:rPr lang="en-US" dirty="0"/>
              <a:t>Ob</a:t>
            </a:r>
            <a:r>
              <a:rPr lang="ro-RO" dirty="0"/>
              <a:t>iectele sunt ca un set de funcții dar sunt inițializate și ,,salvate</a:t>
            </a:r>
            <a:r>
              <a:rPr lang="en-US" dirty="0"/>
              <a:t>’’</a:t>
            </a:r>
            <a:r>
              <a:rPr lang="ro-RO" dirty="0"/>
              <a:t> într-o variabilă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Î</a:t>
            </a:r>
            <a:r>
              <a:rPr lang="en-US" dirty="0"/>
              <a:t>n Python, </a:t>
            </a:r>
            <a:r>
              <a:rPr lang="ro-RO" dirty="0"/>
              <a:t>orice este tehnic un obiect (chiar și</a:t>
            </a:r>
            <a:r>
              <a:rPr lang="en-US" dirty="0"/>
              <a:t> </a:t>
            </a:r>
            <a:r>
              <a:rPr lang="en-US" dirty="0" err="1"/>
              <a:t>ints</a:t>
            </a:r>
            <a:r>
              <a:rPr lang="en-US" dirty="0"/>
              <a:t>, strings, etc.)</a:t>
            </a:r>
          </a:p>
          <a:p>
            <a:r>
              <a:rPr lang="en-US" dirty="0"/>
              <a:t>Ob</a:t>
            </a:r>
            <a:r>
              <a:rPr lang="ro-RO" dirty="0"/>
              <a:t>iectele sunt create utilizând o funcție constructor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E.g., var </a:t>
            </a:r>
            <a:r>
              <a:rPr lang="en-US" dirty="0"/>
              <a:t>= object()</a:t>
            </a:r>
          </a:p>
          <a:p>
            <a:r>
              <a:rPr lang="en-US" dirty="0"/>
              <a:t>Met</a:t>
            </a:r>
            <a:r>
              <a:rPr lang="ro-RO" dirty="0"/>
              <a:t>odele sunt tipuri speciale de funcții asociate cu un obiect</a:t>
            </a:r>
            <a:endParaRPr lang="en-US" dirty="0"/>
          </a:p>
          <a:p>
            <a:r>
              <a:rPr lang="ro-RO" dirty="0"/>
              <a:t>Pentru a apela o metodă, trebuie fie să ai o variabilă fie o valoare de același tip pe care să o apelezi</a:t>
            </a:r>
            <a:endParaRPr lang="en-US" dirty="0"/>
          </a:p>
          <a:p>
            <a:pPr lvl="1"/>
            <a:r>
              <a:rPr lang="ro-RO" dirty="0"/>
              <a:t>Variabila/valoarea pe care o vei folosi ca input implicit la metodă</a:t>
            </a:r>
            <a:endParaRPr lang="en-US" dirty="0"/>
          </a:p>
          <a:p>
            <a:r>
              <a:rPr lang="ro-RO" dirty="0"/>
              <a:t>Tipurile de variabile special asociate cu </a:t>
            </a:r>
            <a:r>
              <a:rPr lang="en-US" dirty="0"/>
              <a:t>SPIKE Prime/MINDSTORMS </a:t>
            </a:r>
            <a:r>
              <a:rPr lang="ro-RO" dirty="0"/>
              <a:t>expun un interval de diferite metode pentru a controla robotul tău</a:t>
            </a:r>
            <a:r>
              <a:rPr lang="en-US" dirty="0"/>
              <a:t>. </a:t>
            </a:r>
            <a:r>
              <a:rPr lang="ro-RO" dirty="0"/>
              <a:t>Vom parcurge aceste tipuri și metodele lor mai apoi în alte lecții.</a:t>
            </a:r>
            <a:r>
              <a:rPr lang="en-US" dirty="0"/>
              <a:t> </a:t>
            </a:r>
          </a:p>
          <a:p>
            <a:r>
              <a:rPr lang="ro-RO" dirty="0"/>
              <a:t>De exemplu</a:t>
            </a:r>
            <a:r>
              <a:rPr lang="en-US" dirty="0"/>
              <a:t>, </a:t>
            </a:r>
            <a:r>
              <a:rPr lang="ro-RO" dirty="0"/>
              <a:t>șirurile de caractere au o varietate de metode cu scopuri diferite</a:t>
            </a:r>
            <a:endParaRPr lang="en-US" dirty="0"/>
          </a:p>
          <a:p>
            <a:pPr lvl="1"/>
            <a:r>
              <a:rPr lang="ro-RO" dirty="0"/>
              <a:t>Unele exemple sunt arătate în dreapta</a:t>
            </a:r>
            <a:endParaRPr lang="en-US" dirty="0"/>
          </a:p>
          <a:p>
            <a:pPr lvl="1"/>
            <a:r>
              <a:rPr lang="ro-RO" dirty="0"/>
              <a:t>Toată lista de metode cu șiruri de caractere sunt listate aici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https://www.w3schools.com/python/python_ref_string.asp</a:t>
            </a:r>
            <a:endParaRPr lang="en-US" dirty="0"/>
          </a:p>
          <a:p>
            <a:endParaRPr lang="en-US" dirty="0"/>
          </a:p>
        </p:txBody>
      </p:sp>
      <p:sp>
        <p:nvSpPr>
          <p:cNvPr id="352" name="Google Shape;352;p4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353" name="Google Shape;353;p47"/>
          <p:cNvSpPr txBox="1"/>
          <p:nvPr/>
        </p:nvSpPr>
        <p:spPr>
          <a:xfrm>
            <a:off x="6857224" y="1624972"/>
            <a:ext cx="20649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str(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"Test“)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s.upper()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s.lower()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s.find(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0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24850-C47A-AA42-B09B-DA414906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endParaRPr lang="es-419" dirty="0"/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Creează o funcție cu un parametru </a:t>
            </a:r>
            <a:r>
              <a:rPr lang="en-US" dirty="0"/>
              <a:t>n </a:t>
            </a:r>
            <a:r>
              <a:rPr lang="ro-RO" dirty="0"/>
              <a:t>care să adune toate numerele de la 0 la n, unde n este întreg </a:t>
            </a:r>
            <a:endParaRPr lang="en-US" dirty="0"/>
          </a:p>
          <a:p>
            <a:r>
              <a:rPr lang="ro-RO" dirty="0"/>
              <a:t>Returnează răspunsul</a:t>
            </a:r>
            <a:endParaRPr lang="en-US" dirty="0"/>
          </a:p>
          <a:p>
            <a:r>
              <a:rPr lang="ro-RO" dirty="0"/>
              <a:t>Indicii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Veți utiliza un loop și o declarație de întors</a:t>
            </a:r>
            <a:endParaRPr lang="en-US" dirty="0"/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Solu</a:t>
            </a:r>
            <a:r>
              <a:rPr lang="ro-RO" dirty="0"/>
              <a:t>ție</a:t>
            </a:r>
            <a:endParaRPr lang="es-419" dirty="0"/>
          </a:p>
        </p:txBody>
      </p:sp>
      <p:sp>
        <p:nvSpPr>
          <p:cNvPr id="366" name="Google Shape;366;p4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counter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(counter &lt;= 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total += counter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counter +=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FUNCȚIILE </a:t>
            </a:r>
            <a:r>
              <a:rPr lang="es-419" dirty="0"/>
              <a:t>ASYNC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FB3D-B30B-B7E6-6C33-893E3767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async</a:t>
            </a:r>
            <a:r>
              <a:rPr lang="en-US" dirty="0"/>
              <a:t> function is a special function that can optionally return as soon as it is called, without waiting for all its code to finish. You must </a:t>
            </a:r>
            <a:r>
              <a:rPr lang="en-US" b="1" dirty="0"/>
              <a:t>await</a:t>
            </a:r>
            <a:r>
              <a:rPr lang="en-US" dirty="0"/>
              <a:t> them if you want to wait for them to finish before continuing with the next line of code.</a:t>
            </a:r>
          </a:p>
          <a:p>
            <a:r>
              <a:rPr lang="en-US" dirty="0"/>
              <a:t>Async functions are very useful when you want to run two independent pieces of code concurrently (i.e. at the same time)</a:t>
            </a:r>
          </a:p>
          <a:p>
            <a:pPr lvl="1"/>
            <a:r>
              <a:rPr lang="en-US" dirty="0"/>
              <a:t>Move an attachment while moving the robot at the same time</a:t>
            </a:r>
          </a:p>
          <a:p>
            <a:pPr lvl="1"/>
            <a:r>
              <a:rPr lang="en-US" dirty="0"/>
              <a:t>Moving each wheel of the robot independently under certain conditions, e.g., squaring on a line.</a:t>
            </a:r>
          </a:p>
          <a:p>
            <a:r>
              <a:rPr lang="en-US" dirty="0"/>
              <a:t>Spike 3 has built-in async functions. </a:t>
            </a:r>
            <a:r>
              <a:rPr lang="en-US" u="sng" dirty="0"/>
              <a:t>If you do not call them with await, they will run concurrently.</a:t>
            </a:r>
            <a:r>
              <a:rPr lang="en-US" dirty="0"/>
              <a:t> This can be a common source of bugs, so be aware of it. The following code will run both motors concurrently:</a:t>
            </a:r>
          </a:p>
          <a:p>
            <a:pPr marL="594000" lvl="2" indent="0"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run them sequentially, add an </a:t>
            </a:r>
            <a:r>
              <a:rPr lang="en-US" sz="1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await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the first line.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motor.run_for_degrees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port.B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40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8363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FUNCȚIILE </a:t>
            </a:r>
            <a:r>
              <a:rPr lang="es-419" dirty="0"/>
              <a:t>ASYNC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6639E-87D6-F698-7DE8-D1E1D970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Cum poți spune care funcții predefinite sunt ,,a</a:t>
            </a:r>
            <a:r>
              <a:rPr lang="en-US" dirty="0"/>
              <a:t>synchronous’’?</a:t>
            </a:r>
          </a:p>
          <a:p>
            <a:pPr lvl="1"/>
            <a:r>
              <a:rPr lang="en-US" dirty="0" err="1"/>
              <a:t>Uita</a:t>
            </a:r>
            <a:r>
              <a:rPr lang="ro-RO" dirty="0"/>
              <a:t>ți-vă în documentația ,,Cunoștințe de bază</a:t>
            </a:r>
            <a:r>
              <a:rPr lang="en-US" dirty="0"/>
              <a:t>”.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vezi</a:t>
            </a:r>
            <a:r>
              <a:rPr lang="en-US" dirty="0"/>
              <a:t> 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/>
              <a:t>după definirea funcției, aveți nevoie să stiți că o vei ,,citi</a:t>
            </a:r>
            <a:r>
              <a:rPr lang="en-US" dirty="0"/>
              <a:t>”</a:t>
            </a:r>
            <a:r>
              <a:rPr lang="ro-RO" dirty="0"/>
              <a:t> cu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ro-RO" dirty="0"/>
              <a:t>dacă vă doriți să finalizeze task-ul.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995835C-DC58-E28D-EF61-FFA67854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79" y="2178050"/>
            <a:ext cx="3602303" cy="19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endParaRPr lang="es-419" dirty="0"/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Scrie un program care să facă HUB-ul să scoată un sunet la fiecare 3 secunde și să afișeze simbolul inimii pe matricea LED la fiecare 2 secunde, la infinit. </a:t>
            </a:r>
            <a:endParaRPr lang="en-US" dirty="0"/>
          </a:p>
          <a:p>
            <a:r>
              <a:rPr lang="ro-RO" dirty="0"/>
              <a:t>Sfaturi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Ai nevoie de o funcție </a:t>
            </a:r>
            <a:r>
              <a:rPr lang="en-US" dirty="0"/>
              <a:t>async </a:t>
            </a:r>
            <a:r>
              <a:rPr lang="ro-RO" dirty="0"/>
              <a:t>pentru a scoate un sunet, și alta pentru a face un sunet de bătaie a inimii pe hub.</a:t>
            </a:r>
            <a:endParaRPr lang="en-US" dirty="0"/>
          </a:p>
          <a:p>
            <a:pPr lvl="1"/>
            <a:r>
              <a:rPr lang="ro-RO" dirty="0"/>
              <a:t>Rulează-le concomitent în funcția principală.</a:t>
            </a:r>
            <a:endParaRPr lang="en-US" dirty="0"/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să creeăm și să utilizăm funcțiile</a:t>
            </a:r>
            <a:endParaRPr lang="en-US" dirty="0"/>
          </a:p>
          <a:p>
            <a:r>
              <a:rPr lang="ro-RO" dirty="0"/>
              <a:t>Învățăm de ce funcțiile sunt utile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Solu</a:t>
            </a:r>
            <a:r>
              <a:rPr lang="ro-RO" dirty="0"/>
              <a:t>ția</a:t>
            </a:r>
            <a:endParaRPr lang="es-419" dirty="0"/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217C-8007-A7D6-C372-229E4AF1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sound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dirty="0">
                <a:solidFill>
                  <a:srgbClr val="0096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ipăie la fiecare 3 secunde pentru totdeauna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așteaptă pentru 3 secunde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sound.beep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sună un beep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inima se aprinde și se stinge pe matricea LED la fiecare 2 secunde pentru totdeauna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așteaptă pentru o secundă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light_matrix.show_image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light_matrix.IMAGE_HEART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afișează inima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așteaptă pentru o secundă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light_matrix.clear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ascunde inima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creează o co-rutină pentru beep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heartFunc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creează o co-rutină pentru o bătaie a inimii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beepFunc,heartFunc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rulează ambele co-rutine concomitent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endParaRPr lang="es-419" dirty="0"/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 err="1"/>
              <a:t>Modif</a:t>
            </a:r>
            <a:r>
              <a:rPr lang="ro-RO" dirty="0"/>
              <a:t>icați programul pentru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Să scoată un sunet la fiecare 3 secunde, de 5 ori.</a:t>
            </a:r>
            <a:endParaRPr lang="en-US" dirty="0"/>
          </a:p>
          <a:p>
            <a:pPr lvl="1"/>
            <a:r>
              <a:rPr lang="ro-RO" dirty="0"/>
              <a:t>Inima LED apare la fiecare 2 secunde, de 10 ori.</a:t>
            </a:r>
            <a:endParaRPr lang="en-US" dirty="0"/>
          </a:p>
          <a:p>
            <a:pPr lvl="1"/>
            <a:r>
              <a:rPr lang="ro-RO" dirty="0"/>
              <a:t>Afișează</a:t>
            </a:r>
            <a:r>
              <a:rPr lang="en-US" dirty="0"/>
              <a:t> “Done” </a:t>
            </a:r>
            <a:r>
              <a:rPr lang="ro-RO" dirty="0"/>
              <a:t>când </a:t>
            </a:r>
            <a:r>
              <a:rPr lang="ro-RO" b="1" dirty="0"/>
              <a:t>ambele</a:t>
            </a:r>
            <a:r>
              <a:rPr lang="ro-RO" dirty="0"/>
              <a:t> task-uri, și oprește programul.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r>
              <a:rPr lang="ro-RO" dirty="0"/>
              <a:t>Sfaturi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Ai nevoie de o funcție ,,</a:t>
            </a:r>
            <a:r>
              <a:rPr lang="en-US" dirty="0"/>
              <a:t>async”</a:t>
            </a:r>
            <a:r>
              <a:rPr lang="ro-RO" dirty="0"/>
              <a:t>pentru a scote sunetul beep, și altă funcție pentru a face ca inima LED de pe HUB să fie afișată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Fiecare funcție se setează ca un</a:t>
            </a:r>
            <a:r>
              <a:rPr lang="en-US" dirty="0"/>
              <a:t> Boolean </a:t>
            </a:r>
            <a:r>
              <a:rPr lang="ro-RO" dirty="0"/>
              <a:t>la ,,adevărat</a:t>
            </a:r>
            <a:r>
              <a:rPr lang="en-US" dirty="0"/>
              <a:t>”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gata</a:t>
            </a:r>
            <a:endParaRPr lang="en-US" dirty="0"/>
          </a:p>
          <a:p>
            <a:pPr lvl="1"/>
            <a:r>
              <a:rPr lang="ro-RO" dirty="0"/>
              <a:t>Rularea LOOP așteaptă până când task-urile sunt finalizate, apoi afișează </a:t>
            </a:r>
            <a:r>
              <a:rPr lang="en-US" dirty="0"/>
              <a:t>“Done”</a:t>
            </a:r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6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Solu</a:t>
            </a:r>
            <a:r>
              <a:rPr lang="ro-RO" dirty="0"/>
              <a:t>ția</a:t>
            </a:r>
            <a:r>
              <a:rPr lang="es-419" dirty="0"/>
              <a:t> (</a:t>
            </a:r>
            <a:r>
              <a:rPr lang="es-419" dirty="0" err="1"/>
              <a:t>pag</a:t>
            </a:r>
            <a:r>
              <a:rPr lang="ro-RO" dirty="0"/>
              <a:t>ina</a:t>
            </a:r>
            <a:r>
              <a:rPr lang="es-419" dirty="0"/>
              <a:t> 1 </a:t>
            </a:r>
            <a:r>
              <a:rPr lang="ro-RO" dirty="0"/>
              <a:t>din</a:t>
            </a:r>
            <a:r>
              <a:rPr lang="es-419" dirty="0"/>
              <a:t> 2)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217C-8007-A7D6-C372-229E4AF1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sound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sys</a:t>
            </a:r>
          </a:p>
          <a:p>
            <a:pPr marL="0" indent="0" algn="l">
              <a:buNone/>
            </a:pPr>
            <a:endParaRPr lang="en-US" sz="2800" dirty="0">
              <a:solidFill>
                <a:srgbClr val="0096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variabile globale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uncția pentru a opri un program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via system exit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ția utilizată de </a:t>
            </a:r>
            <a:r>
              <a:rPr lang="en-US" sz="28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pentru a aștepta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all_done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ează valoarea de adevăr pentru ca ambele variabile sunt ,,adevărat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ipăie la fiecare 3 secunde de n ori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global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tilizează variabile globale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țializează ,,f</a:t>
            </a:r>
            <a:r>
              <a:rPr lang="en-US" sz="28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așteaptă 3 secunde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sound.beep</a:t>
            </a:r>
            <a:r>
              <a:rPr lang="en-US" sz="2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scoate un singur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beepDone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2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setează variabila pe valoarea ,,tr</a:t>
            </a:r>
            <a:r>
              <a:rPr lang="en-US" sz="28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ue</a:t>
            </a:r>
            <a:r>
              <a:rPr lang="en-US" sz="2800" dirty="0">
                <a:solidFill>
                  <a:srgbClr val="0096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endParaRPr lang="en-US" sz="2800" b="0" i="0" u="none" strike="noStrike" dirty="0">
              <a:solidFill>
                <a:srgbClr val="00963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sz="4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&lt;Continued on next page&gt;</a:t>
            </a:r>
            <a:endParaRPr lang="en-US" sz="4900" dirty="0">
              <a:solidFill>
                <a:srgbClr val="00963E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8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Solu</a:t>
            </a:r>
            <a:r>
              <a:rPr lang="ro-RO" dirty="0"/>
              <a:t>ția</a:t>
            </a:r>
            <a:r>
              <a:rPr lang="es-419" dirty="0"/>
              <a:t> (</a:t>
            </a:r>
            <a:r>
              <a:rPr lang="es-419" dirty="0" err="1"/>
              <a:t>pag</a:t>
            </a:r>
            <a:r>
              <a:rPr lang="ro-RO" dirty="0"/>
              <a:t>ina</a:t>
            </a:r>
            <a:r>
              <a:rPr lang="es-419" dirty="0"/>
              <a:t> 2 </a:t>
            </a:r>
            <a:r>
              <a:rPr lang="ro-RO" dirty="0"/>
              <a:t>din</a:t>
            </a:r>
            <a:r>
              <a:rPr lang="es-419" dirty="0"/>
              <a:t> 2)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217C-8007-A7D6-C372-229E4AF1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Inima LED se aprinde și se stinge la fiecare 2 secunde de n ori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global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tilizează valori globale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țializează la ,,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false’’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așteaptă o secundă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light_matrix.show_image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light_matrix.IMAGE_HEART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afișează inima LED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runloop.sleep_ms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așteaptă o secundă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light_matrix.clear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o-RO" sz="1000" dirty="0">
                <a:solidFill>
                  <a:srgbClr val="0096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stinge inima LED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beatDone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ează variabila la valoarea de adevăr ,,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000" dirty="0">
                <a:solidFill>
                  <a:srgbClr val="0096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beepEveryThreeSeconds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heartFunc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heartBeatEveryTwoSeconds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beepFunc,heartFunc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runloop.until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all_done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 done"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>
              <a:buNone/>
            </a:pP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442030"/>
          </a:xfrm>
        </p:spPr>
        <p:txBody>
          <a:bodyPr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</a:t>
            </a:r>
            <a:endParaRPr lang="es-419" dirty="0"/>
          </a:p>
        </p:txBody>
      </p:sp>
      <p:sp>
        <p:nvSpPr>
          <p:cNvPr id="281" name="Google Shape;281;p39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5318298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Funcțiile </a:t>
            </a:r>
            <a:r>
              <a:rPr lang="en-US" dirty="0"/>
              <a:t>Python </a:t>
            </a:r>
            <a:r>
              <a:rPr lang="ro-RO" dirty="0"/>
              <a:t>sunt similare cu funcțiile algebrice</a:t>
            </a:r>
            <a:endParaRPr lang="en-US" dirty="0"/>
          </a:p>
          <a:p>
            <a:pPr lvl="1"/>
            <a:r>
              <a:rPr lang="en-US" dirty="0"/>
              <a:t>f(x)=3x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f(3)=27 → f(3) returns 27</a:t>
            </a:r>
          </a:p>
          <a:p>
            <a:r>
              <a:rPr lang="en-US" dirty="0" err="1"/>
              <a:t>Func</a:t>
            </a:r>
            <a:r>
              <a:rPr lang="ro-RO" dirty="0"/>
              <a:t>ția este definită ca un set de coduri care ia una sau mai multe valori de intrare și returnează una sau mai multe rezultate.</a:t>
            </a:r>
            <a:endParaRPr lang="en-US" dirty="0"/>
          </a:p>
          <a:p>
            <a:r>
              <a:rPr lang="en-US" dirty="0" err="1"/>
              <a:t>Func</a:t>
            </a:r>
            <a:r>
              <a:rPr lang="ro-RO" dirty="0"/>
              <a:t>țiile sunt foarte versatile. Poți să pui atât cod cât vrei, atâtea intrări câte dorești și poți returna atâtea date câte dorești.</a:t>
            </a:r>
            <a:r>
              <a:rPr lang="en-US" dirty="0"/>
              <a:t> </a:t>
            </a:r>
          </a:p>
          <a:p>
            <a:r>
              <a:rPr lang="en-US" dirty="0"/>
              <a:t>Indent</a:t>
            </a:r>
            <a:r>
              <a:rPr lang="ro-RO" dirty="0"/>
              <a:t>ația este necesară pentru a fi siguri ca doar codul pe care-l vrei în funcție rulează atunci când este apelată. </a:t>
            </a:r>
            <a:endParaRPr lang="en-US" dirty="0"/>
          </a:p>
        </p:txBody>
      </p:sp>
      <p:sp>
        <p:nvSpPr>
          <p:cNvPr id="282" name="Google Shape;282;p3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283" name="Google Shape;283;p39"/>
          <p:cNvSpPr txBox="1"/>
          <p:nvPr/>
        </p:nvSpPr>
        <p:spPr>
          <a:xfrm>
            <a:off x="5913375" y="2209801"/>
            <a:ext cx="3180175" cy="10135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*x**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# y=3x^2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5913375" y="3695875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479E1A-95AD-3947-A3B3-B6738F8E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Construcția unei funcții</a:t>
            </a:r>
            <a:endParaRPr lang="es-419"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1659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>
                <a:sym typeface="Courier New"/>
              </a:rPr>
              <a:t>O definire a funcției începe cu</a:t>
            </a:r>
            <a:r>
              <a:rPr lang="en-US" dirty="0">
                <a:sym typeface="Courier New"/>
              </a:rPr>
              <a:t>:</a:t>
            </a:r>
            <a:br>
              <a:rPr lang="en-US" dirty="0">
                <a:sym typeface="Courier New"/>
              </a:rPr>
            </a:br>
            <a:br>
              <a:rPr lang="en-US" dirty="0">
                <a:sym typeface="Courier New"/>
              </a:rPr>
            </a:br>
            <a:r>
              <a:rPr lang="en-US" dirty="0">
                <a:sym typeface="Courier New"/>
              </a:rPr>
              <a:t>def  YOUR_NAME_HERE(PARAMETERS):</a:t>
            </a:r>
          </a:p>
          <a:p>
            <a:pPr lvl="1"/>
            <a:r>
              <a:rPr lang="ro-RO" dirty="0">
                <a:sym typeface="Courier New"/>
              </a:rPr>
              <a:t>Codul identat mai jos rulează atunci când funcția este apelată</a:t>
            </a:r>
            <a:endParaRPr lang="en-US" dirty="0">
              <a:sym typeface="Courier New"/>
            </a:endParaRPr>
          </a:p>
          <a:p>
            <a:r>
              <a:rPr lang="ro-RO" dirty="0">
                <a:sym typeface="Muli"/>
              </a:rPr>
              <a:t>Poți numi funcția oricum îți dorești, dar numele trebuie să înceapă cu o literă (în general literă mică)</a:t>
            </a:r>
            <a:endParaRPr lang="en-US" dirty="0">
              <a:sym typeface="Muli"/>
            </a:endParaRPr>
          </a:p>
          <a:p>
            <a:pPr lvl="1"/>
            <a:r>
              <a:rPr lang="ro-RO" dirty="0">
                <a:sym typeface="Muli"/>
              </a:rPr>
              <a:t>O bună convenție de numire a funcțiilor și variabilelor este </a:t>
            </a:r>
            <a:r>
              <a:rPr lang="en-US" dirty="0">
                <a:sym typeface="Muli"/>
              </a:rPr>
              <a:t>camelCase (</a:t>
            </a:r>
            <a:r>
              <a:rPr lang="ro-RO" dirty="0">
                <a:sym typeface="Muli"/>
              </a:rPr>
              <a:t>primul cuvânt este cu litere mici și restul începe cu literă mare</a:t>
            </a:r>
            <a:r>
              <a:rPr lang="en-US" dirty="0">
                <a:sym typeface="Muli"/>
              </a:rPr>
              <a:t>).  </a:t>
            </a:r>
            <a:r>
              <a:rPr lang="ro-RO" dirty="0">
                <a:sym typeface="Muli"/>
              </a:rPr>
              <a:t>Toate cuvintele sunt unite</a:t>
            </a:r>
            <a:r>
              <a:rPr lang="en-US" dirty="0">
                <a:sym typeface="Muli"/>
              </a:rPr>
              <a:t>. E.g. </a:t>
            </a:r>
            <a:r>
              <a:rPr lang="en-US" dirty="0" err="1">
                <a:sym typeface="Muli"/>
              </a:rPr>
              <a:t>myFunction</a:t>
            </a:r>
            <a:r>
              <a:rPr lang="en-US" dirty="0">
                <a:sym typeface="Muli"/>
              </a:rPr>
              <a:t>()</a:t>
            </a:r>
          </a:p>
          <a:p>
            <a:r>
              <a:rPr lang="ro-RO" dirty="0">
                <a:sym typeface="Muli"/>
              </a:rPr>
              <a:t>Parametrii sunt listați despărțiți de virgulă în interiorul parantezelor urmăriți de numele funcției</a:t>
            </a:r>
            <a:r>
              <a:rPr lang="en-US" dirty="0">
                <a:sym typeface="Muli"/>
              </a:rPr>
              <a:t> </a:t>
            </a:r>
          </a:p>
          <a:p>
            <a:pPr lvl="1"/>
            <a:r>
              <a:rPr lang="en-US" dirty="0">
                <a:sym typeface="Muli"/>
              </a:rPr>
              <a:t>IMPORTANT: </a:t>
            </a:r>
            <a:r>
              <a:rPr lang="ro-RO" dirty="0">
                <a:sym typeface="Muli"/>
              </a:rPr>
              <a:t>Acești parametri sunt variabile locale și pot fi folosite doar în interiorul funcției</a:t>
            </a:r>
            <a:r>
              <a:rPr lang="en-US" dirty="0">
                <a:sym typeface="Muli"/>
              </a:rPr>
              <a:t>.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292" name="Google Shape;292;p40"/>
          <p:cNvSpPr txBox="1"/>
          <p:nvPr/>
        </p:nvSpPr>
        <p:spPr>
          <a:xfrm>
            <a:off x="5801000" y="236705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5801000" y="390780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h(a,b):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673BD-D93E-9744-8D83-5ED59C8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Apelarea/ rularea unei funcții</a:t>
            </a:r>
            <a:endParaRPr lang="es-419" dirty="0"/>
          </a:p>
        </p:txBody>
      </p:sp>
      <p:sp>
        <p:nvSpPr>
          <p:cNvPr id="299" name="Google Shape;299;p4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771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Pentru a apela o funcție, oriunde în cod, plasează numele funcției, urmat de paranteze cu valorile dorite a parametrilor</a:t>
            </a:r>
            <a:endParaRPr lang="en-US" dirty="0"/>
          </a:p>
          <a:p>
            <a:pPr lvl="1"/>
            <a:r>
              <a:rPr lang="ro-RO" dirty="0"/>
              <a:t>Linia evidențiată cu galben în dreapta apelează funcția </a:t>
            </a:r>
            <a:r>
              <a:rPr lang="en-US" dirty="0"/>
              <a:t>g(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ro-RO" dirty="0"/>
              <a:t>Linia care apelează funcția procedează la rularea codului funcției, unde a și b sunt înlocuite temporar cu valorile parametrilor</a:t>
            </a:r>
            <a:endParaRPr lang="en-US" dirty="0"/>
          </a:p>
          <a:p>
            <a:r>
              <a:rPr lang="ro-RO" dirty="0"/>
              <a:t>După ce această funcție este rulată , codul continuă ca de obicei</a:t>
            </a:r>
            <a:endParaRPr lang="en-US" dirty="0"/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301" name="Google Shape;301;p41"/>
          <p:cNvSpPr txBox="1"/>
          <p:nvPr/>
        </p:nvSpPr>
        <p:spPr>
          <a:xfrm>
            <a:off x="6029275" y="2076175"/>
            <a:ext cx="3000000" cy="32238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4833A-A686-8F42-BE83-E5C60AC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Funcțiile care returnează date</a:t>
            </a:r>
            <a:endParaRPr lang="es-419" dirty="0"/>
          </a:p>
        </p:txBody>
      </p:sp>
      <p:sp>
        <p:nvSpPr>
          <p:cNvPr id="308" name="Google Shape;308;p42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29449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Plasați</a:t>
            </a:r>
            <a:r>
              <a:rPr lang="en-US" dirty="0"/>
              <a:t> “return DATA” </a:t>
            </a:r>
            <a:r>
              <a:rPr lang="ro-RO" dirty="0"/>
              <a:t>în interiorul funcției pentru a obține </a:t>
            </a:r>
            <a:r>
              <a:rPr lang="en-US" dirty="0"/>
              <a:t>DATA </a:t>
            </a:r>
            <a:r>
              <a:rPr lang="ro-RO" dirty="0"/>
              <a:t>ca un rezultat al funcției</a:t>
            </a:r>
            <a:endParaRPr lang="en-US" dirty="0"/>
          </a:p>
          <a:p>
            <a:r>
              <a:rPr lang="ro-RO" dirty="0"/>
              <a:t>Funcția </a:t>
            </a:r>
            <a:r>
              <a:rPr lang="en-US" dirty="0"/>
              <a:t>g() </a:t>
            </a:r>
            <a:r>
              <a:rPr lang="ro-RO" dirty="0"/>
              <a:t>returnează valoarea 1</a:t>
            </a:r>
            <a:r>
              <a:rPr lang="en-US" dirty="0"/>
              <a:t>0, </a:t>
            </a:r>
            <a:r>
              <a:rPr lang="ro-RO" dirty="0"/>
              <a:t>care poate fi utilizată mai apoi în program</a:t>
            </a:r>
            <a:endParaRPr lang="en-US" dirty="0"/>
          </a:p>
        </p:txBody>
      </p:sp>
      <p:sp>
        <p:nvSpPr>
          <p:cNvPr id="307" name="Google Shape;307;p4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309" name="Google Shape;309;p42"/>
          <p:cNvSpPr txBox="1"/>
          <p:nvPr/>
        </p:nvSpPr>
        <p:spPr>
          <a:xfrm>
            <a:off x="6029275" y="1704476"/>
            <a:ext cx="3000000" cy="37764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print(g(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57AF6-30DC-0A4E-B018-D498C6A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 preconstruite</a:t>
            </a:r>
            <a:endParaRPr lang="es-419"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Sunt multe funcții preconstruite</a:t>
            </a:r>
            <a:endParaRPr lang="en-US" dirty="0"/>
          </a:p>
          <a:p>
            <a:r>
              <a:rPr lang="ro-RO" dirty="0"/>
              <a:t>Vezi lista celor mai importante mai jos</a:t>
            </a:r>
            <a:endParaRPr lang="en-US"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317" name="Google Shape;317;p43"/>
          <p:cNvSpPr txBox="1"/>
          <p:nvPr/>
        </p:nvSpPr>
        <p:spPr>
          <a:xfrm>
            <a:off x="862349" y="2293099"/>
            <a:ext cx="6886937" cy="258873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 conversion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print(bool(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(True or False)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print(float(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 floating point number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print(int(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an integer (int)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"Basic math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print(abs(-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absolute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print(max(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max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print(min(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min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print(pow(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raise to the given power (pow(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== x**y)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print(round(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2.354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round with the given number of digits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"Pause/sleep"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sleep for n seconds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2C8ED-E34A-414E-BD6D-CB0F3DD8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1410-AA15-4D2C-9C79-16AA00DA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folosim funcțiile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60C2-68DC-462A-8E4C-7E89D1E9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Fantastice pentru task-urile repetitive</a:t>
            </a:r>
            <a:endParaRPr lang="en-US" dirty="0"/>
          </a:p>
          <a:p>
            <a:r>
              <a:rPr lang="ro-RO" dirty="0"/>
              <a:t>Mișcarea pentru o anumită distanță, întoarcerile</a:t>
            </a:r>
            <a:r>
              <a:rPr lang="en-US" dirty="0"/>
              <a:t> etc.</a:t>
            </a:r>
          </a:p>
          <a:p>
            <a:r>
              <a:rPr lang="ro-RO" dirty="0"/>
              <a:t>Fantastice pentru organizarea și simplificarea codului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D503-D5BB-4026-8936-0B7884E6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ADD-8E45-4C8E-B84A-6B95D166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imgres.jpg">
            <a:extLst>
              <a:ext uri="{FF2B5EF4-FFF2-40B4-BE49-F238E27FC236}">
                <a16:creationId xmlns:a16="http://schemas.microsoft.com/office/drawing/2014/main" id="{C21B3B43-3044-4651-BC6E-6E290218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0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05B7-8F2E-4BA0-AA07-FA947DF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face o funcție să fie utilă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82F-1B1D-4071-8F8B-C3F7AC18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Să faci funcții cu date de intrare și de ieșire este foarte util</a:t>
            </a:r>
            <a:r>
              <a:rPr lang="en-US" dirty="0"/>
              <a:t>. </a:t>
            </a:r>
            <a:r>
              <a:rPr lang="ro-RO" dirty="0"/>
              <a:t>Totuși trebuie să fii atent să nu faci funcții prea complicate</a:t>
            </a:r>
            <a:r>
              <a:rPr lang="en-US" dirty="0"/>
              <a:t>.</a:t>
            </a:r>
          </a:p>
          <a:p>
            <a:r>
              <a:rPr lang="ro-RO" dirty="0"/>
              <a:t>Întrebare</a:t>
            </a:r>
            <a:r>
              <a:rPr lang="en-US" dirty="0"/>
              <a:t>: </a:t>
            </a:r>
            <a:r>
              <a:rPr lang="ro-RO" dirty="0"/>
              <a:t>Priviți cele 3 funcții de mai jos</a:t>
            </a:r>
            <a:r>
              <a:rPr lang="en-US" dirty="0"/>
              <a:t>.  </a:t>
            </a:r>
            <a:r>
              <a:rPr lang="ro-RO" dirty="0"/>
              <a:t>Care dintre ele crezi că e utilă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Turn90degrees (</a:t>
            </a:r>
            <a:r>
              <a:rPr lang="ro-RO" dirty="0"/>
              <a:t>Întoarce robotul 90 de grade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input unghi și putere </a:t>
            </a:r>
            <a:endParaRPr lang="en-US" dirty="0"/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input unghi, putere, croazieră/frână etc</a:t>
            </a:r>
            <a:endParaRPr lang="en-US" dirty="0"/>
          </a:p>
          <a:p>
            <a:endParaRPr lang="en-US" dirty="0"/>
          </a:p>
          <a:p>
            <a:r>
              <a:rPr lang="ro-RO" dirty="0"/>
              <a:t>Răspuns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Turn90degrees </a:t>
            </a:r>
            <a:r>
              <a:rPr lang="ro-RO" dirty="0"/>
              <a:t>poate fi utilizată des, dar vei fi forțat să faci un alt Myblock pentru unghiuri</a:t>
            </a:r>
            <a:r>
              <a:rPr lang="en-US" dirty="0"/>
              <a:t>. </a:t>
            </a:r>
            <a:r>
              <a:rPr lang="ro-RO" dirty="0"/>
              <a:t> Aceasta nu poate fi rezolvat mai târziu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unghi și putere este probabil cea mai bună alegere. 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unghi, putere, croazieră/frînă</a:t>
            </a:r>
            <a:r>
              <a:rPr lang="en-US" dirty="0"/>
              <a:t>, etc. </a:t>
            </a:r>
            <a:r>
              <a:rPr lang="ro-RO" dirty="0"/>
              <a:t>E poate cea mai customizată opțiune, dar unele input-uri nu vor fi niciodată folosite.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7532-D21D-498E-A739-17B943D5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09/07/2023)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A79D-E3DC-4618-A34A-E2331FC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4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1789</TotalTime>
  <Words>3015</Words>
  <Application>Microsoft Office PowerPoint</Application>
  <PresentationFormat>On-screen Show (4:3)</PresentationFormat>
  <Paragraphs>328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Funcțiile</vt:lpstr>
      <vt:lpstr>Obiectivele lecției</vt:lpstr>
      <vt:lpstr>Funcții</vt:lpstr>
      <vt:lpstr>Construcția unei funcții</vt:lpstr>
      <vt:lpstr>Apelarea/ rularea unei funcții</vt:lpstr>
      <vt:lpstr>Funcțiile care returnează date</vt:lpstr>
      <vt:lpstr>Funcții preconstruite</vt:lpstr>
      <vt:lpstr>Când folosim funcțiile?</vt:lpstr>
      <vt:lpstr>Ce face o funcție să fie utilă</vt:lpstr>
      <vt:lpstr>Variabile Scope în funcții</vt:lpstr>
      <vt:lpstr>Variable Scope în funcții</vt:lpstr>
      <vt:lpstr>Variable Scope în Funcții Cont.</vt:lpstr>
      <vt:lpstr>Exemplu de domeniu de aplicare a variabilelor</vt:lpstr>
      <vt:lpstr>Obiecte și metode</vt:lpstr>
      <vt:lpstr>provocare</vt:lpstr>
      <vt:lpstr>Soluție</vt:lpstr>
      <vt:lpstr>FUNCȚIILE ASYNC</vt:lpstr>
      <vt:lpstr>FUNCȚIILE ASYNC</vt:lpstr>
      <vt:lpstr>provocare</vt:lpstr>
      <vt:lpstr>Soluția</vt:lpstr>
      <vt:lpstr>provocare</vt:lpstr>
      <vt:lpstr>Soluția (pagina 1 din 2)</vt:lpstr>
      <vt:lpstr>Soluția (pagina 2 din 2)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 buruiana</cp:lastModifiedBy>
  <cp:revision>191</cp:revision>
  <dcterms:created xsi:type="dcterms:W3CDTF">2016-07-04T02:35:12Z</dcterms:created>
  <dcterms:modified xsi:type="dcterms:W3CDTF">2023-10-30T06:50:32Z</dcterms:modified>
</cp:coreProperties>
</file>