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" panose="020B0604020202020204" charset="0"/>
      <p:regular r:id="rId15"/>
      <p:bold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cwaY7+V5nyJz9OipB4pNRu55g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EAEB70-AB95-4FF4-BC1B-ABECF3F8FFFE}">
  <a:tblStyle styleId="{EAEAEB70-AB95-4FF4-BC1B-ABECF3F8FFF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0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0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0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MERS ÎNAINTE CU </a:t>
            </a:r>
            <a:r>
              <a:rPr lang="en-US" dirty="0"/>
              <a:t>GYRO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Învățăm să aplicăm controlul proporțional pentru a face robotul să meargă drept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Învățăm cum să aplicăm controlul proporțional mișcării cu senzorul Gyro la un unghi particularizat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Trebuie să parcurgi lecția</a:t>
            </a:r>
            <a:r>
              <a:rPr lang="en-US" dirty="0"/>
              <a:t> Proportional Line Follower </a:t>
            </a:r>
            <a:r>
              <a:rPr lang="ro-RO" dirty="0"/>
              <a:t>înainte de a parcurge acestă lecție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Trebuie de asemenea să parcurgi lecția Tu</a:t>
            </a:r>
            <a:r>
              <a:rPr lang="en-US" dirty="0" err="1"/>
              <a:t>rning</a:t>
            </a:r>
            <a:r>
              <a:rPr lang="en-US" dirty="0"/>
              <a:t> With Gyro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CE ÎNSEAMNĂ SĂ MERGI ÎNAINTE DREPT CU GYRO?</a:t>
            </a:r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75260" y="1332107"/>
            <a:ext cx="4552654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Imagine</a:t>
            </a:r>
            <a:r>
              <a:rPr lang="ro-RO" dirty="0"/>
              <a:t>ază-ți că vrei să mergi drept </a:t>
            </a:r>
            <a:r>
              <a:rPr lang="en-US" dirty="0"/>
              <a:t>200 cm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 măsură ce robotul parcurge distanța, robotul este lovit de ceva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Un program de mers înainte drept cu Gyro te poate ajuta ca robotul să se auto-corecteze înapoi la drept dar este împins cu distanța la care a fost împins.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66" name="Google Shape;166;p3"/>
          <p:cNvGrpSpPr/>
          <p:nvPr/>
        </p:nvGrpSpPr>
        <p:grpSpPr>
          <a:xfrm rot="-673497">
            <a:off x="5675532" y="2425868"/>
            <a:ext cx="914400" cy="578070"/>
            <a:chOff x="5286703" y="3348858"/>
            <a:chExt cx="914400" cy="578070"/>
          </a:xfrm>
        </p:grpSpPr>
        <p:sp>
          <p:nvSpPr>
            <p:cNvPr id="167" name="Google Shape;167;p3"/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72" name="Google Shape;172;p3"/>
          <p:cNvCxnSpPr/>
          <p:nvPr/>
        </p:nvCxnSpPr>
        <p:spPr>
          <a:xfrm rot="10800000" flipH="1">
            <a:off x="6621850" y="2560850"/>
            <a:ext cx="2035723" cy="38474"/>
          </a:xfrm>
          <a:prstGeom prst="straightConnector1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3" name="Google Shape;173;p3"/>
          <p:cNvSpPr/>
          <p:nvPr/>
        </p:nvSpPr>
        <p:spPr>
          <a:xfrm>
            <a:off x="6319513" y="2983515"/>
            <a:ext cx="350743" cy="356314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00B050"/>
          </a:solidFill>
          <a:ln w="12700" cap="rnd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4" name="Google Shape;174;p3"/>
          <p:cNvCxnSpPr/>
          <p:nvPr/>
        </p:nvCxnSpPr>
        <p:spPr>
          <a:xfrm>
            <a:off x="4818432" y="2898492"/>
            <a:ext cx="760746" cy="0"/>
          </a:xfrm>
          <a:prstGeom prst="straightConnector1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CUM FUNCȚIONEAZĂ </a:t>
            </a:r>
            <a:endParaRPr dirty="0"/>
          </a:p>
        </p:txBody>
      </p:sp>
      <p:sp>
        <p:nvSpPr>
          <p:cNvPr id="181" name="Google Shape;181;p4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767036" cy="119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Algoritmul proporțional de urmărire a liniei și cel cu înaintare cu giroscop au proprietăți asemănătoare.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/>
              <a:t>Pentru a scrie un program de înaintare cu giroscop, este necesar să te gândești despre care este eroarea și ce fel de corecție are nevoie.</a:t>
            </a:r>
            <a:endParaRPr lang="en-US" sz="1800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82" name="Google Shape;18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87E819-4511-98C9-426D-DF6A5BEB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18205"/>
              </p:ext>
            </p:extLst>
          </p:nvPr>
        </p:nvGraphicFramePr>
        <p:xfrm>
          <a:off x="463864" y="2715937"/>
          <a:ext cx="7919417" cy="3216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0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659">
                <a:tc>
                  <a:txBody>
                    <a:bodyPr/>
                    <a:lstStyle/>
                    <a:p>
                      <a:r>
                        <a:rPr lang="ro-RO" b="1" dirty="0"/>
                        <a:t>Aplicație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/>
                        <a:t>Obiectiv 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/>
                        <a:t>Eroare 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/>
                        <a:t>Corecție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446">
                <a:tc>
                  <a:txBody>
                    <a:bodyPr/>
                    <a:lstStyle/>
                    <a:p>
                      <a:r>
                        <a:rPr lang="ro-RO" b="1" dirty="0"/>
                        <a:t>Înaintarea giroscopică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aseline="0" dirty="0"/>
                        <a:t>Determină robotul să meargă constant într-o direcție/la un unghi.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Cât de departe ești de acea direcție/acel unghi.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aseline="0" dirty="0"/>
                        <a:t>Întoarce-te mai mult în funcție de cât de departe este de traiectorie.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446"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chemeClr val="tx1"/>
                          </a:solidFill>
                        </a:rPr>
                        <a:t>Urmărirea liniei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Stă la marginea liniei.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aseline="0" dirty="0">
                          <a:solidFill>
                            <a:schemeClr val="tx1"/>
                          </a:solidFill>
                        </a:rPr>
                        <a:t>Cât de mare este diferența dintre citirea curetă și cea corectă.</a:t>
                      </a:r>
                      <a:br>
                        <a:rPr lang="en-US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current_light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target_light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baseline="0" dirty="0"/>
                        <a:t>Întoarce-te mai mult în funcție de cât de departe este de linie.</a:t>
                      </a:r>
                      <a:endParaRPr lang="en-US" dirty="0"/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PSEUDOCOD</a:t>
            </a:r>
            <a:endParaRPr dirty="0"/>
          </a:p>
        </p:txBody>
      </p:sp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767036" cy="497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Se</a:t>
            </a:r>
            <a:r>
              <a:rPr lang="ro-RO" dirty="0"/>
              <a:t>tează</a:t>
            </a:r>
            <a:r>
              <a:rPr lang="en-US" dirty="0"/>
              <a:t> motor pair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Reset your yaw value to 0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Într-un LOOP</a:t>
            </a:r>
            <a:r>
              <a:rPr lang="en-US" dirty="0"/>
              <a:t>, c</a:t>
            </a:r>
            <a:r>
              <a:rPr lang="ro-RO" dirty="0"/>
              <a:t>alculează eroarea și aplică corecția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Part</a:t>
            </a:r>
            <a:r>
              <a:rPr lang="ro-RO" dirty="0"/>
              <a:t>ea</a:t>
            </a:r>
            <a:r>
              <a:rPr lang="en-US" dirty="0"/>
              <a:t> 1: C</a:t>
            </a:r>
            <a:r>
              <a:rPr lang="ro-RO" dirty="0"/>
              <a:t>alculează EROAREA</a:t>
            </a:r>
            <a:r>
              <a:rPr lang="en-US" dirty="0"/>
              <a:t> (</a:t>
            </a:r>
            <a:r>
              <a:rPr lang="ro-RO" dirty="0"/>
              <a:t>Cât de departe de unghiul de target</a:t>
            </a:r>
            <a:r>
              <a:rPr lang="en-US" dirty="0"/>
              <a:t>)</a:t>
            </a:r>
            <a:endParaRPr dirty="0"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ro-RO" dirty="0"/>
              <a:t>Pentru a merge înainte </a:t>
            </a:r>
            <a:r>
              <a:rPr lang="en-US" dirty="0"/>
              <a:t>: Target yaw angle=0  (Not</a:t>
            </a:r>
            <a:r>
              <a:rPr lang="ro-RO" dirty="0"/>
              <a:t>ă</a:t>
            </a:r>
            <a:r>
              <a:rPr lang="en-US" dirty="0"/>
              <a:t>:  </a:t>
            </a:r>
            <a:r>
              <a:rPr lang="ro-RO" dirty="0"/>
              <a:t>Asumând o plasare orizontală a HUB-ului, trebuie să ne uităm la direcție ca un unghi de offset. Aceasta ar putea să fie diferit pentru s</a:t>
            </a:r>
            <a:r>
              <a:rPr lang="en-US" dirty="0" err="1"/>
              <a:t>etup</a:t>
            </a:r>
            <a:r>
              <a:rPr lang="ro-RO" dirty="0"/>
              <a:t>-ul tău</a:t>
            </a:r>
            <a:r>
              <a:rPr lang="en-US" dirty="0"/>
              <a:t>)</a:t>
            </a:r>
            <a:endParaRPr dirty="0"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en-US" dirty="0" err="1"/>
              <a:t>Distan</a:t>
            </a:r>
            <a:r>
              <a:rPr lang="ro-RO" dirty="0"/>
              <a:t>ța de unghiul de target este doar citire curentă a yaw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Part</a:t>
            </a:r>
            <a:r>
              <a:rPr lang="ro-RO" dirty="0"/>
              <a:t>ea</a:t>
            </a:r>
            <a:r>
              <a:rPr lang="en-US" dirty="0"/>
              <a:t> 2: C</a:t>
            </a:r>
            <a:r>
              <a:rPr lang="ro-RO" dirty="0"/>
              <a:t>alculează corecția care e proporțională a erorii</a:t>
            </a:r>
            <a:endParaRPr dirty="0"/>
          </a:p>
          <a:p>
            <a:pPr marL="900000" lvl="2" indent="-270000" algn="l" rtl="0">
              <a:spcBef>
                <a:spcPts val="880"/>
              </a:spcBef>
              <a:spcAft>
                <a:spcPts val="0"/>
              </a:spcAft>
              <a:buSzPts val="1288"/>
              <a:buChar char="⬛"/>
            </a:pPr>
            <a:r>
              <a:rPr lang="en-US" dirty="0" err="1"/>
              <a:t>Multipl</a:t>
            </a:r>
            <a:r>
              <a:rPr lang="ro-RO" dirty="0"/>
              <a:t>ică eroarea de la Partea 1</a:t>
            </a:r>
            <a:r>
              <a:rPr lang="en-US" dirty="0"/>
              <a:t> </a:t>
            </a:r>
            <a:r>
              <a:rPr lang="ro-RO" dirty="0"/>
              <a:t>cu o constantă </a:t>
            </a:r>
            <a:r>
              <a:rPr lang="en-US" dirty="0"/>
              <a:t>(</a:t>
            </a:r>
            <a:r>
              <a:rPr lang="ro-RO" dirty="0"/>
              <a:t>trebuie să experimentezi și să descoperi care e pentru robotul tău</a:t>
            </a:r>
            <a:r>
              <a:rPr lang="en-US" dirty="0"/>
              <a:t>)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Conectează valoarea calculată din </a:t>
            </a:r>
            <a:r>
              <a:rPr lang="en-US" dirty="0"/>
              <a:t>Part</a:t>
            </a:r>
            <a:r>
              <a:rPr lang="ro-RO" dirty="0"/>
              <a:t>ea </a:t>
            </a:r>
            <a:r>
              <a:rPr lang="en-US" dirty="0"/>
              <a:t>2 </a:t>
            </a:r>
            <a:r>
              <a:rPr lang="ro-RO" dirty="0"/>
              <a:t>într-un block de mișcare cu fiecare motor ajutat proporțional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Îeșirea din LOOP ca în cerință prin schimbarea block-ului LOOP.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Dacă robotul este construit într-un mod în care fața robotului nu e și fața Hub-ului, s-ar putea să fie necesar să faci niște justificări. Vezi discuțiile I</a:t>
            </a:r>
            <a:r>
              <a:rPr lang="en-US" dirty="0" err="1"/>
              <a:t>tem</a:t>
            </a:r>
            <a:r>
              <a:rPr lang="en-US" dirty="0"/>
              <a:t> 2.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ro-RO" dirty="0"/>
              <a:t>Codul a fost testat pentru </a:t>
            </a:r>
            <a:r>
              <a:rPr lang="en-US" dirty="0"/>
              <a:t>Drive Base 1.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92" name="Google Shape;192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SOLU</a:t>
            </a:r>
            <a:r>
              <a:rPr lang="ro-RO" dirty="0"/>
              <a:t>ȚIA</a:t>
            </a:r>
            <a:r>
              <a:rPr lang="en-US" dirty="0"/>
              <a:t>: </a:t>
            </a:r>
            <a:r>
              <a:rPr lang="ro-RO" dirty="0"/>
              <a:t>MERS ÎNAINTE CU </a:t>
            </a:r>
            <a:r>
              <a:rPr lang="en-US" dirty="0"/>
              <a:t>GYRO</a:t>
            </a:r>
            <a:endParaRPr dirty="0"/>
          </a:p>
        </p:txBody>
      </p:sp>
      <p:sp>
        <p:nvSpPr>
          <p:cNvPr id="199" name="Google Shape;199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175260" y="1122982"/>
            <a:ext cx="862087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Reset</a:t>
            </a:r>
            <a:r>
              <a:rPr lang="ro-RO" dirty="0">
                <a:solidFill>
                  <a:srgbClr val="00963E"/>
                </a:solidFill>
              </a:rPr>
              <a:t>ează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yaw angle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și așteaptă ca acesta să se stabilizeze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motion_sensor.reset_yaw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motion_sensor.stable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c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alculează eroarea în grade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Vezi explicațiile de tuning a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Gyro.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error =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motion_sensor.tilt_angles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()[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-0.1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</a:t>
            </a:r>
            <a:r>
              <a:rPr lang="en-US" sz="14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cor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ecția este un întreg care este negativul erorii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correction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    # ap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lică în comanda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steering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pentru a corecta eroarea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correction, velocity=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GHID DE DISCUȚII</a:t>
            </a:r>
            <a:endParaRPr dirty="0"/>
          </a:p>
        </p:txBody>
      </p:sp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Compa</a:t>
            </a:r>
            <a:r>
              <a:rPr lang="ro-RO" dirty="0">
                <a:solidFill>
                  <a:srgbClr val="FF0000"/>
                </a:solidFill>
              </a:rPr>
              <a:t>ră  codul de urmărire a liniei cu codul de mers înainte drept. Ce similarități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și diferențe vedeți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Răspuns</a:t>
            </a:r>
            <a:r>
              <a:rPr lang="en-US" dirty="0"/>
              <a:t>. </a:t>
            </a:r>
            <a:r>
              <a:rPr lang="ro-RO" dirty="0"/>
              <a:t>Codul este aproape același</a:t>
            </a:r>
            <a:r>
              <a:rPr lang="en-US" dirty="0"/>
              <a:t>.  </a:t>
            </a:r>
            <a:r>
              <a:rPr lang="ro-RO" dirty="0"/>
              <a:t>Una din diferențe este cum este calculată eroarea</a:t>
            </a:r>
            <a:r>
              <a:rPr lang="en-US" dirty="0"/>
              <a:t>.  </a:t>
            </a:r>
            <a:r>
              <a:rPr lang="ro-RO" dirty="0"/>
              <a:t>Eroarea este calculată utilizând senzorului Gyro. Corecția este identică</a:t>
            </a:r>
            <a:r>
              <a:rPr lang="en-US" dirty="0"/>
              <a:t>.</a:t>
            </a:r>
            <a:endParaRPr dirty="0"/>
          </a:p>
          <a:p>
            <a:pPr marL="457200" lvl="0" indent="-457200" algn="l" rtl="0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ro-RO" dirty="0">
                <a:solidFill>
                  <a:srgbClr val="FF0000"/>
                </a:solidFill>
              </a:rPr>
              <a:t>Ce ar fi dacă ai dori ca robotul să meargă la un unghi anume</a:t>
            </a:r>
            <a:r>
              <a:rPr lang="en-US" dirty="0">
                <a:solidFill>
                  <a:srgbClr val="FF0000"/>
                </a:solidFill>
              </a:rPr>
              <a:t> (n</a:t>
            </a:r>
            <a:r>
              <a:rPr lang="ro-RO" dirty="0">
                <a:solidFill>
                  <a:srgbClr val="FF0000"/>
                </a:solidFill>
              </a:rPr>
              <a:t>u doar drept</a:t>
            </a:r>
            <a:r>
              <a:rPr lang="en-US" dirty="0">
                <a:solidFill>
                  <a:srgbClr val="FF0000"/>
                </a:solidFill>
              </a:rPr>
              <a:t>)? </a:t>
            </a:r>
            <a:r>
              <a:rPr lang="ro-RO" dirty="0">
                <a:solidFill>
                  <a:srgbClr val="FF0000"/>
                </a:solidFill>
              </a:rPr>
              <a:t>Cum va arăta codul diferit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dirty="0"/>
          </a:p>
          <a:p>
            <a:pPr marL="460375" lvl="1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sz="1800" dirty="0"/>
              <a:t>Răspuns</a:t>
            </a:r>
            <a:r>
              <a:rPr lang="en-US" sz="1800" dirty="0"/>
              <a:t>. </a:t>
            </a:r>
            <a:r>
              <a:rPr lang="ro-RO" sz="1800" dirty="0"/>
              <a:t>Î</a:t>
            </a:r>
            <a:r>
              <a:rPr lang="en-US" sz="1800" dirty="0"/>
              <a:t>n Part</a:t>
            </a:r>
            <a:r>
              <a:rPr lang="ro-RO" sz="1800" dirty="0"/>
              <a:t>ea</a:t>
            </a:r>
            <a:r>
              <a:rPr lang="en-US" sz="1800" dirty="0"/>
              <a:t> 1 </a:t>
            </a:r>
            <a:r>
              <a:rPr lang="ro-RO" sz="1800" dirty="0"/>
              <a:t>a codului soluție, nu avem nevoie de un block de diferență, deoarece vom scădea </a:t>
            </a:r>
            <a:r>
              <a:rPr lang="en-US" sz="1800" dirty="0"/>
              <a:t>“0” </a:t>
            </a:r>
            <a:r>
              <a:rPr lang="ro-RO" sz="1800" dirty="0"/>
              <a:t>din moment ce ținta este să mergem drept. </a:t>
            </a:r>
            <a:r>
              <a:rPr lang="ro-RO" sz="1800"/>
              <a:t>Trebuie să scazi un unghi curent din unghiul target dacă vrei să mergi la un anumit unghi.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08" name="Google Shape;208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3028950" y="4189211"/>
            <a:ext cx="20705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 angle = 5 degrees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1091825" y="4560104"/>
            <a:ext cx="77343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 = 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motion_sensor.tilt_angles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()[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800" b="0" i="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-0.1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 </a:t>
            </a:r>
            <a:r>
              <a:rPr lang="en-US" sz="1800" b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 = </a:t>
            </a:r>
            <a:r>
              <a:rPr lang="en-US" sz="1800" b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(error * </a:t>
            </a:r>
            <a:r>
              <a:rPr lang="en-US" sz="1800" b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-2)</a:t>
            </a:r>
            <a:endParaRPr sz="1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17" name="Google Shape;217;p8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80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18" name="Google Shape;218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19" name="Google Shape;219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1" name="Google Shape;221;p8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1003</Words>
  <Application>Microsoft Office PowerPoint</Application>
  <PresentationFormat>On-screen Show (4:3)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Noto Sans Symbols</vt:lpstr>
      <vt:lpstr>Arial</vt:lpstr>
      <vt:lpstr>Calibri</vt:lpstr>
      <vt:lpstr>Gill Sans</vt:lpstr>
      <vt:lpstr>Helvetica Neue</vt:lpstr>
      <vt:lpstr>Dividend</vt:lpstr>
      <vt:lpstr>MERS ÎNAINTE CU GYRO</vt:lpstr>
      <vt:lpstr>OBIECTIVELE LECȚIEI</vt:lpstr>
      <vt:lpstr>CE ÎNSEAMNĂ SĂ MERGI ÎNAINTE DREPT CU GYRO?</vt:lpstr>
      <vt:lpstr>CUM FUNCȚIONEAZĂ </vt:lpstr>
      <vt:lpstr>PSEUDOCOD</vt:lpstr>
      <vt:lpstr>SOLUȚIA: MERS ÎNAINTE CU GYRO</vt:lpstr>
      <vt:lpstr>GHID DE 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MOVE STRAIGHT</dc:title>
  <dc:creator>Srinivasan Seshan</dc:creator>
  <cp:lastModifiedBy>marinela buruiana</cp:lastModifiedBy>
  <cp:revision>7</cp:revision>
  <dcterms:created xsi:type="dcterms:W3CDTF">2016-07-04T02:35:12Z</dcterms:created>
  <dcterms:modified xsi:type="dcterms:W3CDTF">2023-11-02T08:23:00Z</dcterms:modified>
</cp:coreProperties>
</file>