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Gill Sans" panose="020B0604020202020204" charset="0"/>
      <p:regular r:id="rId33"/>
      <p:bold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j/ysez42qe9szxIDzK5FwSDi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87F7C-7F05-4E4C-997B-17AB2709CEB3}">
  <a:tblStyle styleId="{14D87F7C-7F05-4E4C-997B-17AB2709CEB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24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24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4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4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3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3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3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3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3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6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2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ÎNTOARCERILE CU GYRO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TO MAKE PIVOT AND SPIN TURNS - 1</a:t>
            </a:r>
            <a:endParaRPr/>
          </a:p>
        </p:txBody>
      </p:sp>
      <p:graphicFrame>
        <p:nvGraphicFramePr>
          <p:cNvPr id="299" name="Google Shape;299;p10"/>
          <p:cNvGraphicFramePr/>
          <p:nvPr/>
        </p:nvGraphicFramePr>
        <p:xfrm>
          <a:off x="725353" y="29992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{14D87F7C-7F05-4E4C-997B-17AB2709CEB3}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5">
                <a:tc gridSpan="4">
                  <a:txBody>
                    <a:bodyPr/>
                    <a:lstStyle/>
                    <a:p>
                      <a:pPr marL="45720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Steering Values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-50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-100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Pivot Turn 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Pivot Turn Left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Spin Turn 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Spin Turn Left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" name="Google Shape;300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301" name="Google Shape;301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02" name="Google Shape;302;p10"/>
          <p:cNvSpPr txBox="1"/>
          <p:nvPr/>
        </p:nvSpPr>
        <p:spPr>
          <a:xfrm>
            <a:off x="5563851" y="1161172"/>
            <a:ext cx="1495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 steering value here.  A value of 0 moves straight</a:t>
            </a:r>
            <a:endParaRPr/>
          </a:p>
        </p:txBody>
      </p:sp>
      <p:grpSp>
        <p:nvGrpSpPr>
          <p:cNvPr id="303" name="Google Shape;303;p10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304" name="Google Shape;304;p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305" name="Google Shape;305;p1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06" name="Google Shape;306;p10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7" name="Google Shape;307;p1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8" name="Google Shape;308;p1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9" name="Google Shape;309;p10"/>
                <p:cNvSpPr/>
                <p:nvPr/>
              </p:nvSpPr>
              <p:spPr>
                <a:xfrm>
                  <a:off x="6626448" y="2847667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10" name="Google Shape;310;p10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311" name="Google Shape;311;p10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312" name="Google Shape;312;p10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13" name="Google Shape;313;p10"/>
          <p:cNvGrpSpPr/>
          <p:nvPr/>
        </p:nvGrpSpPr>
        <p:grpSpPr>
          <a:xfrm>
            <a:off x="5118021" y="3880402"/>
            <a:ext cx="1244196" cy="1161014"/>
            <a:chOff x="809518" y="4659819"/>
            <a:chExt cx="1419181" cy="1688011"/>
          </a:xfrm>
        </p:grpSpPr>
        <p:grpSp>
          <p:nvGrpSpPr>
            <p:cNvPr id="314" name="Google Shape;314;p10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315" name="Google Shape;315;p1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16" name="Google Shape;316;p10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7" name="Google Shape;317;p1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8" name="Google Shape;318;p1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9" name="Google Shape;319;p10"/>
                <p:cNvSpPr/>
                <p:nvPr/>
              </p:nvSpPr>
              <p:spPr>
                <a:xfrm>
                  <a:off x="6621903" y="2862119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20" name="Google Shape;320;p10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322" name="Google Shape;322;p10"/>
            <p:cNvCxnSpPr/>
            <p:nvPr/>
          </p:nvCxnSpPr>
          <p:spPr>
            <a:xfrm>
              <a:off x="1879799" y="4919644"/>
              <a:ext cx="348900" cy="393900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23" name="Google Shape;323;p10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24" name="Google Shape;324;p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25" name="Google Shape;325;p10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6639915" y="2875750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29" name="Google Shape;329;p10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330" name="Google Shape;330;p1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cxnSp>
        <p:nvCxnSpPr>
          <p:cNvPr id="331" name="Google Shape;331;p10"/>
          <p:cNvCxnSpPr/>
          <p:nvPr/>
        </p:nvCxnSpPr>
        <p:spPr>
          <a:xfrm rot="10800000" flipH="1">
            <a:off x="4200964" y="456764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32" name="Google Shape;332;p10"/>
          <p:cNvGrpSpPr/>
          <p:nvPr/>
        </p:nvGrpSpPr>
        <p:grpSpPr>
          <a:xfrm>
            <a:off x="6876251" y="3855283"/>
            <a:ext cx="1051189" cy="1131776"/>
            <a:chOff x="6507213" y="1278616"/>
            <a:chExt cx="1199001" cy="1645561"/>
          </a:xfrm>
        </p:grpSpPr>
        <p:grpSp>
          <p:nvGrpSpPr>
            <p:cNvPr id="333" name="Google Shape;333;p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4" name="Google Shape;334;p10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6627128" y="2894314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38" name="Google Shape;338;p10"/>
            <p:cNvSpPr txBox="1"/>
            <p:nvPr/>
          </p:nvSpPr>
          <p:spPr>
            <a:xfrm>
              <a:off x="7216810" y="1278616"/>
              <a:ext cx="465620" cy="53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339" name="Google Shape;339;p10"/>
            <p:cNvSpPr txBox="1"/>
            <p:nvPr/>
          </p:nvSpPr>
          <p:spPr>
            <a:xfrm>
              <a:off x="7240594" y="2387182"/>
              <a:ext cx="465620" cy="53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sp>
        <p:nvSpPr>
          <p:cNvPr id="340" name="Google Shape;340;p10"/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</a:t>
            </a:r>
            <a:r>
              <a:rPr lang="en-US" sz="24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</a:t>
            </a:r>
            <a:r>
              <a:rPr lang="en-US" sz="24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5655366" y="1836835"/>
            <a:ext cx="1381500" cy="3942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337930" y="1161172"/>
            <a:ext cx="3917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Using move:</a:t>
            </a:r>
            <a:endParaRPr/>
          </a:p>
        </p:txBody>
      </p:sp>
      <p:cxnSp>
        <p:nvCxnSpPr>
          <p:cNvPr id="347" name="Google Shape;347;p10"/>
          <p:cNvCxnSpPr/>
          <p:nvPr/>
        </p:nvCxnSpPr>
        <p:spPr>
          <a:xfrm rot="10800000">
            <a:off x="4993136" y="4576360"/>
            <a:ext cx="306000" cy="2709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8" name="Google Shape;348;p10"/>
          <p:cNvCxnSpPr/>
          <p:nvPr/>
        </p:nvCxnSpPr>
        <p:spPr>
          <a:xfrm rot="10800000" flipH="1">
            <a:off x="7812339" y="456764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9" name="Google Shape;349;p10"/>
          <p:cNvCxnSpPr/>
          <p:nvPr/>
        </p:nvCxnSpPr>
        <p:spPr>
          <a:xfrm flipH="1">
            <a:off x="6689014" y="403509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CUM SĂ FACI ÎNTOARCERI DE TIPUL </a:t>
            </a:r>
            <a:r>
              <a:rPr lang="en-US" dirty="0"/>
              <a:t>PIVOT </a:t>
            </a:r>
            <a:r>
              <a:rPr lang="ro-RO" dirty="0"/>
              <a:t>ȘI</a:t>
            </a:r>
            <a:r>
              <a:rPr lang="en-US" dirty="0"/>
              <a:t> SPIN - 11</a:t>
            </a:r>
            <a:endParaRPr dirty="0"/>
          </a:p>
        </p:txBody>
      </p:sp>
      <p:graphicFrame>
        <p:nvGraphicFramePr>
          <p:cNvPr id="355" name="Google Shape;355;p11"/>
          <p:cNvGraphicFramePr/>
          <p:nvPr>
            <p:extLst>
              <p:ext uri="{D42A27DB-BD31-4B8C-83A1-F6EECF244321}">
                <p14:modId xmlns:p14="http://schemas.microsoft.com/office/powerpoint/2010/main" val="3649205618"/>
              </p:ext>
            </p:extLst>
          </p:nvPr>
        </p:nvGraphicFramePr>
        <p:xfrm>
          <a:off x="725353" y="2999207"/>
          <a:ext cx="7693275" cy="2713175"/>
        </p:xfrm>
        <a:graphic>
          <a:graphicData uri="http://schemas.openxmlformats.org/drawingml/2006/table">
            <a:tbl>
              <a:tblPr firstRow="1" bandRow="1">
                <a:noFill/>
                <a:tableStyleId>{14D87F7C-7F05-4E4C-997B-17AB2709CEB3}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5">
                <a:tc gridSpan="4">
                  <a:txBody>
                    <a:bodyPr/>
                    <a:lstStyle/>
                    <a:p>
                      <a:pPr marL="45720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u="none" strike="noStrike" cap="none" dirty="0"/>
                        <a:t>Valorile Vitezei din comanda TANK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200, 0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0, 200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200, -200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-200, 200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dirty="0"/>
                        <a:t>Întoarcere </a:t>
                      </a:r>
                      <a:r>
                        <a:rPr lang="en-US" sz="1800" dirty="0"/>
                        <a:t>Pivot </a:t>
                      </a:r>
                      <a:r>
                        <a:rPr lang="ro-RO" sz="1800" dirty="0"/>
                        <a:t>Dreapta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dirty="0"/>
                        <a:t>Întoarcere Pivot Stânga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dirty="0"/>
                        <a:t>Întoarcere Spin Dreapta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dirty="0"/>
                        <a:t>Întoarcere Spin Stânga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6" name="Google Shape;356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5563850" y="1161172"/>
            <a:ext cx="1990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Schimbă valorile vitezei aici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 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Aceeași viteză pentru a merge drept</a:t>
            </a:r>
            <a:endParaRPr dirty="0"/>
          </a:p>
        </p:txBody>
      </p:sp>
      <p:grpSp>
        <p:nvGrpSpPr>
          <p:cNvPr id="359" name="Google Shape;359;p11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360" name="Google Shape;360;p11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361" name="Google Shape;361;p11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62" name="Google Shape;362;p1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" name="Google Shape;363;p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4" name="Google Shape;364;p1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" name="Google Shape;365;p11"/>
                <p:cNvSpPr/>
                <p:nvPr/>
              </p:nvSpPr>
              <p:spPr>
                <a:xfrm>
                  <a:off x="6631853" y="2820470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66" name="Google Shape;366;p11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367" name="Google Shape;367;p11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368" name="Google Shape;368;p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69" name="Google Shape;369;p11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70" name="Google Shape;370;p11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71" name="Google Shape;371;p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6634022" y="2820470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75" name="Google Shape;375;p11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376" name="Google Shape;376;p11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grpSp>
        <p:nvGrpSpPr>
          <p:cNvPr id="377" name="Google Shape;377;p11"/>
          <p:cNvGrpSpPr/>
          <p:nvPr/>
        </p:nvGrpSpPr>
        <p:grpSpPr>
          <a:xfrm>
            <a:off x="6876251" y="3855283"/>
            <a:ext cx="1051189" cy="1131776"/>
            <a:chOff x="6507213" y="1278616"/>
            <a:chExt cx="1199001" cy="1645561"/>
          </a:xfrm>
        </p:grpSpPr>
        <p:grpSp>
          <p:nvGrpSpPr>
            <p:cNvPr id="378" name="Google Shape;378;p11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79" name="Google Shape;379;p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6627361" y="2868266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83" name="Google Shape;383;p11"/>
            <p:cNvSpPr txBox="1"/>
            <p:nvPr/>
          </p:nvSpPr>
          <p:spPr>
            <a:xfrm>
              <a:off x="7216810" y="1278616"/>
              <a:ext cx="465620" cy="53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7240594" y="2387182"/>
              <a:ext cx="465620" cy="53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sp>
        <p:nvSpPr>
          <p:cNvPr id="385" name="Google Shape;385;p11"/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 w="2222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11"/>
          <p:cNvSpPr txBox="1"/>
          <p:nvPr/>
        </p:nvSpPr>
        <p:spPr>
          <a:xfrm>
            <a:off x="167480" y="1806844"/>
            <a:ext cx="89765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otor_pair.move_tank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left_velocity, right_velocity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4363278" y="1836835"/>
            <a:ext cx="4184374" cy="394303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337930" y="1161172"/>
            <a:ext cx="3917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tilizează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comanda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move tank:</a:t>
            </a:r>
            <a:endParaRPr dirty="0"/>
          </a:p>
        </p:txBody>
      </p:sp>
      <p:grpSp>
        <p:nvGrpSpPr>
          <p:cNvPr id="392" name="Google Shape;392;p11"/>
          <p:cNvGrpSpPr/>
          <p:nvPr/>
        </p:nvGrpSpPr>
        <p:grpSpPr>
          <a:xfrm>
            <a:off x="5118162" y="3880402"/>
            <a:ext cx="1220145" cy="1161017"/>
            <a:chOff x="809679" y="4659819"/>
            <a:chExt cx="1391747" cy="1688016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809679" y="4659819"/>
              <a:ext cx="1198820" cy="1688016"/>
              <a:chOff x="6507374" y="1236164"/>
              <a:chExt cx="1198820" cy="1688016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 rot="5400000">
                <a:off x="6518808" y="1513126"/>
                <a:ext cx="1141856" cy="1164726"/>
                <a:chOff x="6310708" y="2223671"/>
                <a:chExt cx="809368" cy="898500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6451830" y="2223671"/>
                  <a:ext cx="519300" cy="898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6" name="Google Shape;396;p11"/>
                <p:cNvSpPr/>
                <p:nvPr/>
              </p:nvSpPr>
              <p:spPr>
                <a:xfrm>
                  <a:off x="6979076" y="2525434"/>
                  <a:ext cx="141000" cy="294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7" name="Google Shape;397;p11"/>
                <p:cNvSpPr/>
                <p:nvPr/>
              </p:nvSpPr>
              <p:spPr>
                <a:xfrm>
                  <a:off x="6310708" y="2525434"/>
                  <a:ext cx="141000" cy="294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8" name="Google Shape;398;p11"/>
                <p:cNvSpPr/>
                <p:nvPr/>
              </p:nvSpPr>
              <p:spPr>
                <a:xfrm>
                  <a:off x="6633312" y="2868268"/>
                  <a:ext cx="179400" cy="166200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399" name="Google Shape;399;p11"/>
              <p:cNvSpPr txBox="1"/>
              <p:nvPr/>
            </p:nvSpPr>
            <p:spPr>
              <a:xfrm>
                <a:off x="7216809" y="1236164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400" name="Google Shape;400;p11"/>
              <p:cNvSpPr txBox="1"/>
              <p:nvPr/>
            </p:nvSpPr>
            <p:spPr>
              <a:xfrm>
                <a:off x="7240594" y="2387180"/>
                <a:ext cx="465600" cy="5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401" name="Google Shape;401;p11"/>
            <p:cNvCxnSpPr/>
            <p:nvPr/>
          </p:nvCxnSpPr>
          <p:spPr>
            <a:xfrm>
              <a:off x="1852526" y="4952334"/>
              <a:ext cx="348900" cy="393900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402" name="Google Shape;402;p11"/>
          <p:cNvCxnSpPr/>
          <p:nvPr/>
        </p:nvCxnSpPr>
        <p:spPr>
          <a:xfrm rot="10800000" flipH="1">
            <a:off x="4200964" y="456764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3" name="Google Shape;403;p11"/>
          <p:cNvCxnSpPr/>
          <p:nvPr/>
        </p:nvCxnSpPr>
        <p:spPr>
          <a:xfrm rot="10800000">
            <a:off x="4993136" y="4576360"/>
            <a:ext cx="306000" cy="2709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4" name="Google Shape;404;p11"/>
          <p:cNvCxnSpPr/>
          <p:nvPr/>
        </p:nvCxnSpPr>
        <p:spPr>
          <a:xfrm flipH="1">
            <a:off x="6689014" y="403509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5" name="Google Shape;405;p11"/>
          <p:cNvCxnSpPr/>
          <p:nvPr/>
        </p:nvCxnSpPr>
        <p:spPr>
          <a:xfrm rot="10800000" flipH="1">
            <a:off x="7812339" y="4567645"/>
            <a:ext cx="290100" cy="2883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I</a:t>
            </a:r>
            <a:endParaRPr dirty="0"/>
          </a:p>
        </p:txBody>
      </p:sp>
      <p:sp>
        <p:nvSpPr>
          <p:cNvPr id="411" name="Google Shape;411;p12"/>
          <p:cNvSpPr txBox="1">
            <a:spLocks noGrp="1"/>
          </p:cNvSpPr>
          <p:nvPr>
            <p:ph type="body" idx="1"/>
          </p:nvPr>
        </p:nvSpPr>
        <p:spPr>
          <a:xfrm>
            <a:off x="155574" y="1139825"/>
            <a:ext cx="8382636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 un </a:t>
            </a:r>
            <a:r>
              <a:rPr lang="en-US" dirty="0"/>
              <a:t>program </a:t>
            </a:r>
            <a:r>
              <a:rPr lang="ro-RO" dirty="0"/>
              <a:t>care să întoarcă robotul 90 de grade spre dreapta (în sensul acelor de ceasornic), utilizând întoarcerea de tip PIVOT</a:t>
            </a:r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Pași de bază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Define</a:t>
            </a:r>
            <a:r>
              <a:rPr lang="ro-RO" dirty="0"/>
              <a:t>ște</a:t>
            </a:r>
            <a:r>
              <a:rPr lang="en-US" dirty="0"/>
              <a:t> motor pair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Reset</a:t>
            </a:r>
            <a:r>
              <a:rPr lang="ro-RO" dirty="0"/>
              <a:t>ează unghiul de întoarcere</a:t>
            </a:r>
            <a:r>
              <a:rPr lang="en-US" dirty="0"/>
              <a:t> yaw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Așteaptă până când senzorul de mișcare este stabil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Pornește </a:t>
            </a:r>
            <a:r>
              <a:rPr lang="en-US" dirty="0"/>
              <a:t>motor pair u</a:t>
            </a:r>
            <a:r>
              <a:rPr lang="ro-RO" dirty="0"/>
              <a:t>tilizând </a:t>
            </a:r>
            <a:r>
              <a:rPr lang="en-US" dirty="0"/>
              <a:t>move </a:t>
            </a:r>
            <a:r>
              <a:rPr lang="ro-RO" dirty="0"/>
              <a:t>sau</a:t>
            </a:r>
            <a:r>
              <a:rPr lang="en-US" dirty="0"/>
              <a:t> </a:t>
            </a:r>
            <a:r>
              <a:rPr lang="en-US" dirty="0" err="1"/>
              <a:t>move_tank</a:t>
            </a:r>
            <a:r>
              <a:rPr lang="en-US" dirty="0"/>
              <a:t> </a:t>
            </a:r>
            <a:r>
              <a:rPr lang="ro-RO" dirty="0"/>
              <a:t>după cum dorești</a:t>
            </a:r>
            <a:r>
              <a:rPr lang="en-US" dirty="0"/>
              <a:t>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Așteaptă până când unghiul de întoarcere </a:t>
            </a:r>
            <a:r>
              <a:rPr lang="en-US" dirty="0"/>
              <a:t>yaw </a:t>
            </a:r>
            <a:r>
              <a:rPr lang="ro-RO" dirty="0"/>
              <a:t>s-a schimbat la 90 de grade </a:t>
            </a:r>
            <a:r>
              <a:rPr lang="en-US" dirty="0"/>
              <a:t>90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Stop</a:t>
            </a:r>
            <a:endParaRPr dirty="0"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Folosește întotdeauna operatorii </a:t>
            </a:r>
            <a:r>
              <a:rPr lang="en-US" dirty="0"/>
              <a:t>&lt; and &gt; </a:t>
            </a:r>
            <a:r>
              <a:rPr lang="ro-RO" dirty="0"/>
              <a:t>pentru a compara valorile senzorilor</a:t>
            </a:r>
            <a:r>
              <a:rPr lang="en-US" dirty="0"/>
              <a:t>! </a:t>
            </a:r>
            <a:r>
              <a:rPr lang="ro-RO" dirty="0"/>
              <a:t>Nu utiliza niciodată </a:t>
            </a:r>
            <a:r>
              <a:rPr lang="en-US" dirty="0"/>
              <a:t>== </a:t>
            </a:r>
            <a:r>
              <a:rPr lang="ro-RO" dirty="0"/>
              <a:t>deoarece senzorul este posibil să nu citească exact acea valoare și LOOP-ul nu se va opri.</a:t>
            </a:r>
            <a:endParaRPr dirty="0"/>
          </a:p>
        </p:txBody>
      </p:sp>
      <p:sp>
        <p:nvSpPr>
          <p:cNvPr id="412" name="Google Shape;412;p1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13" name="Google Shape;413;p1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dirty="0"/>
          </a:p>
        </p:txBody>
      </p:sp>
      <p:sp>
        <p:nvSpPr>
          <p:cNvPr id="419" name="Google Shape;419;p1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112784" y="1045681"/>
            <a:ext cx="8918400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 care va returna valoarea ,,adevărat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când valoarea absolută a 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yaw angle </a:t>
            </a:r>
            <a:r>
              <a:rPr lang="ro-RO" sz="1600" dirty="0">
                <a:solidFill>
                  <a:srgbClr val="00963E"/>
                </a:solidFill>
              </a:rPr>
              <a:t>este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90 de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gr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ade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convert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ește ,,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tuple’’  </a:t>
            </a:r>
            <a:r>
              <a:rPr lang="en-US" sz="1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 grade 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 același format ca în a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pp 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-uri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motion_sensor.tilt_angles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()[</a:t>
            </a:r>
            <a:r>
              <a:rPr lang="en-US" sz="16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 * -0.1)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6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motion_sensor.reset_yaw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motion_sensor.stable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m</a:t>
            </a:r>
            <a:r>
              <a:rPr lang="ro-RO" sz="1600" dirty="0">
                <a:solidFill>
                  <a:srgbClr val="00963E"/>
                </a:solidFill>
              </a:rPr>
              <a:t>ergi înainte cu o viteză de 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6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6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Alternat</a:t>
            </a:r>
            <a:r>
              <a:rPr lang="ro-RO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iv utilizează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tank: 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motor_pair.move_tank</a:t>
            </a:r>
            <a:r>
              <a:rPr lang="en-US" sz="1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(motor_pair.PAIR_1, 200, 0)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motor_pair.stop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</a:t>
            </a:r>
            <a:r>
              <a:rPr lang="ro-RO" dirty="0"/>
              <a:t>SATĂ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27" name="Google Shape;427;p14"/>
          <p:cNvSpPr txBox="1">
            <a:spLocks noGrp="1"/>
          </p:cNvSpPr>
          <p:nvPr>
            <p:ph type="body" idx="1"/>
          </p:nvPr>
        </p:nvSpPr>
        <p:spPr>
          <a:xfrm>
            <a:off x="155574" y="1139825"/>
            <a:ext cx="8382636" cy="50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Scrie un program care întoarce până la </a:t>
            </a:r>
            <a:r>
              <a:rPr lang="en-US" dirty="0"/>
              <a:t>355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,  </a:t>
            </a:r>
            <a:r>
              <a:rPr lang="ro-RO" dirty="0"/>
              <a:t>în sensul acelor de ceasornic sau în sens opus acelor de ceasornic, utilizând întoarcerea de tip spin.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Dacă robotul se întoarce în sensul acelor de ceasornic, citirile ,,</a:t>
            </a:r>
            <a:r>
              <a:rPr lang="en-US" dirty="0"/>
              <a:t>yaw angle tuple’’ </a:t>
            </a:r>
            <a:r>
              <a:rPr lang="ro-RO" dirty="0"/>
              <a:t>vor fi contorizate de la </a:t>
            </a:r>
            <a:r>
              <a:rPr lang="en-US" dirty="0"/>
              <a:t>0</a:t>
            </a:r>
            <a:r>
              <a:rPr lang="ro-RO" dirty="0"/>
              <a:t> până la </a:t>
            </a:r>
            <a:r>
              <a:rPr lang="en-US" dirty="0"/>
              <a:t>1800, </a:t>
            </a:r>
            <a:r>
              <a:rPr lang="ro-RO" dirty="0"/>
              <a:t>dar va deveni negativă și va continua contorizare în jos</a:t>
            </a:r>
            <a:r>
              <a:rPr lang="en-US" dirty="0"/>
              <a:t>! </a:t>
            </a:r>
            <a:r>
              <a:rPr lang="ro-RO" dirty="0"/>
              <a:t>Reversul e adevărat dacă întorci în sensul acelor de ceasornic</a:t>
            </a:r>
            <a:r>
              <a:rPr lang="en-US" dirty="0"/>
              <a:t>.</a:t>
            </a:r>
            <a:r>
              <a:rPr lang="ro-RO" dirty="0"/>
              <a:t> Vezi graficul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Pași importanți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>
                <a:latin typeface="Gill Sans" panose="020B0604020202020204" charset="0"/>
              </a:rPr>
              <a:t>Set</a:t>
            </a:r>
            <a:r>
              <a:rPr lang="ro-RO" dirty="0">
                <a:latin typeface="Gill Sans" panose="020B0604020202020204" charset="0"/>
              </a:rPr>
              <a:t>ează întoarcerea la valori pozitive dacă se întoarce în sensul acelor de ceasornic, și negative dacă se întoarce în sens opus acelor de ceasornic</a:t>
            </a:r>
            <a:r>
              <a:rPr lang="en-US" dirty="0">
                <a:latin typeface="Gill Sans" panose="020B0604020202020204" charset="0"/>
              </a:rPr>
              <a:t> the steering to positive if turning clockwise</a:t>
            </a:r>
            <a:r>
              <a:rPr lang="ro-RO" dirty="0"/>
              <a:t>.</a:t>
            </a:r>
            <a:endParaRPr lang="en-US"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 err="1"/>
              <a:t>Determin</a:t>
            </a:r>
            <a:r>
              <a:rPr lang="ro-RO" dirty="0"/>
              <a:t>ați ce valoare trebuie să aibă citirea senzorului yaw atunci când robotul trebuie să se oprească, utilizând convenția standard, așa cum se vede în aplicație</a:t>
            </a:r>
            <a:r>
              <a:rPr lang="en-US" dirty="0"/>
              <a:t>:</a:t>
            </a:r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ro-RO" dirty="0"/>
              <a:t>Dacă se întoarce în sensul acelor de ceasornic, valorile citite de yaw angle devin negative</a:t>
            </a:r>
            <a:r>
              <a:rPr lang="en-US" dirty="0"/>
              <a:t>,  </a:t>
            </a:r>
            <a:r>
              <a:rPr lang="ro-RO" dirty="0"/>
              <a:t>ȘI este </a:t>
            </a:r>
            <a:r>
              <a:rPr lang="en-US" dirty="0"/>
              <a:t> </a:t>
            </a:r>
            <a:r>
              <a:rPr lang="ro-RO" dirty="0"/>
              <a:t>MAI MARE decât unghiul la care trebuie să se oprească robotul</a:t>
            </a:r>
            <a:r>
              <a:rPr lang="en-US" dirty="0"/>
              <a:t> (</a:t>
            </a:r>
            <a:r>
              <a:rPr lang="ro-RO" dirty="0"/>
              <a:t>vezi graficul și încearcă să vă dați seama ce calcule matematice trebuie făcute</a:t>
            </a:r>
            <a:r>
              <a:rPr lang="en-US" dirty="0"/>
              <a:t>)</a:t>
            </a:r>
            <a:endParaRPr dirty="0"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ro-RO" dirty="0"/>
              <a:t>Dacă se întoarce în sensul opus acelor de ceasornic, valorile citite de yaw angle devin pozitive</a:t>
            </a:r>
            <a:r>
              <a:rPr lang="en-US" dirty="0"/>
              <a:t>,  </a:t>
            </a:r>
            <a:r>
              <a:rPr lang="ro-RO" dirty="0"/>
              <a:t>ȘI este mai MICĂ decât unghiul la care trebuie să oprească robotul.</a:t>
            </a:r>
            <a:r>
              <a:rPr lang="en-US" dirty="0"/>
              <a:t> (</a:t>
            </a:r>
            <a:r>
              <a:rPr lang="ro-RO" dirty="0"/>
              <a:t>vezi graficul și încearcă să vă dați seama ce calcule matematice trebuie făcute</a:t>
            </a:r>
            <a:r>
              <a:rPr lang="en-US" dirty="0"/>
              <a:t>)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Convert</a:t>
            </a:r>
            <a:r>
              <a:rPr lang="ro-RO" dirty="0"/>
              <a:t>ește citirile ,,</a:t>
            </a:r>
            <a:r>
              <a:rPr lang="en-US" dirty="0"/>
              <a:t>tuple’’ </a:t>
            </a:r>
            <a:r>
              <a:rPr lang="ro-RO" dirty="0"/>
              <a:t>în formatul standard a senzorului </a:t>
            </a:r>
            <a:r>
              <a:rPr lang="en-US" dirty="0"/>
              <a:t>yaw (</a:t>
            </a:r>
            <a:r>
              <a:rPr lang="ro-RO" dirty="0"/>
              <a:t>grade în sensul acelor de ceasornic fiind pozitive și în sensul opus acelor de ceasornic  fiind negative</a:t>
            </a:r>
            <a:r>
              <a:rPr lang="en-US" dirty="0"/>
              <a:t>) </a:t>
            </a:r>
            <a:r>
              <a:rPr lang="ro-RO" dirty="0"/>
              <a:t>prin multiplicarea cu </a:t>
            </a:r>
          </a:p>
          <a:p>
            <a:pPr marL="324000" lvl="1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dirty="0"/>
              <a:t>-0.1 </a:t>
            </a:r>
            <a:r>
              <a:rPr lang="ro-RO" dirty="0"/>
              <a:t>înainte de a realiza orice verificare.</a:t>
            </a:r>
            <a:endParaRPr dirty="0"/>
          </a:p>
        </p:txBody>
      </p:sp>
      <p:sp>
        <p:nvSpPr>
          <p:cNvPr id="428" name="Google Shape;428;p1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29" name="Google Shape;429;p1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(ADVANCED)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1 </a:t>
            </a:r>
            <a:r>
              <a:rPr lang="ro-RO" dirty="0"/>
              <a:t>DIN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35" name="Google Shape;435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36" name="Google Shape;436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7" name="Google Shape;437;p15"/>
          <p:cNvSpPr txBox="1"/>
          <p:nvPr/>
        </p:nvSpPr>
        <p:spPr>
          <a:xfrm>
            <a:off x="278296" y="1222513"/>
            <a:ext cx="838263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VALORI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Set</a:t>
            </a:r>
            <a:r>
              <a:rPr lang="ro-RO" sz="1800" dirty="0">
                <a:solidFill>
                  <a:srgbClr val="00963E"/>
                </a:solidFill>
              </a:rPr>
              <a:t>ează de la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-355 </a:t>
            </a:r>
            <a:r>
              <a:rPr lang="ro-RO" sz="1800" dirty="0">
                <a:solidFill>
                  <a:srgbClr val="00963E"/>
                </a:solidFill>
              </a:rPr>
              <a:t>la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355. Positive numbers are clockwise.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Citirile </a:t>
            </a:r>
            <a:r>
              <a:rPr lang="en-US" sz="18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Yaw angle </a:t>
            </a:r>
            <a:r>
              <a:rPr lang="ro-RO" sz="1800" dirty="0">
                <a:solidFill>
                  <a:srgbClr val="00963E"/>
                </a:solidFill>
              </a:rPr>
              <a:t>indică când robotul trebuie să se oprească.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278296" y="4581939"/>
            <a:ext cx="8382636" cy="175428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ează o serie de valori globale pentru a le utiliza în program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degrees_to_turn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gradele pe care robotul trebuie să le întoarcă. Valorile pozitive – întoarcere în sensul acelor de ceasornic, Valorile negative - întoarcere în sensul opus acelor de ceasornic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stop_angle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citirile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yaw angle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sunt verificate cu valoarea de întoarcere pe care ați stabilit-o.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(ADVANCED)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</a:t>
            </a:r>
            <a:r>
              <a:rPr lang="ro-RO" dirty="0"/>
              <a:t>2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44" name="Google Shape;444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6" name="Google Shape;446;p16"/>
          <p:cNvSpPr txBox="1"/>
          <p:nvPr/>
        </p:nvSpPr>
        <p:spPr>
          <a:xfrm>
            <a:off x="269062" y="5067839"/>
            <a:ext cx="8352544" cy="10156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augă o funcție și apoi lasă r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unloop 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să știe când condiția este atinsă.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Funcția are verificări diferite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Unghiurile a căror valoare absolută este mai mică decât 180 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i.e.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ei nu trec prin punctul de tranziție.</a:t>
            </a:r>
            <a:endParaRPr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Unghiurile sunt mai mari de 1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 </a:t>
            </a: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în sensul acelor de ceasornic</a:t>
            </a:r>
            <a:endParaRPr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Unghiurile sunt mai mari de 180 în sensul opus acelor de ceasornic.</a:t>
            </a:r>
            <a:endParaRPr lang="ro-RO" sz="1200" dirty="0"/>
          </a:p>
        </p:txBody>
      </p:sp>
      <p:sp>
        <p:nvSpPr>
          <p:cNvPr id="447" name="Google Shape;447;p16"/>
          <p:cNvSpPr txBox="1"/>
          <p:nvPr/>
        </p:nvSpPr>
        <p:spPr>
          <a:xfrm>
            <a:off x="0" y="1059837"/>
            <a:ext cx="91440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 care returnează ,,adevărat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” c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â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200" dirty="0">
                <a:solidFill>
                  <a:srgbClr val="00963E"/>
                </a:solidFill>
              </a:rPr>
              <a:t>valoarea citită de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yaw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trece de condiția de stop.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convert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ește citirile deci-grade în același format ca în app și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-uri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motion_sensor.tilt_angles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()[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-0.1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dacă e nevoie să întorci mai puțin decât 1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80 de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gr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ade, verifică valorile absolute.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return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dacă avem nevoie să întoarcem mai mai mult de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180 de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ro-RO" sz="1200" dirty="0">
                <a:solidFill>
                  <a:srgbClr val="00963E"/>
                </a:solidFill>
              </a:rPr>
              <a:t>rade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calculează diferența până la valoarea la care robotul trebuie să se oprească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&gt;=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începe întoarcerea în sensul acelor de ceasornic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Valoarea ajustată a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yaw angle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este pozitivă până când întoarcerea va depăși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180.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Apoi, valorile negative se adună.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return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Apoi valoarea ajustată a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yaw angle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este negativ până depășește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ro-RO" sz="1200" dirty="0">
                <a:solidFill>
                  <a:srgbClr val="00963E"/>
                </a:solidFill>
              </a:rPr>
              <a:t>Apoi, acum valorile positive se adună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return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yaw_angle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(ADVANCED)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</a:t>
            </a:r>
            <a:r>
              <a:rPr lang="ro-RO" dirty="0"/>
              <a:t>3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53" name="Google Shape;453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54" name="Google Shape;454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286691" y="3429854"/>
            <a:ext cx="8382636" cy="120032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augă o funcție care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ează funcția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motor pair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Reset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easă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yaw angle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0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Așteaptă până valorile senzorului se stabilizează.</a:t>
            </a:r>
            <a:endParaRPr dirty="0"/>
          </a:p>
        </p:txBody>
      </p:sp>
      <p:sp>
        <p:nvSpPr>
          <p:cNvPr id="456" name="Google Shape;456;p17"/>
          <p:cNvSpPr txBox="1"/>
          <p:nvPr/>
        </p:nvSpPr>
        <p:spPr>
          <a:xfrm>
            <a:off x="191249" y="1251466"/>
            <a:ext cx="8478078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setupMotors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motion_sensor.reset_yaw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motion_sensor.stable</a:t>
            </a:r>
            <a:r>
              <a:rPr lang="en-US" sz="20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(ADVANCED)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</a:t>
            </a:r>
            <a:r>
              <a:rPr lang="ro-RO" dirty="0"/>
              <a:t>4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62" name="Google Shape;462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64" name="Google Shape;464;p18"/>
          <p:cNvSpPr txBox="1"/>
          <p:nvPr/>
        </p:nvSpPr>
        <p:spPr>
          <a:xfrm>
            <a:off x="286691" y="4803313"/>
            <a:ext cx="8382636" cy="14772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augă </a:t>
            </a: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spinTurn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care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tru numărul de grade pentru întoarcere și realizează verificările pentru erori.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ează motoarele și calculează valorile variabilelelor globale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Pornește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motor pair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 setările de mișcare corecte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Așteaptă ca, condiția de oprire să se îndeplinbească și apoi oprește motoarele.</a:t>
            </a:r>
            <a:endParaRPr dirty="0"/>
          </a:p>
        </p:txBody>
      </p:sp>
      <p:sp>
        <p:nvSpPr>
          <p:cNvPr id="465" name="Google Shape;465;p18"/>
          <p:cNvSpPr txBox="1"/>
          <p:nvPr/>
        </p:nvSpPr>
        <p:spPr>
          <a:xfrm>
            <a:off x="95624" y="1045681"/>
            <a:ext cx="8952751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spinTurn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355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print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"Out of range"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return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setupMotors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degrees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valorile globale pentru a utiliza funcția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global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fi utilizate în funcția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degrees_to_turn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stop_angle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degrees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set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ează mișcarea bazată pe direcția de întoarcere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steering_val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degrees &gt;=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-100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steering_val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velocity=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turn_done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motor_pair.stop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1I (ADVANCED) SOLU</a:t>
            </a:r>
            <a:r>
              <a:rPr lang="ro-RO" dirty="0"/>
              <a:t>ȚIA</a:t>
            </a:r>
            <a:r>
              <a:rPr lang="en-US" dirty="0"/>
              <a:t> PAG</a:t>
            </a:r>
            <a:r>
              <a:rPr lang="ro-RO" dirty="0"/>
              <a:t>INA</a:t>
            </a:r>
            <a:r>
              <a:rPr lang="en-US" dirty="0"/>
              <a:t> </a:t>
            </a:r>
            <a:r>
              <a:rPr lang="ro-RO" dirty="0"/>
              <a:t>5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71" name="Google Shape;471;p1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73" name="Google Shape;473;p19"/>
          <p:cNvSpPr txBox="1"/>
          <p:nvPr/>
        </p:nvSpPr>
        <p:spPr>
          <a:xfrm>
            <a:off x="238970" y="3062996"/>
            <a:ext cx="8382636" cy="313928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neți tot împreună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Funcția principală realizează o întoarcere cu numărul de grade dorit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(-355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355),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așteaptă pentru încheiere și iese.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Runloop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ru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lează funcția principală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Poți extinde aceste concepte pentru a scrie funcția pivot care va întoarce robotul pe pivot între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-355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355.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Acestea sunt funcții perfecte pentru a le adăuga la o librărie.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Observați că citirile senzorului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yaw readings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 sunt precise la viteză mare.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Întoarceri mai încete dau rezultate mai bune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Dacă ai nevoie, poți ajusta unghiul de întoarcere dacă întoarcerea se oprește prea repede.</a:t>
            </a:r>
            <a:endParaRPr dirty="0"/>
          </a:p>
        </p:txBody>
      </p:sp>
      <p:sp>
        <p:nvSpPr>
          <p:cNvPr id="474" name="Google Shape;474;p19"/>
          <p:cNvSpPr txBox="1"/>
          <p:nvPr/>
        </p:nvSpPr>
        <p:spPr>
          <a:xfrm>
            <a:off x="191248" y="1251466"/>
            <a:ext cx="8730875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spinTurn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270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6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6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să întoarcem utilizând senzorul giroscopic 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 ÎNTOARCERE</a:t>
            </a:r>
            <a:endParaRPr dirty="0"/>
          </a:p>
        </p:txBody>
      </p:sp>
      <p:sp>
        <p:nvSpPr>
          <p:cNvPr id="480" name="Google Shape;480;p20"/>
          <p:cNvSpPr txBox="1">
            <a:spLocks noGrp="1"/>
          </p:cNvSpPr>
          <p:nvPr>
            <p:ph type="body" idx="1"/>
          </p:nvPr>
        </p:nvSpPr>
        <p:spPr>
          <a:xfrm>
            <a:off x="4602429" y="1260699"/>
            <a:ext cx="410024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None/>
            </a:pPr>
            <a:r>
              <a:rPr lang="ro-RO" b="1" dirty="0">
                <a:solidFill>
                  <a:srgbClr val="00B050"/>
                </a:solidFill>
              </a:rPr>
              <a:t>Provocarea</a:t>
            </a:r>
            <a:r>
              <a:rPr lang="en-US" b="1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Robotul tău este jucător de baseball care trebuie să alerge la baza a doua</a:t>
            </a:r>
            <a:r>
              <a:rPr lang="en-US" b="0" dirty="0"/>
              <a:t>, </a:t>
            </a:r>
            <a:r>
              <a:rPr lang="ro-RO" b="0" dirty="0">
                <a:solidFill>
                  <a:srgbClr val="FF0000"/>
                </a:solidFill>
              </a:rPr>
              <a:t>să se întoarcă apoi la prima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Mergi înainte</a:t>
            </a:r>
            <a:r>
              <a:rPr lang="en-US" b="0" dirty="0"/>
              <a:t>. </a:t>
            </a:r>
            <a:r>
              <a:rPr lang="ro-RO" dirty="0"/>
              <a:t>Întoarce </a:t>
            </a:r>
            <a:r>
              <a:rPr lang="en-US" b="0" dirty="0"/>
              <a:t>180 de</a:t>
            </a:r>
            <a:r>
              <a:rPr lang="ro-RO" b="0" dirty="0"/>
              <a:t> </a:t>
            </a:r>
            <a:r>
              <a:rPr lang="en-US" b="0" dirty="0"/>
              <a:t>gr</a:t>
            </a:r>
            <a:r>
              <a:rPr lang="ro-RO" b="0" dirty="0"/>
              <a:t>ade</a:t>
            </a:r>
            <a:r>
              <a:rPr lang="en-US" b="0" dirty="0"/>
              <a:t> </a:t>
            </a:r>
            <a:r>
              <a:rPr lang="ro-RO" b="0" dirty="0"/>
              <a:t>și se întoarce în același loc</a:t>
            </a:r>
            <a:r>
              <a:rPr lang="en-US" b="0" dirty="0"/>
              <a:t>.</a:t>
            </a:r>
          </a:p>
        </p:txBody>
      </p:sp>
      <p:sp>
        <p:nvSpPr>
          <p:cNvPr id="481" name="Google Shape;481;p2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482" name="Google Shape;482;p2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483" name="Google Shape;483;p20"/>
          <p:cNvGrpSpPr/>
          <p:nvPr/>
        </p:nvGrpSpPr>
        <p:grpSpPr>
          <a:xfrm>
            <a:off x="1316717" y="3782152"/>
            <a:ext cx="1905750" cy="2348668"/>
            <a:chOff x="741879" y="3987992"/>
            <a:chExt cx="1905750" cy="2348668"/>
          </a:xfrm>
        </p:grpSpPr>
        <p:sp>
          <p:nvSpPr>
            <p:cNvPr id="484" name="Google Shape;484;p20"/>
            <p:cNvSpPr/>
            <p:nvPr/>
          </p:nvSpPr>
          <p:spPr>
            <a:xfrm rot="-3530658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  <a:ln w="2222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85" name="Google Shape;485;p20"/>
            <p:cNvGrpSpPr/>
            <p:nvPr/>
          </p:nvGrpSpPr>
          <p:grpSpPr>
            <a:xfrm rot="-3307589">
              <a:off x="1803828" y="5354209"/>
              <a:ext cx="578889" cy="947961"/>
              <a:chOff x="6517598" y="955857"/>
              <a:chExt cx="1202328" cy="2007101"/>
            </a:xfrm>
          </p:grpSpPr>
          <p:grpSp>
            <p:nvGrpSpPr>
              <p:cNvPr id="486" name="Google Shape;486;p20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487" name="Google Shape;487;p2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8" name="Google Shape;488;p2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89" name="Google Shape;489;p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90" name="Google Shape;490;p20"/>
                <p:cNvSpPr/>
                <p:nvPr/>
              </p:nvSpPr>
              <p:spPr>
                <a:xfrm>
                  <a:off x="6637985" y="2937432"/>
                  <a:ext cx="179400" cy="166200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491" name="Google Shape;491;p20"/>
              <p:cNvSpPr txBox="1"/>
              <p:nvPr/>
            </p:nvSpPr>
            <p:spPr>
              <a:xfrm>
                <a:off x="7254326" y="955857"/>
                <a:ext cx="465600" cy="7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492" name="Google Shape;492;p20"/>
              <p:cNvSpPr txBox="1"/>
              <p:nvPr/>
            </p:nvSpPr>
            <p:spPr>
              <a:xfrm>
                <a:off x="7240592" y="2180858"/>
                <a:ext cx="465600" cy="7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493" name="Google Shape;493;p20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4" name="Google Shape;494;p20"/>
            <p:cNvCxnSpPr/>
            <p:nvPr/>
          </p:nvCxnSpPr>
          <p:spPr>
            <a:xfrm rot="10800000">
              <a:off x="1579322" y="4004057"/>
              <a:ext cx="805571" cy="468935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5" name="Google Shape;495;p20"/>
            <p:cNvCxnSpPr/>
            <p:nvPr/>
          </p:nvCxnSpPr>
          <p:spPr>
            <a:xfrm rot="10800000" flipH="1">
              <a:off x="1942058" y="4736697"/>
              <a:ext cx="506715" cy="855266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96" name="Google Shape;496;p20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97" name="Google Shape;497;p20"/>
          <p:cNvSpPr txBox="1"/>
          <p:nvPr/>
        </p:nvSpPr>
        <p:spPr>
          <a:xfrm>
            <a:off x="242903" y="1185214"/>
            <a:ext cx="3919087" cy="2509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lang="ro-RO" sz="2900" b="1" u="sng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Provocarea</a:t>
            </a:r>
            <a:r>
              <a:rPr lang="en-US" sz="2900" b="1" u="sng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1</a:t>
            </a:r>
            <a:endParaRPr sz="2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b="0" dirty="0">
                <a:latin typeface="Gill Sans" panose="020B0604020202020204" charset="0"/>
              </a:rPr>
              <a:t>Robotul tău este un jucător de baseball care trebuie să alerge la toate bazele și să se întoarcă înapoi pe placa de pe care a plecat</a:t>
            </a:r>
            <a:r>
              <a:rPr lang="en-US" sz="2800" b="0" dirty="0">
                <a:latin typeface="Gill Sans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800" b="0" dirty="0">
                <a:latin typeface="Gill Sans" panose="020B0604020202020204" charset="0"/>
              </a:rPr>
              <a:t>Poți programa robotul tău să meargă înainte și spă se întoarcă stânga</a:t>
            </a:r>
            <a:r>
              <a:rPr lang="en-US" sz="2800" b="0" dirty="0">
                <a:latin typeface="Gill Sans" panose="020B060402020202020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Gill Sans" panose="020B0604020202020204" charset="0"/>
              </a:rPr>
              <a:t>U</a:t>
            </a:r>
            <a:r>
              <a:rPr lang="ro-RO" sz="2800" b="0" dirty="0">
                <a:latin typeface="Gill Sans" panose="020B0604020202020204" charset="0"/>
              </a:rPr>
              <a:t>tilizează o cutie pătrată sau o linie trasată cu banda izoler</a:t>
            </a:r>
            <a:endParaRPr lang="en-US" sz="2800" b="0" dirty="0">
              <a:latin typeface="Gill Sans" panose="020B0604020202020204" charset="0"/>
            </a:endParaRPr>
          </a:p>
        </p:txBody>
      </p:sp>
      <p:cxnSp>
        <p:nvCxnSpPr>
          <p:cNvPr id="498" name="Google Shape;498;p20"/>
          <p:cNvCxnSpPr/>
          <p:nvPr/>
        </p:nvCxnSpPr>
        <p:spPr>
          <a:xfrm rot="10800000" flipH="1">
            <a:off x="4285673" y="1321379"/>
            <a:ext cx="9236" cy="4476339"/>
          </a:xfrm>
          <a:prstGeom prst="straightConnector1">
            <a:avLst/>
          </a:prstGeom>
          <a:noFill/>
          <a:ln w="76200" cap="flat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9" name="Google Shape;499;p20"/>
          <p:cNvGrpSpPr/>
          <p:nvPr/>
        </p:nvGrpSpPr>
        <p:grpSpPr>
          <a:xfrm>
            <a:off x="5583613" y="3623745"/>
            <a:ext cx="1871964" cy="2527702"/>
            <a:chOff x="5536460" y="3823941"/>
            <a:chExt cx="1871964" cy="2527702"/>
          </a:xfrm>
        </p:grpSpPr>
        <p:cxnSp>
          <p:nvCxnSpPr>
            <p:cNvPr id="500" name="Google Shape;500;p20"/>
            <p:cNvCxnSpPr/>
            <p:nvPr/>
          </p:nvCxnSpPr>
          <p:spPr>
            <a:xfrm rot="10800000">
              <a:off x="6854868" y="4309384"/>
              <a:ext cx="0" cy="1053974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01" name="Google Shape;501;p20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o-RO" sz="1400" dirty="0"/>
                <a:t>Poziția de </a:t>
              </a:r>
              <a:r>
                <a:rPr lang="en-US" sz="1400" dirty="0"/>
                <a:t>Start </a:t>
              </a:r>
              <a:r>
                <a:rPr lang="ro-RO" sz="1400" dirty="0"/>
                <a:t>și</a:t>
              </a:r>
              <a:r>
                <a:rPr lang="en-US" sz="1400" dirty="0"/>
                <a:t> </a:t>
              </a:r>
              <a:r>
                <a:rPr lang="ro-RO" sz="1400" dirty="0"/>
                <a:t>Sfârșit</a:t>
              </a:r>
              <a:endParaRPr lang="en-US" sz="1400" dirty="0"/>
            </a:p>
          </p:txBody>
        </p:sp>
        <p:cxnSp>
          <p:nvCxnSpPr>
            <p:cNvPr id="502" name="Google Shape;502;p20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noFill/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03" name="Google Shape;503;p20"/>
            <p:cNvSpPr/>
            <p:nvPr/>
          </p:nvSpPr>
          <p:spPr>
            <a:xfrm>
              <a:off x="6538593" y="5769480"/>
              <a:ext cx="673581" cy="58216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chemeClr val="lt1"/>
            </a:solidFill>
            <a:ln w="2222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10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Prima bază</a:t>
              </a:r>
              <a:endParaRPr dirty="0"/>
            </a:p>
          </p:txBody>
        </p:sp>
        <p:grpSp>
          <p:nvGrpSpPr>
            <p:cNvPr id="504" name="Google Shape;504;p20"/>
            <p:cNvGrpSpPr/>
            <p:nvPr/>
          </p:nvGrpSpPr>
          <p:grpSpPr>
            <a:xfrm rot="-5400000">
              <a:off x="6683993" y="5079047"/>
              <a:ext cx="375329" cy="1073532"/>
              <a:chOff x="6517601" y="541432"/>
              <a:chExt cx="1228857" cy="3116805"/>
            </a:xfrm>
          </p:grpSpPr>
          <p:grpSp>
            <p:nvGrpSpPr>
              <p:cNvPr id="505" name="Google Shape;505;p20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506" name="Google Shape;506;p20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7" name="Google Shape;507;p2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D5D5D"/>
                    </a:gs>
                    <a:gs pos="8400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6621904" y="2825074"/>
                  <a:ext cx="179400" cy="166200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510" name="Google Shape;510;p20"/>
              <p:cNvSpPr txBox="1"/>
              <p:nvPr/>
            </p:nvSpPr>
            <p:spPr>
              <a:xfrm>
                <a:off x="7280858" y="541432"/>
                <a:ext cx="465600" cy="10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511" name="Google Shape;511;p20"/>
              <p:cNvSpPr txBox="1"/>
              <p:nvPr/>
            </p:nvSpPr>
            <p:spPr>
              <a:xfrm>
                <a:off x="7492798" y="2585737"/>
                <a:ext cx="213300" cy="10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sp>
          <p:nvSpPr>
            <p:cNvPr id="512" name="Google Shape;512;p2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chemeClr val="lt1"/>
            </a:solidFill>
            <a:ln w="22225" cap="rnd" cmpd="sng">
              <a:solidFill>
                <a:srgbClr val="A1A1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900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 doua bază</a:t>
              </a:r>
              <a:endParaRPr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SOLUȚIILE PROVOCĂRII</a:t>
            </a:r>
            <a:endParaRPr dirty="0"/>
          </a:p>
        </p:txBody>
      </p:sp>
      <p:sp>
        <p:nvSpPr>
          <p:cNvPr id="518" name="Google Shape;518;p21"/>
          <p:cNvSpPr txBox="1">
            <a:spLocks noGrp="1"/>
          </p:cNvSpPr>
          <p:nvPr>
            <p:ph type="body" idx="1"/>
          </p:nvPr>
        </p:nvSpPr>
        <p:spPr>
          <a:xfrm>
            <a:off x="4602429" y="1260699"/>
            <a:ext cx="410024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ro-RO" b="1" u="sng" dirty="0">
                <a:solidFill>
                  <a:srgbClr val="00B050"/>
                </a:solidFill>
              </a:rPr>
              <a:t>Provocare</a:t>
            </a:r>
            <a:r>
              <a:rPr lang="en-US" b="1" u="sng" dirty="0">
                <a:solidFill>
                  <a:srgbClr val="00B050"/>
                </a:solidFill>
              </a:rPr>
              <a:t> 2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b="0" dirty="0"/>
              <a:t>Probabil ai folosit o întoarcere de tip spin pentru caă e mai bine să folosești întoarceri strânse și ajunge mai aproape de punctul de start</a:t>
            </a:r>
            <a:r>
              <a:rPr lang="en-US" b="0" dirty="0"/>
              <a:t>!</a:t>
            </a:r>
            <a:endParaRPr dirty="0"/>
          </a:p>
        </p:txBody>
      </p:sp>
      <p:sp>
        <p:nvSpPr>
          <p:cNvPr id="519" name="Google Shape;519;p2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1" name="Google Shape;521;p21"/>
          <p:cNvSpPr txBox="1"/>
          <p:nvPr/>
        </p:nvSpPr>
        <p:spPr>
          <a:xfrm>
            <a:off x="282526" y="1260699"/>
            <a:ext cx="3922429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ro-RO" sz="2000" b="1" u="sng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Provocare</a:t>
            </a:r>
            <a:r>
              <a:rPr lang="en-US" sz="2000" b="1" u="sng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1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o-RO" sz="2000" b="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Probabil ai utilizat combinația dintre metoda </a:t>
            </a:r>
            <a:r>
              <a:rPr lang="en-US" sz="2000" b="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move() </a:t>
            </a:r>
            <a:r>
              <a:rPr lang="ro-RO" sz="2000" b="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pentru a merge drept și face </a:t>
            </a:r>
            <a:r>
              <a:rPr lang="ro-RO" sz="20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întoarcere </a:t>
            </a:r>
            <a:r>
              <a:rPr lang="en-US" sz="20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pivot turns</a:t>
            </a:r>
            <a:r>
              <a:rPr lang="en-US" sz="2000" b="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2000" b="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pentru a merge în jurul cutiei.</a:t>
            </a:r>
            <a:endParaRPr dirty="0"/>
          </a:p>
        </p:txBody>
      </p:sp>
      <p:cxnSp>
        <p:nvCxnSpPr>
          <p:cNvPr id="522" name="Google Shape;522;p21"/>
          <p:cNvCxnSpPr/>
          <p:nvPr/>
        </p:nvCxnSpPr>
        <p:spPr>
          <a:xfrm rot="10800000" flipH="1">
            <a:off x="4285673" y="1321379"/>
            <a:ext cx="9236" cy="4476339"/>
          </a:xfrm>
          <a:prstGeom prst="straightConnector1">
            <a:avLst/>
          </a:prstGeom>
          <a:noFill/>
          <a:ln w="76200" cap="flat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60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529" name="Google Shape;529;p2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530" name="Google Shape;530;p2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2" name="Google Shape;532;p22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METODELE DE CARE AI NEVOIE ÎN ACEASTĂ LECȚIE</a:t>
            </a:r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55088" y="1422840"/>
            <a:ext cx="8767036" cy="451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 dirty="0"/>
              <a:t>Motion Sensor methods – U</a:t>
            </a:r>
            <a:r>
              <a:rPr lang="ro-RO" sz="2000" dirty="0"/>
              <a:t>tilizată pentru citirea și resetarea valorilor senzorului </a:t>
            </a:r>
            <a:r>
              <a:rPr lang="en-US" sz="2000" dirty="0"/>
              <a:t>gyro </a:t>
            </a: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tilt_angles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>
                <a:solidFill>
                  <a:schemeClr val="dk1"/>
                </a:solidFill>
              </a:rPr>
              <a:t>Această metodă returnează un </a:t>
            </a:r>
            <a:r>
              <a:rPr lang="en-US" sz="1800" dirty="0">
                <a:solidFill>
                  <a:schemeClr val="dk1"/>
                </a:solidFill>
              </a:rPr>
              <a:t>tuple </a:t>
            </a:r>
            <a:r>
              <a:rPr lang="ro-RO" sz="1800" dirty="0">
                <a:solidFill>
                  <a:schemeClr val="dk1"/>
                </a:solidFill>
              </a:rPr>
              <a:t>care conține 3 valori. Poți afla mai multe despre </a:t>
            </a:r>
            <a:r>
              <a:rPr lang="en-US" sz="1800" dirty="0">
                <a:solidFill>
                  <a:schemeClr val="dk1"/>
                </a:solidFill>
              </a:rPr>
              <a:t> Python Tuples </a:t>
            </a:r>
            <a:r>
              <a:rPr lang="ro-RO" sz="1800" dirty="0">
                <a:solidFill>
                  <a:schemeClr val="dk1"/>
                </a:solidFill>
              </a:rPr>
              <a:t>în lecția </a:t>
            </a:r>
            <a:r>
              <a:rPr lang="en-US" sz="1800" dirty="0">
                <a:solidFill>
                  <a:schemeClr val="dk1"/>
                </a:solidFill>
              </a:rPr>
              <a:t>Lists and Tuples </a:t>
            </a:r>
            <a:r>
              <a:rPr lang="ro-RO" sz="1800" dirty="0">
                <a:solidFill>
                  <a:schemeClr val="dk1"/>
                </a:solidFill>
              </a:rPr>
              <a:t>pe </a:t>
            </a:r>
            <a:r>
              <a:rPr lang="en-US" sz="1800" dirty="0">
                <a:solidFill>
                  <a:schemeClr val="dk1"/>
                </a:solidFill>
              </a:rPr>
              <a:t>w3Schools </a:t>
            </a:r>
            <a:r>
              <a:rPr lang="en-US" sz="18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Tuples </a:t>
            </a:r>
            <a:endParaRPr sz="1800" dirty="0">
              <a:solidFill>
                <a:schemeClr val="dk1"/>
              </a:solidFill>
            </a:endParaRPr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b="0" dirty="0">
                <a:solidFill>
                  <a:schemeClr val="dk1"/>
                </a:solidFill>
              </a:rPr>
              <a:t>Fiecare valoare din </a:t>
            </a:r>
            <a:r>
              <a:rPr lang="en-US" sz="1800" dirty="0">
                <a:solidFill>
                  <a:schemeClr val="dk1"/>
                </a:solidFill>
              </a:rPr>
              <a:t>tuple </a:t>
            </a:r>
            <a:r>
              <a:rPr lang="ro-RO" sz="1800" dirty="0">
                <a:solidFill>
                  <a:schemeClr val="dk1"/>
                </a:solidFill>
              </a:rPr>
              <a:t>este </a:t>
            </a:r>
            <a:r>
              <a:rPr lang="en-US" sz="1800" dirty="0" err="1">
                <a:solidFill>
                  <a:schemeClr val="dk1"/>
                </a:solidFill>
              </a:rPr>
              <a:t>deci</a:t>
            </a:r>
            <a:r>
              <a:rPr lang="ro-RO" sz="1800" dirty="0">
                <a:solidFill>
                  <a:schemeClr val="dk1"/>
                </a:solidFill>
              </a:rPr>
              <a:t> - grade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ro-RO" sz="1800" dirty="0">
                <a:solidFill>
                  <a:schemeClr val="dk1"/>
                </a:solidFill>
              </a:rPr>
              <a:t>zeci de grade</a:t>
            </a:r>
            <a:r>
              <a:rPr lang="en-US" sz="1800" dirty="0">
                <a:solidFill>
                  <a:schemeClr val="dk1"/>
                </a:solidFill>
              </a:rPr>
              <a:t>). </a:t>
            </a:r>
            <a:r>
              <a:rPr lang="ro-RO" sz="1800" dirty="0">
                <a:solidFill>
                  <a:schemeClr val="dk1"/>
                </a:solidFill>
              </a:rPr>
              <a:t>Așa că verifică pentru </a:t>
            </a:r>
            <a:r>
              <a:rPr lang="en-US" sz="1800" dirty="0">
                <a:solidFill>
                  <a:schemeClr val="dk1"/>
                </a:solidFill>
              </a:rPr>
              <a:t>&gt; 90 de</a:t>
            </a:r>
            <a:r>
              <a:rPr lang="ro-RO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gr</a:t>
            </a:r>
            <a:r>
              <a:rPr lang="ro-RO" sz="1800" dirty="0">
                <a:solidFill>
                  <a:schemeClr val="dk1"/>
                </a:solidFill>
              </a:rPr>
              <a:t>ad</a:t>
            </a:r>
            <a:r>
              <a:rPr lang="en-US" sz="1800" dirty="0">
                <a:solidFill>
                  <a:schemeClr val="dk1"/>
                </a:solidFill>
              </a:rPr>
              <a:t>e</a:t>
            </a:r>
            <a:r>
              <a:rPr lang="ro-RO" sz="1800" dirty="0">
                <a:solidFill>
                  <a:schemeClr val="dk1"/>
                </a:solidFill>
              </a:rPr>
              <a:t>, va trebui să verifici valori </a:t>
            </a:r>
            <a:r>
              <a:rPr lang="en-US" sz="1800" dirty="0">
                <a:solidFill>
                  <a:schemeClr val="dk1"/>
                </a:solidFill>
              </a:rPr>
              <a:t>&gt; 900.</a:t>
            </a:r>
            <a:endParaRPr sz="1800" b="0" dirty="0">
              <a:solidFill>
                <a:srgbClr val="000000"/>
              </a:solidFill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reset_yaw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stable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Această metodă returnează valoarea de adevăr când senzorul va avea valoare 0. </a:t>
            </a:r>
            <a:endParaRPr sz="2000"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ORIENTAREA ROBOTULUI:  YAW, PITCH ȘI ROLL</a:t>
            </a:r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166601" y="973830"/>
            <a:ext cx="2744229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None/>
            </a:pPr>
            <a:r>
              <a:rPr lang="en-US" dirty="0"/>
              <a:t>Yaw </a:t>
            </a:r>
            <a:r>
              <a:rPr lang="ro-RO" dirty="0"/>
              <a:t>înregistrează rotația </a:t>
            </a:r>
            <a:r>
              <a:rPr lang="en-US" dirty="0"/>
              <a:t>Hub</a:t>
            </a:r>
            <a:r>
              <a:rPr lang="ro-RO" dirty="0"/>
              <a:t>-ului la dreapta sau la stânga</a:t>
            </a:r>
            <a:endParaRPr lang="en-US" dirty="0"/>
          </a:p>
        </p:txBody>
      </p:sp>
      <p:sp>
        <p:nvSpPr>
          <p:cNvPr id="172" name="Google Shape;17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3428398" y="1135016"/>
            <a:ext cx="2106240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Pitch </a:t>
            </a:r>
            <a:r>
              <a:rPr lang="ro-RO" sz="2400" dirty="0"/>
              <a:t>înregistrează mișcarea </a:t>
            </a:r>
            <a:r>
              <a:rPr lang="en-US" sz="2400" dirty="0"/>
              <a:t>Hub</a:t>
            </a:r>
            <a:r>
              <a:rPr lang="ro-RO" sz="2400" dirty="0"/>
              <a:t>-ului sus și jos</a:t>
            </a:r>
            <a:r>
              <a:rPr lang="en-US" sz="2400" dirty="0"/>
              <a:t> </a:t>
            </a:r>
          </a:p>
        </p:txBody>
      </p:sp>
      <p:sp>
        <p:nvSpPr>
          <p:cNvPr id="175" name="Google Shape;175;p4"/>
          <p:cNvSpPr txBox="1"/>
          <p:nvPr/>
        </p:nvSpPr>
        <p:spPr>
          <a:xfrm>
            <a:off x="526830" y="4360810"/>
            <a:ext cx="2288541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Roll </a:t>
            </a:r>
            <a:r>
              <a:rPr lang="ro-RO" sz="2400" dirty="0"/>
              <a:t>înregistrează rotația </a:t>
            </a:r>
            <a:r>
              <a:rPr lang="en-US" sz="2400" dirty="0"/>
              <a:t>Hub</a:t>
            </a:r>
            <a:r>
              <a:rPr lang="ro-RO" sz="2400" dirty="0"/>
              <a:t>-ului de pe oparte pe alta</a:t>
            </a:r>
            <a:endParaRPr lang="en-US" sz="2400" dirty="0"/>
          </a:p>
        </p:txBody>
      </p:sp>
      <p:pic>
        <p:nvPicPr>
          <p:cNvPr id="176" name="Google Shape;176;p4" descr="A close up of a speak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94" y="4795439"/>
            <a:ext cx="2188276" cy="164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 descr="A close up of a devi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375" t="25218" r="6719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 descr="A close up of a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27290" t="3271" r="24629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"/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4"/>
          <p:cNvSpPr/>
          <p:nvPr/>
        </p:nvSpPr>
        <p:spPr>
          <a:xfrm rot="-8857048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4"/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4"/>
          <p:cNvSpPr/>
          <p:nvPr/>
        </p:nvSpPr>
        <p:spPr>
          <a:xfrm rot="-9964892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154051" y="1090313"/>
            <a:ext cx="2773669" cy="2895787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La fel ca și pe axele </a:t>
            </a:r>
            <a:r>
              <a:rPr lang="en-US" sz="1400" dirty="0">
                <a:solidFill>
                  <a:schemeClr val="tx1"/>
                </a:solidFill>
              </a:rPr>
              <a:t>x, y </a:t>
            </a:r>
            <a:r>
              <a:rPr lang="ro-RO" sz="1400" dirty="0">
                <a:solidFill>
                  <a:schemeClr val="tx1"/>
                </a:solidFill>
              </a:rPr>
              <a:t>și</a:t>
            </a:r>
            <a:r>
              <a:rPr lang="en-US" sz="1400" dirty="0">
                <a:solidFill>
                  <a:schemeClr val="tx1"/>
                </a:solidFill>
              </a:rPr>
              <a:t> z </a:t>
            </a:r>
            <a:r>
              <a:rPr lang="ro-RO" sz="1400" dirty="0">
                <a:solidFill>
                  <a:schemeClr val="tx1"/>
                </a:solidFill>
              </a:rPr>
              <a:t>coordonatele sunt utilizate pentru a descrie poziția robotului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</a:t>
            </a:r>
            <a:r>
              <a:rPr lang="ro-RO" sz="1400" dirty="0">
                <a:solidFill>
                  <a:schemeClr val="tx1"/>
                </a:solidFill>
              </a:rPr>
              <a:t>sunt termeni utilizați pentru a descrie orientarea robotului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</a:t>
            </a:r>
            <a:r>
              <a:rPr lang="ro-RO" sz="1400" dirty="0">
                <a:solidFill>
                  <a:schemeClr val="tx1"/>
                </a:solidFill>
              </a:rPr>
              <a:t> este rotația în jurul axei </a:t>
            </a:r>
            <a:r>
              <a:rPr lang="en-US" sz="1400" dirty="0">
                <a:solidFill>
                  <a:schemeClr val="tx1"/>
                </a:solidFill>
              </a:rPr>
              <a:t>z. Pitch </a:t>
            </a:r>
            <a:r>
              <a:rPr lang="ro-RO" sz="1400" dirty="0">
                <a:solidFill>
                  <a:schemeClr val="tx1"/>
                </a:solidFill>
              </a:rPr>
              <a:t>este rotația în jurul axei y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</a:t>
            </a:r>
            <a:r>
              <a:rPr lang="ro-RO" sz="1400" dirty="0">
                <a:solidFill>
                  <a:schemeClr val="tx1"/>
                </a:solidFill>
              </a:rPr>
              <a:t>este rotația în jurul axei </a:t>
            </a:r>
            <a:r>
              <a:rPr lang="en-US" sz="1400" dirty="0">
                <a:solidFill>
                  <a:schemeClr val="tx1"/>
                </a:solidFill>
              </a:rPr>
              <a:t>x.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ro-RO" sz="1400" dirty="0">
                <a:solidFill>
                  <a:schemeClr val="tx1"/>
                </a:solidFill>
              </a:rPr>
              <a:t>Senzorul giroscopic măsoară poziția și orientarea robotului,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85" name="Google Shape;185;p4" descr="A satellite in spac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7989" y="4030732"/>
            <a:ext cx="3620198" cy="2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UTILIZAREA SENZORULUI GYRO PENTRU ÎNTOARCERI</a:t>
            </a:r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58150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Senzorul giroscopic poate fi programat pentru a măsura valorile </a:t>
            </a:r>
            <a:r>
              <a:rPr lang="en-US" dirty="0"/>
              <a:t>hub</a:t>
            </a:r>
            <a:r>
              <a:rPr lang="ro-RO" dirty="0"/>
              <a:t>-ul pentru </a:t>
            </a:r>
            <a:r>
              <a:rPr lang="en-US" dirty="0"/>
              <a:t>yaw, pitch and roll</a:t>
            </a:r>
          </a:p>
          <a:p>
            <a:r>
              <a:rPr lang="ro-RO" dirty="0"/>
              <a:t>Aceste valori pot fi utilizate pentru ca robotul să simtă dacă s-a mișcat pe una din axele x,y</a:t>
            </a:r>
            <a:r>
              <a:rPr lang="en-US" dirty="0"/>
              <a:t>, </a:t>
            </a:r>
            <a:r>
              <a:rPr lang="ro-RO" dirty="0"/>
              <a:t>sau</a:t>
            </a:r>
            <a:r>
              <a:rPr lang="en-US" dirty="0"/>
              <a:t> z </a:t>
            </a:r>
            <a:endParaRPr lang="ro-RO" dirty="0"/>
          </a:p>
          <a:p>
            <a:r>
              <a:rPr lang="ro-RO" dirty="0"/>
              <a:t>În această lecție, ne vom focusa pe ,,</a:t>
            </a:r>
            <a:r>
              <a:rPr lang="en-US" dirty="0"/>
              <a:t>yaw’’ </a:t>
            </a:r>
            <a:r>
              <a:rPr lang="ro-RO" dirty="0"/>
              <a:t>ce poate fi folosit pentru a determina dacă robotul s-a mișcat stânga sau dreapta</a:t>
            </a:r>
            <a:endParaRPr lang="en-US" dirty="0"/>
          </a:p>
          <a:p>
            <a:r>
              <a:rPr lang="ro-RO" dirty="0"/>
              <a:t>Pentru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pitch’’ and ,,roll’’, the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utilizea</a:t>
            </a:r>
            <a:r>
              <a:rPr lang="ro-RO" dirty="0"/>
              <a:t>ză</a:t>
            </a:r>
            <a:r>
              <a:rPr lang="en-US" dirty="0"/>
              <a:t> </a:t>
            </a:r>
            <a:r>
              <a:rPr lang="en-US" dirty="0" err="1"/>
              <a:t>gravita</a:t>
            </a:r>
            <a:r>
              <a:rPr lang="ro-RO" dirty="0"/>
              <a:t>ția pentru a determina ce e citirea 0</a:t>
            </a:r>
            <a:r>
              <a:rPr lang="en-US" dirty="0"/>
              <a:t>. </a:t>
            </a:r>
            <a:r>
              <a:rPr lang="ro-RO" dirty="0"/>
              <a:t>Robotul pus pe podea va duce la o citire</a:t>
            </a:r>
            <a:r>
              <a:rPr lang="en-US" dirty="0"/>
              <a:t> 0 </a:t>
            </a:r>
            <a:r>
              <a:rPr lang="ro-RO" dirty="0"/>
              <a:t>,,</a:t>
            </a:r>
            <a:r>
              <a:rPr lang="en-US" dirty="0"/>
              <a:t>pitch’’ </a:t>
            </a:r>
            <a:r>
              <a:rPr lang="ro-RO" dirty="0"/>
              <a:t>și</a:t>
            </a:r>
            <a:r>
              <a:rPr lang="en-US" dirty="0"/>
              <a:t> 0 </a:t>
            </a:r>
            <a:r>
              <a:rPr lang="ro-RO" dirty="0"/>
              <a:t>,,</a:t>
            </a:r>
            <a:r>
              <a:rPr lang="en-US" dirty="0"/>
              <a:t>roll’’. </a:t>
            </a:r>
          </a:p>
          <a:p>
            <a:pPr marL="306000" indent="-306000">
              <a:spcBef>
                <a:spcPts val="960"/>
              </a:spcBef>
            </a:pPr>
            <a:r>
              <a:rPr lang="ro-RO" dirty="0"/>
              <a:t>Pentru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yaw’’, robot</a:t>
            </a:r>
            <a:r>
              <a:rPr lang="ro-RO" dirty="0"/>
              <a:t>ul nu are un compas pentru a spune dacă se află la nord sau la sud</a:t>
            </a:r>
            <a:r>
              <a:rPr lang="en-US" dirty="0"/>
              <a:t>. </a:t>
            </a:r>
            <a:r>
              <a:rPr lang="ro-RO" dirty="0"/>
              <a:t> De aceea trebuie să spui robotului ce ar trebui să considere 0</a:t>
            </a:r>
            <a:r>
              <a:rPr lang="en-US" dirty="0"/>
              <a:t>. </a:t>
            </a:r>
            <a:r>
              <a:rPr lang="ro-RO" dirty="0"/>
              <a:t>Acest lucru se realizează cu ajutorul block-ului</a:t>
            </a:r>
            <a:r>
              <a:rPr lang="en-US" dirty="0"/>
              <a:t> “set yaw angle to 0”. 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 </a:t>
            </a:r>
            <a:r>
              <a:rPr lang="ro-RO" dirty="0"/>
              <a:t>Aceasta se realizează cu metoda</a:t>
            </a:r>
            <a:r>
              <a:rPr lang="en-US" dirty="0"/>
              <a:t> </a:t>
            </a:r>
            <a:r>
              <a:rPr lang="en-US" dirty="0" err="1"/>
              <a:t>reset_yaw</a:t>
            </a:r>
            <a:r>
              <a:rPr lang="en-US" dirty="0"/>
              <a:t>(). 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92" name="Google Shape;192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389412" y="5021167"/>
            <a:ext cx="8599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motion_sensor.tilt_angles</a:t>
            </a:r>
            <a:r>
              <a:rPr lang="en-US" sz="24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motion_sensor.reset_yaw</a:t>
            </a:r>
            <a:r>
              <a:rPr lang="en-US" sz="24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>
            <a:spLocks noGrp="1"/>
          </p:cNvSpPr>
          <p:nvPr>
            <p:ph type="body" idx="1"/>
          </p:nvPr>
        </p:nvSpPr>
        <p:spPr>
          <a:xfrm>
            <a:off x="155088" y="1182757"/>
            <a:ext cx="8767036" cy="513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6000" lvl="0" indent="-313886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Valorile </a:t>
            </a:r>
            <a:r>
              <a:rPr lang="en-US" dirty="0"/>
              <a:t>Yaw </a:t>
            </a:r>
            <a:r>
              <a:rPr lang="ro-RO" dirty="0"/>
              <a:t>așa cum se văd în </a:t>
            </a:r>
            <a:r>
              <a:rPr lang="en-US" dirty="0"/>
              <a:t>app:</a:t>
            </a:r>
            <a:endParaRPr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Char char="⬛"/>
            </a:pPr>
            <a:r>
              <a:rPr lang="en-US" sz="1800" dirty="0"/>
              <a:t> </a:t>
            </a:r>
            <a:r>
              <a:rPr lang="ro-RO" sz="1800" dirty="0"/>
              <a:t>Măsurarea unghiului de rotație începe de la 0 și utilizează valori pozitive dacă robotul este întors spre dreapta</a:t>
            </a:r>
            <a:r>
              <a:rPr lang="en-US" sz="1800" dirty="0"/>
              <a:t>,</a:t>
            </a:r>
            <a:r>
              <a:rPr lang="ro-RO" sz="1800" dirty="0"/>
              <a:t> și mai mici decât 0 dacă robotul întoarce spre stânga. </a:t>
            </a:r>
            <a:endParaRPr lang="en-US"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La semnul de 1</a:t>
            </a:r>
            <a:r>
              <a:rPr lang="en-US" sz="1800" dirty="0"/>
              <a:t>80 de</a:t>
            </a:r>
            <a:r>
              <a:rPr lang="ro-RO" sz="1800" dirty="0"/>
              <a:t> </a:t>
            </a:r>
            <a:r>
              <a:rPr lang="en-US" sz="1800" dirty="0"/>
              <a:t>gr</a:t>
            </a:r>
            <a:r>
              <a:rPr lang="ro-RO" sz="1800" dirty="0"/>
              <a:t>ad</a:t>
            </a:r>
            <a:r>
              <a:rPr lang="en-US" sz="1800" dirty="0"/>
              <a:t>e, </a:t>
            </a:r>
            <a:r>
              <a:rPr lang="ro-RO" sz="1800" dirty="0"/>
              <a:t>semnele se schimbă</a:t>
            </a:r>
            <a:r>
              <a:rPr lang="en-US" sz="1800" dirty="0"/>
              <a:t>! </a:t>
            </a:r>
            <a:r>
              <a:rPr lang="ro-RO" sz="1800" dirty="0"/>
              <a:t>Citirile unghiului de rotație arătat în aplicație vor merge de la 1</a:t>
            </a:r>
            <a:r>
              <a:rPr lang="en-US" sz="1800" dirty="0"/>
              <a:t>79 </a:t>
            </a:r>
            <a:r>
              <a:rPr lang="ro-RO" sz="1800" dirty="0"/>
              <a:t>la</a:t>
            </a:r>
            <a:r>
              <a:rPr lang="en-US" sz="1800" dirty="0"/>
              <a:t> -180</a:t>
            </a:r>
            <a:r>
              <a:rPr lang="ro-RO" sz="1800" dirty="0"/>
              <a:t> dacă se întoarce în sensul acelor de ceasornic, și -1</a:t>
            </a:r>
            <a:r>
              <a:rPr lang="en-US" sz="1800" dirty="0"/>
              <a:t>80 </a:t>
            </a:r>
            <a:r>
              <a:rPr lang="ro-RO" sz="1800" dirty="0"/>
              <a:t>la</a:t>
            </a:r>
            <a:r>
              <a:rPr lang="en-US" sz="1800" dirty="0"/>
              <a:t> 179 </a:t>
            </a:r>
            <a:r>
              <a:rPr lang="ro-RO" sz="1800" dirty="0"/>
              <a:t>dacă se întoarce în sensul opus acelor de ceasornic</a:t>
            </a:r>
            <a:r>
              <a:rPr lang="en-US" sz="1800" dirty="0"/>
              <a:t>.</a:t>
            </a:r>
            <a:endParaRPr lang="en-US"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Char char="⬛"/>
            </a:pPr>
            <a:r>
              <a:rPr lang="ro-RO" sz="1800" dirty="0"/>
              <a:t>Dacă dorești să întorci mai mult de </a:t>
            </a:r>
            <a:r>
              <a:rPr lang="en-US" sz="1800" dirty="0"/>
              <a:t>180 de</a:t>
            </a:r>
            <a:r>
              <a:rPr lang="ro-RO" sz="1800" dirty="0"/>
              <a:t> </a:t>
            </a:r>
            <a:r>
              <a:rPr lang="en-US" sz="1800" dirty="0"/>
              <a:t>gr</a:t>
            </a:r>
            <a:r>
              <a:rPr lang="ro-RO" sz="1800" dirty="0"/>
              <a:t>ade într-o anumită direcție, va trebui să faci câteva verificări suplimentare, pe care le vom explica mai târziu în lecție.</a:t>
            </a:r>
            <a:endParaRPr dirty="0"/>
          </a:p>
          <a:p>
            <a:pPr marL="306000" lvl="0" indent="-313886" algn="l" rtl="0">
              <a:spcBef>
                <a:spcPts val="933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Valorile unghiului de rotație este citi de </a:t>
            </a:r>
            <a:r>
              <a:rPr lang="en-US" dirty="0"/>
              <a:t> </a:t>
            </a:r>
            <a:r>
              <a:rPr lang="en-US" dirty="0" err="1"/>
              <a:t>tilt_angles</a:t>
            </a:r>
            <a:r>
              <a:rPr lang="en-US" dirty="0"/>
              <a:t> tuple:</a:t>
            </a:r>
            <a:endParaRPr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Font typeface="Gill Sans"/>
              <a:buChar char="⬛"/>
            </a:pPr>
            <a:r>
              <a:rPr lang="ro-RO" sz="1800" dirty="0">
                <a:solidFill>
                  <a:schemeClr val="dk1"/>
                </a:solidFill>
              </a:rPr>
              <a:t>Citirile senzorului mișcare sunt </a:t>
            </a:r>
            <a:r>
              <a:rPr lang="ro-RO" sz="1800" dirty="0">
                <a:solidFill>
                  <a:srgbClr val="FF0000"/>
                </a:solidFill>
              </a:rPr>
              <a:t>de semn contrar </a:t>
            </a:r>
            <a:r>
              <a:rPr lang="ro-RO" sz="1800" dirty="0">
                <a:solidFill>
                  <a:schemeClr val="dk1"/>
                </a:solidFill>
              </a:rPr>
              <a:t>cu valorile arătate de citirile unghiului de rotație  din aplicație sau din block-uri, în deci-grade (zeci de grade).</a:t>
            </a:r>
            <a:endParaRPr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Font typeface="Gill Sans"/>
              <a:buChar char="⬛"/>
            </a:pPr>
            <a:r>
              <a:rPr lang="ro-RO" sz="1800" dirty="0">
                <a:solidFill>
                  <a:schemeClr val="dk1"/>
                </a:solidFill>
              </a:rPr>
              <a:t>Când întoarcem în sensul acelor de ceasornic, citirile vom merge de la </a:t>
            </a:r>
            <a:r>
              <a:rPr lang="en-US" sz="1800" dirty="0">
                <a:solidFill>
                  <a:schemeClr val="dk1"/>
                </a:solidFill>
              </a:rPr>
              <a:t>0 </a:t>
            </a:r>
            <a:r>
              <a:rPr lang="ro-RO" sz="1800" dirty="0">
                <a:solidFill>
                  <a:schemeClr val="dk1"/>
                </a:solidFill>
              </a:rPr>
              <a:t>la</a:t>
            </a:r>
            <a:r>
              <a:rPr lang="en-US" sz="1800" dirty="0">
                <a:solidFill>
                  <a:schemeClr val="dk1"/>
                </a:solidFill>
              </a:rPr>
              <a:t> -1799, </a:t>
            </a:r>
            <a:r>
              <a:rPr lang="ro-RO" sz="1800" dirty="0">
                <a:solidFill>
                  <a:schemeClr val="dk1"/>
                </a:solidFill>
              </a:rPr>
              <a:t>și apoi de la 180</a:t>
            </a:r>
            <a:r>
              <a:rPr lang="en-US" sz="1800" dirty="0">
                <a:solidFill>
                  <a:schemeClr val="dk1"/>
                </a:solidFill>
              </a:rPr>
              <a:t>0 </a:t>
            </a:r>
            <a:r>
              <a:rPr lang="ro-RO" sz="1800" dirty="0">
                <a:solidFill>
                  <a:schemeClr val="dk1"/>
                </a:solidFill>
              </a:rPr>
              <a:t>în jos la </a:t>
            </a:r>
            <a:r>
              <a:rPr lang="en-US" sz="1800" dirty="0">
                <a:solidFill>
                  <a:schemeClr val="dk1"/>
                </a:solidFill>
              </a:rPr>
              <a:t>0</a:t>
            </a:r>
            <a:endParaRPr dirty="0"/>
          </a:p>
          <a:p>
            <a:pPr marL="630000" lvl="1" indent="-313886" algn="l" rtl="0">
              <a:spcBef>
                <a:spcPts val="933"/>
              </a:spcBef>
              <a:spcAft>
                <a:spcPts val="0"/>
              </a:spcAft>
              <a:buSzPts val="1656"/>
              <a:buFont typeface="Gill Sans"/>
              <a:buChar char="⬛"/>
            </a:pPr>
            <a:r>
              <a:rPr lang="en-US" sz="1800" dirty="0" err="1">
                <a:solidFill>
                  <a:schemeClr val="dk1"/>
                </a:solidFill>
              </a:rPr>
              <a:t>Multip</a:t>
            </a:r>
            <a:r>
              <a:rPr lang="ro-RO" sz="1800" dirty="0">
                <a:solidFill>
                  <a:schemeClr val="dk1"/>
                </a:solidFill>
              </a:rPr>
              <a:t>licarea citirilor</a:t>
            </a:r>
            <a:r>
              <a:rPr lang="en-US" sz="1800" dirty="0">
                <a:solidFill>
                  <a:schemeClr val="dk1"/>
                </a:solidFill>
              </a:rPr>
              <a:t> tuple </a:t>
            </a:r>
            <a:r>
              <a:rPr lang="ro-RO" sz="1800" dirty="0">
                <a:solidFill>
                  <a:schemeClr val="dk1"/>
                </a:solidFill>
              </a:rPr>
              <a:t>cu </a:t>
            </a:r>
            <a:r>
              <a:rPr lang="en-US" sz="1800" dirty="0">
                <a:solidFill>
                  <a:schemeClr val="dk1"/>
                </a:solidFill>
              </a:rPr>
              <a:t>-0.1 convert</a:t>
            </a:r>
            <a:r>
              <a:rPr lang="ro-RO" sz="1800" dirty="0">
                <a:solidFill>
                  <a:schemeClr val="dk1"/>
                </a:solidFill>
              </a:rPr>
              <a:t>ește în aceeași sistem de valori ca în A</a:t>
            </a:r>
            <a:r>
              <a:rPr lang="en-US" sz="1800" dirty="0">
                <a:solidFill>
                  <a:schemeClr val="dk1"/>
                </a:solidFill>
              </a:rPr>
              <a:t>pp/Blocks.</a:t>
            </a:r>
            <a:endParaRPr dirty="0"/>
          </a:p>
          <a:p>
            <a:pPr marL="306000" lvl="0" indent="-314763" algn="l" rtl="0">
              <a:spcBef>
                <a:spcPts val="970"/>
              </a:spcBef>
              <a:spcAft>
                <a:spcPts val="0"/>
              </a:spcAft>
              <a:buSzPts val="1840"/>
              <a:buFont typeface="Gill Sans"/>
              <a:buChar char="⬛"/>
            </a:pPr>
            <a:r>
              <a:rPr lang="ro-RO" sz="2000" dirty="0">
                <a:solidFill>
                  <a:schemeClr val="dk1"/>
                </a:solidFill>
              </a:rPr>
              <a:t>Dacă întoarcerile sunt limitate la mai puțin de 180 de grade, utilizați valori absolute pentru a evita bug-urile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MĂSURĂTORILE YAW ANGLE (UNGHIULUI DE ROTAȚIE)</a:t>
            </a:r>
            <a:endParaRPr dirty="0"/>
          </a:p>
        </p:txBody>
      </p:sp>
      <p:sp>
        <p:nvSpPr>
          <p:cNvPr id="201" name="Google Shape;201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202" name="Google Shape;202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MĂSURĂTORILE YAW ANGLE (GRAPHIC)</a:t>
            </a:r>
          </a:p>
        </p:txBody>
      </p:sp>
      <p:sp>
        <p:nvSpPr>
          <p:cNvPr id="208" name="Google Shape;208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1" name="Google Shape;211;p7"/>
          <p:cNvSpPr/>
          <p:nvPr/>
        </p:nvSpPr>
        <p:spPr>
          <a:xfrm>
            <a:off x="2246244" y="2117034"/>
            <a:ext cx="3309731" cy="3279913"/>
          </a:xfrm>
          <a:prstGeom prst="ellipse">
            <a:avLst/>
          </a:prstGeom>
          <a:solidFill>
            <a:schemeClr val="accent1"/>
          </a:solidFill>
          <a:ln w="22225" cap="rnd" cmpd="sng">
            <a:solidFill>
              <a:srgbClr val="5D5D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2" name="Google Shape;212;p7"/>
          <p:cNvCxnSpPr/>
          <p:nvPr/>
        </p:nvCxnSpPr>
        <p:spPr>
          <a:xfrm rot="10800000">
            <a:off x="3901109" y="1476040"/>
            <a:ext cx="0" cy="4397986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7"/>
          <p:cNvCxnSpPr/>
          <p:nvPr/>
        </p:nvCxnSpPr>
        <p:spPr>
          <a:xfrm>
            <a:off x="1152939" y="3756990"/>
            <a:ext cx="5585791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7"/>
          <p:cNvSpPr txBox="1"/>
          <p:nvPr/>
        </p:nvSpPr>
        <p:spPr>
          <a:xfrm>
            <a:off x="3948334" y="2206505"/>
            <a:ext cx="377681" cy="36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5128602" y="3340036"/>
            <a:ext cx="427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90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3945833" y="4937060"/>
            <a:ext cx="626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179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3289848" y="4937685"/>
            <a:ext cx="626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-180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2310013" y="3423725"/>
            <a:ext cx="5706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-90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3523428" y="2226375"/>
            <a:ext cx="377681" cy="36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3427749" y="1167290"/>
            <a:ext cx="1036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FAȚĂ</a:t>
            </a:r>
            <a:endParaRPr dirty="0"/>
          </a:p>
        </p:txBody>
      </p:sp>
      <p:sp>
        <p:nvSpPr>
          <p:cNvPr id="221" name="Google Shape;221;p7"/>
          <p:cNvSpPr txBox="1"/>
          <p:nvPr/>
        </p:nvSpPr>
        <p:spPr>
          <a:xfrm>
            <a:off x="3108219" y="2963651"/>
            <a:ext cx="1610139" cy="147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YAW ANGLES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AȘA CUM ESTE VĂZUT ÎN APLICAȚIA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HUB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-ULUI</a:t>
            </a:r>
            <a:endParaRPr dirty="0"/>
          </a:p>
        </p:txBody>
      </p:sp>
      <p:sp>
        <p:nvSpPr>
          <p:cNvPr id="222" name="Google Shape;222;p7"/>
          <p:cNvSpPr txBox="1"/>
          <p:nvPr/>
        </p:nvSpPr>
        <p:spPr>
          <a:xfrm>
            <a:off x="5755621" y="3332184"/>
            <a:ext cx="708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-900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3935882" y="5391323"/>
            <a:ext cx="755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-1799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3089358" y="5401342"/>
            <a:ext cx="642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1800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1563734" y="3390249"/>
            <a:ext cx="546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900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5767134" y="2071059"/>
            <a:ext cx="25700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YAW </a:t>
            </a: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ANGLES</a:t>
            </a: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A</a:t>
            </a:r>
            <a:r>
              <a:rPr lang="ro-RO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ȘA CUM ESTE CITIT DE </a:t>
            </a: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TUPLE RETURNED BY </a:t>
            </a:r>
            <a:r>
              <a:rPr lang="en-US" sz="1800" dirty="0" err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tilt_angles</a:t>
            </a:r>
            <a:r>
              <a:rPr lang="en-US" sz="18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(PYTHON)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3510147" y="1723802"/>
            <a:ext cx="377681" cy="36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3935882" y="1744553"/>
            <a:ext cx="377681" cy="36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831580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AȘTEAPTĂ PÂNĂ CÂND SENZORUL GYRO ATINGE VALOAREA</a:t>
            </a:r>
          </a:p>
        </p:txBody>
      </p:sp>
      <p:sp>
        <p:nvSpPr>
          <p:cNvPr id="234" name="Google Shape;234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06000" indent="-306000">
              <a:spcBef>
                <a:spcPts val="0"/>
              </a:spcBef>
            </a:pPr>
            <a:r>
              <a:rPr lang="ro-RO" dirty="0"/>
              <a:t>Sunt 2 opțiuni pentru a măsura dacă robotul ajunge la unghiul dorit</a:t>
            </a:r>
            <a:endParaRPr lang="en-US" dirty="0"/>
          </a:p>
          <a:p>
            <a:r>
              <a:rPr lang="en-US" sz="1800" dirty="0"/>
              <a:t>Op</a:t>
            </a:r>
            <a:r>
              <a:rPr lang="ro-RO" sz="1800" dirty="0"/>
              <a:t>țiunea</a:t>
            </a:r>
            <a:r>
              <a:rPr lang="en-US" sz="1800" dirty="0"/>
              <a:t> I: LEGO-specific API</a:t>
            </a:r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U</a:t>
            </a:r>
            <a:r>
              <a:rPr lang="ro-RO" dirty="0"/>
              <a:t>tilizează funcția</a:t>
            </a:r>
            <a:r>
              <a:rPr lang="en-US" dirty="0"/>
              <a:t> </a:t>
            </a:r>
            <a:r>
              <a:rPr lang="en-US" dirty="0" err="1"/>
              <a:t>runloop.until</a:t>
            </a:r>
            <a:r>
              <a:rPr lang="ro-RO" dirty="0"/>
              <a:t>. Se va aștepta ca funcția să returneze valoarea de adevăr</a:t>
            </a:r>
            <a:r>
              <a:rPr lang="en-US" dirty="0"/>
              <a:t>: </a:t>
            </a:r>
            <a:r>
              <a:rPr lang="ro-RO" dirty="0"/>
              <a:t>ADEVĂRAT</a:t>
            </a:r>
            <a:r>
              <a:rPr lang="en-US" dirty="0"/>
              <a:t>. 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Funcția nu poate utiliza parametri</a:t>
            </a:r>
            <a:r>
              <a:rPr lang="en-US" dirty="0"/>
              <a:t>. U</a:t>
            </a:r>
            <a:r>
              <a:rPr lang="ro-RO" dirty="0"/>
              <a:t>tilizează variabile globale așa cum se intenționează în locul parametrilor.</a:t>
            </a:r>
            <a:endParaRPr sz="1100" dirty="0"/>
          </a:p>
          <a:p>
            <a:pPr marL="324000" lvl="1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mport </a:t>
            </a:r>
            <a:r>
              <a:rPr lang="en-US" sz="11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runloop</a:t>
            </a:r>
            <a:endParaRPr sz="1100" dirty="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324000" lvl="1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await </a:t>
            </a:r>
            <a:r>
              <a:rPr lang="en-U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100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unloop.until</a:t>
            </a:r>
            <a:r>
              <a:rPr lang="en-US" sz="1100" b="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(&lt;function that returns true or false based on conditions/sensor readings&gt;</a:t>
            </a:r>
            <a:r>
              <a:rPr lang="en-US" sz="11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Această opțiune este mai ușor de utilizat și detaliile pot fi găsite în </a:t>
            </a:r>
            <a:r>
              <a:rPr lang="en-US" dirty="0"/>
              <a:t>Spike Knowledge Base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Op</a:t>
            </a:r>
            <a:r>
              <a:rPr lang="ro-RO" dirty="0"/>
              <a:t>țiunea</a:t>
            </a:r>
            <a:r>
              <a:rPr lang="en-US" dirty="0"/>
              <a:t> II: General Python API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U</a:t>
            </a:r>
            <a:r>
              <a:rPr lang="ro-RO" dirty="0"/>
              <a:t>tilizează WHILE LOOP</a:t>
            </a:r>
            <a:endParaRPr dirty="0"/>
          </a:p>
          <a:p>
            <a:pPr marL="594000" lvl="2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 moving....</a:t>
            </a:r>
            <a:endParaRPr dirty="0"/>
          </a:p>
          <a:p>
            <a:pPr marL="594000" lvl="2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motion_sensor.get_yaw_angle</a:t>
            </a:r>
            <a:r>
              <a:rPr lang="en-US" sz="11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ANGLE</a:t>
            </a:r>
            <a:r>
              <a:rPr lang="en-US" sz="11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endParaRPr dirty="0"/>
          </a:p>
          <a:p>
            <a:pPr marL="594000" lvl="2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&lt;code&gt;</a:t>
            </a:r>
            <a:endParaRPr sz="11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000" lvl="2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stop moving....</a:t>
            </a: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30000" lvl="1" indent="-306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ro-RO" sz="1400" dirty="0"/>
              <a:t>Mai ușor de rulat codul în timp ce funcția așteaptă</a:t>
            </a:r>
            <a:r>
              <a:rPr lang="en-US" sz="1400" dirty="0"/>
              <a:t>. </a:t>
            </a:r>
            <a:r>
              <a:rPr lang="ro-RO" sz="1400" dirty="0"/>
              <a:t>Poți de asemenea să definești </a:t>
            </a:r>
            <a:r>
              <a:rPr lang="en-US" sz="1400" dirty="0" err="1"/>
              <a:t>operator_function</a:t>
            </a:r>
            <a:r>
              <a:rPr lang="en-US" sz="1400" dirty="0"/>
              <a:t> in </a:t>
            </a:r>
            <a:r>
              <a:rPr lang="en-US" sz="1400" dirty="0" err="1"/>
              <a:t>wait_until</a:t>
            </a:r>
            <a:r>
              <a:rPr lang="en-US" sz="1400" dirty="0"/>
              <a:t>() – </a:t>
            </a:r>
            <a:r>
              <a:rPr lang="ro-RO" sz="1400" dirty="0"/>
              <a:t>dar </a:t>
            </a:r>
            <a:r>
              <a:rPr lang="en-US" sz="1400" dirty="0"/>
              <a:t>while loop </a:t>
            </a:r>
            <a:r>
              <a:rPr lang="ro-RO" sz="1400" dirty="0"/>
              <a:t>face codul mai clar</a:t>
            </a:r>
            <a:r>
              <a:rPr lang="en-US" sz="1400" dirty="0"/>
              <a:t>.</a:t>
            </a:r>
            <a:endParaRPr dirty="0"/>
          </a:p>
          <a:p>
            <a:pPr marL="630000" lvl="1" indent="-306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ro-RO" sz="1400" dirty="0"/>
              <a:t>Dacă nu dorești să rulezi codul</a:t>
            </a:r>
            <a:r>
              <a:rPr lang="en-US" sz="1400" dirty="0"/>
              <a:t>, </a:t>
            </a:r>
            <a:r>
              <a:rPr lang="ro-RO" sz="1400" dirty="0"/>
              <a:t>poți plasa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290F8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dirty="0"/>
              <a:t> </a:t>
            </a:r>
            <a:r>
              <a:rPr lang="ro-RO" sz="1400" dirty="0"/>
              <a:t>în locul </a:t>
            </a:r>
            <a:r>
              <a:rPr lang="en-US" sz="1400" dirty="0">
                <a:solidFill>
                  <a:srgbClr val="02B64E"/>
                </a:solidFill>
                <a:latin typeface="Consolas"/>
                <a:ea typeface="Consolas"/>
                <a:cs typeface="Consolas"/>
                <a:sym typeface="Consolas"/>
              </a:rPr>
              <a:t>&lt;code&gt; </a:t>
            </a:r>
            <a:r>
              <a:rPr lang="ro-RO" sz="1400" dirty="0">
                <a:solidFill>
                  <a:schemeClr val="tx1"/>
                </a:solidFill>
                <a:latin typeface="Gill Sans" panose="020B0604020202020204" charset="0"/>
                <a:ea typeface="Consolas"/>
                <a:cs typeface="Consolas"/>
                <a:sym typeface="Consolas"/>
              </a:rPr>
              <a:t>pentru a trece peste iterația din LOOP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324000" lvl="1" indent="0" algn="l" rtl="0">
              <a:spcBef>
                <a:spcPts val="820"/>
              </a:spcBef>
              <a:spcAft>
                <a:spcPts val="0"/>
              </a:spcAft>
              <a:buSzPts val="1012"/>
              <a:buNone/>
            </a:pPr>
            <a:endParaRPr sz="11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9"/>
          <p:cNvCxnSpPr/>
          <p:nvPr/>
        </p:nvCxnSpPr>
        <p:spPr>
          <a:xfrm>
            <a:off x="3584593" y="5364706"/>
            <a:ext cx="2257735" cy="12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9"/>
          <p:cNvCxnSpPr/>
          <p:nvPr/>
        </p:nvCxnSpPr>
        <p:spPr>
          <a:xfrm>
            <a:off x="399153" y="5350552"/>
            <a:ext cx="2257735" cy="12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9"/>
          <p:cNvCxnSpPr/>
          <p:nvPr/>
        </p:nvCxnSpPr>
        <p:spPr>
          <a:xfrm>
            <a:off x="276087" y="2251740"/>
            <a:ext cx="238080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SUNT 2 MODALITĂȚI DE ÎNTOARCERI PE CARE LE POȚI FACE</a:t>
            </a:r>
          </a:p>
        </p:txBody>
      </p:sp>
      <p:sp>
        <p:nvSpPr>
          <p:cNvPr id="245" name="Google Shape;245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09/14/2023)</a:t>
            </a:r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276087" y="1267098"/>
            <a:ext cx="4863205" cy="338514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180 </a:t>
            </a:r>
            <a:r>
              <a:rPr lang="ro-RO" sz="1600" b="1" dirty="0">
                <a:solidFill>
                  <a:schemeClr val="tx1"/>
                </a:solidFill>
              </a:rPr>
              <a:t>grade Întoarcere pe Pivot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276087" y="3868344"/>
            <a:ext cx="5497869" cy="338514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180 </a:t>
            </a:r>
            <a:r>
              <a:rPr lang="ro-RO" sz="1600" b="1" dirty="0">
                <a:solidFill>
                  <a:schemeClr val="tx1"/>
                </a:solidFill>
              </a:rPr>
              <a:t>grade Întoarcere</a:t>
            </a:r>
            <a:r>
              <a:rPr lang="en-US" sz="1600" b="1" dirty="0">
                <a:solidFill>
                  <a:schemeClr val="tx1"/>
                </a:solidFill>
              </a:rPr>
              <a:t> Spin </a:t>
            </a:r>
            <a:r>
              <a:rPr lang="ro-RO" sz="1600" b="1" dirty="0">
                <a:solidFill>
                  <a:schemeClr val="tx1"/>
                </a:solidFill>
              </a:rPr>
              <a:t>pe poziție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6009740" y="1226971"/>
            <a:ext cx="280502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o-RO" sz="1600" dirty="0"/>
              <a:t>Remarcă unde s-a oprit robotul în ambele imagini la o întoarcere de 180 de brade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ro-RO" sz="1600" dirty="0"/>
              <a:t>Î</a:t>
            </a:r>
            <a:r>
              <a:rPr lang="en-US" sz="1600" dirty="0"/>
              <a:t>n </a:t>
            </a:r>
            <a:r>
              <a:rPr lang="ro-RO" sz="1600" dirty="0"/>
              <a:t>întoarcerea de tip </a:t>
            </a:r>
            <a:r>
              <a:rPr lang="en-US" sz="1600" dirty="0"/>
              <a:t>Spin, </a:t>
            </a:r>
            <a:r>
              <a:rPr lang="ro-RO" sz="1600" dirty="0"/>
              <a:t>robotul s-a mișcat mult mai puțin, ceea ce face ca acest tip de întoarceri să fie ideale pentru spațiile strâmte</a:t>
            </a:r>
            <a:r>
              <a:rPr lang="en-US" sz="1600" dirty="0"/>
              <a:t>. </a:t>
            </a:r>
            <a:r>
              <a:rPr lang="ro-RO" sz="1600" dirty="0"/>
              <a:t> Întoarcerile </a:t>
            </a:r>
            <a:r>
              <a:rPr lang="en-US" sz="1600" dirty="0"/>
              <a:t>Spin </a:t>
            </a:r>
            <a:r>
              <a:rPr lang="ro-RO" sz="1600" dirty="0"/>
              <a:t>par a fi mai rapide dar și mai putin precise.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/>
              <a:t>Așa că, atunci când ai o întoarcere de făcut, tu trebuie să decizi care e cea mai potrivită pentru tine</a:t>
            </a:r>
            <a:r>
              <a:rPr lang="en-US" sz="1600" dirty="0"/>
              <a:t>!</a:t>
            </a:r>
          </a:p>
        </p:txBody>
      </p:sp>
      <p:grpSp>
        <p:nvGrpSpPr>
          <p:cNvPr id="250" name="Google Shape;250;p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251" name="Google Shape;251;p9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252" name="Google Shape;252;p9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613799" y="2907328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56" name="Google Shape;256;p9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sp>
        <p:nvSpPr>
          <p:cNvPr id="258" name="Google Shape;258;p9"/>
          <p:cNvSpPr txBox="1"/>
          <p:nvPr/>
        </p:nvSpPr>
        <p:spPr>
          <a:xfrm>
            <a:off x="302332" y="4403309"/>
            <a:ext cx="170844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1600" dirty="0"/>
              <a:t>Poziția de </a:t>
            </a:r>
            <a:r>
              <a:rPr lang="en-US" sz="1600" dirty="0"/>
              <a:t>Start </a:t>
            </a:r>
          </a:p>
        </p:txBody>
      </p:sp>
      <p:sp>
        <p:nvSpPr>
          <p:cNvPr id="259" name="Google Shape;259;p9"/>
          <p:cNvSpPr txBox="1"/>
          <p:nvPr/>
        </p:nvSpPr>
        <p:spPr>
          <a:xfrm>
            <a:off x="3894082" y="4375841"/>
            <a:ext cx="170844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1600" dirty="0"/>
              <a:t>Poziția de stop</a:t>
            </a:r>
            <a:endParaRPr lang="en-US" sz="1600" dirty="0"/>
          </a:p>
        </p:txBody>
      </p:sp>
      <p:sp>
        <p:nvSpPr>
          <p:cNvPr id="260" name="Google Shape;260;p9"/>
          <p:cNvSpPr txBox="1"/>
          <p:nvPr/>
        </p:nvSpPr>
        <p:spPr>
          <a:xfrm>
            <a:off x="2441774" y="4895252"/>
            <a:ext cx="133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Motors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and D Move</a:t>
            </a:r>
            <a:endParaRPr/>
          </a:p>
        </p:txBody>
      </p:sp>
      <p:grpSp>
        <p:nvGrpSpPr>
          <p:cNvPr id="261" name="Google Shape;261;p9"/>
          <p:cNvGrpSpPr/>
          <p:nvPr/>
        </p:nvGrpSpPr>
        <p:grpSpPr>
          <a:xfrm rot="10800000">
            <a:off x="4001210" y="2381860"/>
            <a:ext cx="1164830" cy="1200195"/>
            <a:chOff x="6507215" y="1338644"/>
            <a:chExt cx="1164830" cy="1529495"/>
          </a:xfrm>
        </p:grpSpPr>
        <p:grpSp>
          <p:nvGrpSpPr>
            <p:cNvPr id="262" name="Google Shape;262;p9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263" name="Google Shape;263;p9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13B09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6614191" y="2909745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67" name="Google Shape;267;p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sp>
        <p:nvSpPr>
          <p:cNvPr id="269" name="Google Shape;269;p9"/>
          <p:cNvSpPr txBox="1"/>
          <p:nvPr/>
        </p:nvSpPr>
        <p:spPr>
          <a:xfrm>
            <a:off x="2371071" y="1928574"/>
            <a:ext cx="1338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/>
              <a:t>Motor</a:t>
            </a:r>
            <a:r>
              <a:rPr lang="ro-RO" sz="1600" dirty="0"/>
              <a:t>ul</a:t>
            </a:r>
            <a:r>
              <a:rPr lang="en-US" sz="1600" dirty="0"/>
              <a:t> </a:t>
            </a:r>
          </a:p>
          <a:p>
            <a:pPr algn="ctr"/>
            <a:r>
              <a:rPr lang="ro-RO" sz="1600" dirty="0"/>
              <a:t>B se mișcă</a:t>
            </a:r>
            <a:endParaRPr lang="en-US" sz="1600" dirty="0"/>
          </a:p>
        </p:txBody>
      </p:sp>
      <p:sp>
        <p:nvSpPr>
          <p:cNvPr id="270" name="Google Shape;270;p9"/>
          <p:cNvSpPr txBox="1"/>
          <p:nvPr/>
        </p:nvSpPr>
        <p:spPr>
          <a:xfrm>
            <a:off x="429836" y="2950167"/>
            <a:ext cx="170844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1600" dirty="0"/>
              <a:t>Poziția de </a:t>
            </a:r>
            <a:r>
              <a:rPr lang="en-US" sz="1600" dirty="0"/>
              <a:t>Start </a:t>
            </a:r>
          </a:p>
        </p:txBody>
      </p:sp>
      <p:sp>
        <p:nvSpPr>
          <p:cNvPr id="271" name="Google Shape;271;p9"/>
          <p:cNvSpPr txBox="1"/>
          <p:nvPr/>
        </p:nvSpPr>
        <p:spPr>
          <a:xfrm>
            <a:off x="3894858" y="1725371"/>
            <a:ext cx="170844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o-RO" sz="1600" dirty="0"/>
              <a:t>Poziția de stop</a:t>
            </a:r>
            <a:endParaRPr lang="en-US" sz="1600" dirty="0"/>
          </a:p>
        </p:txBody>
      </p:sp>
      <p:grpSp>
        <p:nvGrpSpPr>
          <p:cNvPr id="272" name="Google Shape;272;p9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274" name="Google Shape;274;p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75" name="Google Shape;275;p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6" name="Google Shape;276;p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6615310" y="2884770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79" name="Google Shape;279;p9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    </a:ext>
                    </a:extLst>
                  </a:rPr>
                  <a:t>C</a:t>
                </a:r>
                <a:endParaRPr/>
              </a:p>
            </p:txBody>
          </p:sp>
          <p:sp>
            <p:nvSpPr>
              <p:cNvPr id="280" name="Google Shape;280;p9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281" name="Google Shape;281;p9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82" name="Google Shape;282;p9"/>
          <p:cNvGrpSpPr/>
          <p:nvPr/>
        </p:nvGrpSpPr>
        <p:grpSpPr>
          <a:xfrm>
            <a:off x="809518" y="4706213"/>
            <a:ext cx="1324900" cy="1229740"/>
            <a:chOff x="809518" y="4735413"/>
            <a:chExt cx="1324900" cy="1537051"/>
          </a:xfrm>
        </p:grpSpPr>
        <p:grpSp>
          <p:nvGrpSpPr>
            <p:cNvPr id="283" name="Google Shape;283;p9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284" name="Google Shape;284;p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6621904" y="2873885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C6C6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89" name="Google Shape;289;p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290" name="Google Shape;290;p9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291" name="Google Shape;291;p9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292" name="Google Shape;292;p9"/>
          <p:cNvCxnSpPr/>
          <p:nvPr/>
        </p:nvCxnSpPr>
        <p:spPr>
          <a:xfrm>
            <a:off x="3393155" y="2219824"/>
            <a:ext cx="238080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9"/>
          <p:cNvCxnSpPr/>
          <p:nvPr/>
        </p:nvCxnSpPr>
        <p:spPr>
          <a:xfrm rot="10800000">
            <a:off x="650386" y="5547685"/>
            <a:ext cx="306000" cy="270900"/>
          </a:xfrm>
          <a:prstGeom prst="curvedConnector2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3407</Words>
  <Application>Microsoft Office PowerPoint</Application>
  <PresentationFormat>On-screen Show (4:3)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Consolas</vt:lpstr>
      <vt:lpstr>Arial</vt:lpstr>
      <vt:lpstr>Calibri</vt:lpstr>
      <vt:lpstr>Noto Sans Symbols</vt:lpstr>
      <vt:lpstr>Helvetica Neue</vt:lpstr>
      <vt:lpstr>Gill Sans</vt:lpstr>
      <vt:lpstr>Dividend</vt:lpstr>
      <vt:lpstr>ÎNTOARCERILE CU GYRO</vt:lpstr>
      <vt:lpstr>LESSON OBJECTIVES</vt:lpstr>
      <vt:lpstr>METODELE DE CARE AI NEVOIE ÎN ACEASTĂ LECȚIE</vt:lpstr>
      <vt:lpstr>ORIENTAREA ROBOTULUI:  YAW, PITCH ȘI ROLL</vt:lpstr>
      <vt:lpstr>UTILIZAREA SENZORULUI GYRO PENTRU ÎNTOARCERI</vt:lpstr>
      <vt:lpstr>MĂSURĂTORILE YAW ANGLE (UNGHIULUI DE ROTAȚIE)</vt:lpstr>
      <vt:lpstr>MĂSURĂTORILE YAW ANGLE (GRAPHIC)</vt:lpstr>
      <vt:lpstr>AȘTEAPTĂ PÂNĂ CÂND SENZORUL GYRO ATINGE VALOAREA</vt:lpstr>
      <vt:lpstr>SUNT 2 MODALITĂȚI DE ÎNTOARCERI PE CARE LE POȚI FACE</vt:lpstr>
      <vt:lpstr>HOW TO MAKE PIVOT AND SPIN TURNS - 1</vt:lpstr>
      <vt:lpstr>CUM SĂ FACI ÎNTOARCERI DE TIPUL PIVOT ȘI SPIN - 11</vt:lpstr>
      <vt:lpstr>PROVOCAREA I</vt:lpstr>
      <vt:lpstr>PROVOCAREA 1 SOLUȚIA</vt:lpstr>
      <vt:lpstr>PROVOCAREA 1I (ADVANSATĂ)</vt:lpstr>
      <vt:lpstr>PROVOCAREA 1I (ADVANCED) SOLUȚIA PAGINA 1 DIN 5</vt:lpstr>
      <vt:lpstr>PROVOCAREA 1I (ADVANCED) SOLUȚIA PAGINA 2 DIN 5</vt:lpstr>
      <vt:lpstr>PROVOCAREA 1I (ADVANCED) SOLUȚIA PAGINA 3 DIN 5</vt:lpstr>
      <vt:lpstr>PROVOCAREA 1I (ADVANCED) SOLUȚIA PAGINA 4 DIN 5</vt:lpstr>
      <vt:lpstr>PROVOCAREA 1I (ADVANCED) SOLUȚIA PAGINA 5 DIN 5</vt:lpstr>
      <vt:lpstr>PROVOCAREA ÎNTOARCERE</vt:lpstr>
      <vt:lpstr>SOLUȚIILE PROVOCĂRII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ÎNTOARCERILE CU GYRO</dc:title>
  <dc:creator>Srinivasan Seshan</dc:creator>
  <cp:lastModifiedBy>marinela buruiana</cp:lastModifiedBy>
  <cp:revision>33</cp:revision>
  <dcterms:created xsi:type="dcterms:W3CDTF">2016-07-04T02:35:12Z</dcterms:created>
  <dcterms:modified xsi:type="dcterms:W3CDTF">2023-11-01T07:37:42Z</dcterms:modified>
</cp:coreProperties>
</file>