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Gill Sans" panose="020B0604020202020204" charset="0"/>
      <p:regular r:id="rId21"/>
      <p:bold r:id="rId22"/>
    </p:embeddedFont>
    <p:embeddedFont>
      <p:font typeface="Helvetica Neue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ji5s7Pyvjb5GZe5mP2SnO8VFdr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122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ubTitle" idx="1"/>
          </p:nvPr>
        </p:nvSpPr>
        <p:spPr>
          <a:xfrm>
            <a:off x="316712" y="4176248"/>
            <a:ext cx="5741894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rgbClr val="0EAE9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12"/>
          <p:cNvSpPr txBox="1"/>
          <p:nvPr/>
        </p:nvSpPr>
        <p:spPr>
          <a:xfrm>
            <a:off x="4808377" y="357846"/>
            <a:ext cx="4161516" cy="509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  <p:sp>
        <p:nvSpPr>
          <p:cNvPr id="24" name="Google Shape;24;p12"/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By the Makers of EV3Lessons</a:t>
            </a:r>
            <a:endParaRPr/>
          </a:p>
        </p:txBody>
      </p:sp>
      <p:pic>
        <p:nvPicPr>
          <p:cNvPr id="25" name="Google Shape;25;p12" descr="A picture containing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12649" y="993668"/>
            <a:ext cx="1158461" cy="1158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12" descr="Shape, squar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9647" y="993669"/>
            <a:ext cx="1158461" cy="115846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2"/>
          <p:cNvSpPr txBox="1"/>
          <p:nvPr/>
        </p:nvSpPr>
        <p:spPr>
          <a:xfrm>
            <a:off x="4808377" y="357846"/>
            <a:ext cx="4161516" cy="509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 rot="5400000">
            <a:off x="2148873" y="-946320"/>
            <a:ext cx="4823824" cy="8834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/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 rot="5400000">
            <a:off x="4789425" y="2515700"/>
            <a:ext cx="5183073" cy="1503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 rot="5400000">
            <a:off x="950760" y="306157"/>
            <a:ext cx="5183073" cy="5922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body" idx="1"/>
          </p:nvPr>
        </p:nvSpPr>
        <p:spPr>
          <a:xfrm>
            <a:off x="142200" y="1174924"/>
            <a:ext cx="4185204" cy="496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2"/>
          </p:nvPr>
        </p:nvSpPr>
        <p:spPr>
          <a:xfrm>
            <a:off x="4757752" y="1177439"/>
            <a:ext cx="4226411" cy="496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8" name="Google Shape;118;p23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9" name="Google Shape;119;p23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>
  <p:cSld name="1_Comparis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2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body" idx="3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4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24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4" name="Google Shape;134;p25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25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1" name="Google Shape;141;p26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2" name="Google Shape;142;p26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4" name="Google Shape;34;p13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13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/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 b="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14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" name="Google Shape;44;p14"/>
          <p:cNvSpPr txBox="1"/>
          <p:nvPr/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 sz="2800" b="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sz="2800" b="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p14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p14"/>
          <p:cNvSpPr txBox="1"/>
          <p:nvPr/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 sz="2800" b="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sz="2800" b="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body" idx="1"/>
          </p:nvPr>
        </p:nvSpPr>
        <p:spPr>
          <a:xfrm>
            <a:off x="142200" y="1174924"/>
            <a:ext cx="4185204" cy="496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2"/>
          </p:nvPr>
        </p:nvSpPr>
        <p:spPr>
          <a:xfrm>
            <a:off x="4757752" y="1177439"/>
            <a:ext cx="4226411" cy="496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2" name="Google Shape;52;p15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" name="Google Shape;53;p15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" name="Google Shape;54;p15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55" name="Google Shape;55;p15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" name="Google Shape;56;p15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body" idx="2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3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4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1" name="Google Shape;71;p17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17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74" name="Google Shape;74;p17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5" name="Google Shape;75;p17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8" name="Google Shape;78;p18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0" name="Google Shape;80;p18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1" name="Google Shape;81;p18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3" name="Google Shape;83;p18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/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000"/>
              <a:buFont typeface="Gill Sans"/>
              <a:buNone/>
              <a:defRPr sz="2000" b="0"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446399" y="601200"/>
            <a:ext cx="8240400" cy="4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spcBef>
                <a:spcPts val="400"/>
              </a:spcBef>
              <a:spcAft>
                <a:spcPts val="0"/>
              </a:spcAft>
              <a:buSzPts val="1840"/>
              <a:buChar char="⬛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4305617" y="5262295"/>
            <a:ext cx="4265327" cy="68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sz="2400" b="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>
            <a:spLocks noGrp="1"/>
          </p:cNvSpPr>
          <p:nvPr>
            <p:ph type="pic" idx="2"/>
          </p:nvPr>
        </p:nvSpPr>
        <p:spPr>
          <a:xfrm>
            <a:off x="448093" y="599725"/>
            <a:ext cx="8238706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0"/>
          <p:cNvSpPr txBox="1">
            <a:spLocks noGrp="1"/>
          </p:cNvSpPr>
          <p:nvPr>
            <p:ph type="body" idx="1"/>
          </p:nvPr>
        </p:nvSpPr>
        <p:spPr>
          <a:xfrm>
            <a:off x="581192" y="5260126"/>
            <a:ext cx="7989752" cy="59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sz="2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3756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⬛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207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⬛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0388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⬛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p11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11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7599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1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11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imelessons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ro-RO" dirty="0"/>
              <a:t>UTILIZAREA FUNCȚIILOR DE LUMINĂ</a:t>
            </a:r>
          </a:p>
        </p:txBody>
      </p:sp>
      <p:sp>
        <p:nvSpPr>
          <p:cNvPr id="148" name="Google Shape;148;p1"/>
          <p:cNvSpPr txBox="1">
            <a:spLocks noGrp="1"/>
          </p:cNvSpPr>
          <p:nvPr>
            <p:ph type="subTitle" idx="1"/>
          </p:nvPr>
        </p:nvSpPr>
        <p:spPr>
          <a:xfrm>
            <a:off x="316712" y="4176248"/>
            <a:ext cx="5741894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US"/>
              <a:t>BY SANJAY AND ARVIND SESHAN</a:t>
            </a:r>
            <a:endParaRPr/>
          </a:p>
        </p:txBody>
      </p:sp>
      <p:sp>
        <p:nvSpPr>
          <p:cNvPr id="149" name="Google Shape;149;p1"/>
          <p:cNvSpPr/>
          <p:nvPr/>
        </p:nvSpPr>
        <p:spPr>
          <a:xfrm>
            <a:off x="2621721" y="5901635"/>
            <a:ext cx="3900558" cy="33130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222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This lesson uses SPIKE 3 software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CREDITS</a:t>
            </a:r>
            <a:endParaRPr/>
          </a:p>
        </p:txBody>
      </p:sp>
      <p:sp>
        <p:nvSpPr>
          <p:cNvPr id="220" name="Google Shape;220;p10"/>
          <p:cNvSpPr txBox="1">
            <a:spLocks noGrp="1"/>
          </p:cNvSpPr>
          <p:nvPr>
            <p:ph type="body" idx="1"/>
          </p:nvPr>
        </p:nvSpPr>
        <p:spPr>
          <a:xfrm>
            <a:off x="457200" y="1317983"/>
            <a:ext cx="8245474" cy="1801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ro-RO" sz="1600" dirty="0"/>
              <a:t>Această lecție a fost creată de Sanjay Seshan și Arvind Seshan for SPIKE Prime Lessons</a:t>
            </a:r>
          </a:p>
          <a:p>
            <a:r>
              <a:rPr lang="ro-RO" sz="1600" dirty="0">
                <a:solidFill>
                  <a:schemeClr val="dk1"/>
                </a:solidFill>
              </a:rPr>
              <a:t>La această lecție au contribuit membrii comunității FLL Share &amp; Learn.</a:t>
            </a:r>
            <a:endParaRPr lang="ro-RO" sz="1600" dirty="0"/>
          </a:p>
          <a:p>
            <a:r>
              <a:rPr lang="ro-RO" sz="1600" dirty="0"/>
              <a:t>Mai multe lecții sunt disponibile pe </a:t>
            </a:r>
            <a:r>
              <a:rPr lang="ro-RO" sz="1600" dirty="0">
                <a:hlinkClick r:id="rId3"/>
              </a:rPr>
              <a:t>www.primelessons.org</a:t>
            </a:r>
            <a:endParaRPr lang="ro-RO" sz="1600" dirty="0"/>
          </a:p>
          <a:p>
            <a:r>
              <a:rPr lang="ro-RO" sz="1600" dirty="0"/>
              <a:t>Această lecție a fost tradusă în limba romană de echipa de robotică FTC – ROSOPHIA #21455 RO20</a:t>
            </a:r>
          </a:p>
        </p:txBody>
      </p:sp>
      <p:sp>
        <p:nvSpPr>
          <p:cNvPr id="221" name="Google Shape;221;p10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09/17/2023)</a:t>
            </a:r>
            <a:endParaRPr/>
          </a:p>
        </p:txBody>
      </p:sp>
      <p:sp>
        <p:nvSpPr>
          <p:cNvPr id="222" name="Google Shape;222;p10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23" name="Google Shape;223;p10"/>
          <p:cNvSpPr/>
          <p:nvPr/>
        </p:nvSpPr>
        <p:spPr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4B7"/>
              </a:buClr>
              <a:buSzPts val="1200"/>
              <a:buFont typeface="Helvetica Neue"/>
              <a:buNone/>
            </a:pPr>
            <a:r>
              <a:rPr lang="en-US" sz="1200" b="0" i="0" u="none" strike="noStrike" cap="non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                        </a:t>
            </a:r>
            <a:b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work is licensed under a </a:t>
            </a:r>
            <a:r>
              <a:rPr lang="en-US" sz="1200" b="0" i="0" u="sng" strike="noStrike" cap="non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Attribution-NonCommercial-ShareAlike 4.0 International License</a:t>
            </a:r>
            <a:r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 b="0" i="0" u="none" strike="noStrike" cap="none">
              <a:solidFill>
                <a:srgbClr val="4374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24" name="Google Shape;224;p10" descr="Creative Commons License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02510" y="5253616"/>
            <a:ext cx="1479091" cy="521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OBIECTIVELE LECȚIILOR</a:t>
            </a:r>
          </a:p>
        </p:txBody>
      </p:sp>
      <p:sp>
        <p:nvSpPr>
          <p:cNvPr id="155" name="Google Shape;155;p2"/>
          <p:cNvSpPr txBox="1">
            <a:spLocks noGrp="1"/>
          </p:cNvSpPr>
          <p:nvPr>
            <p:ph type="body" idx="1"/>
          </p:nvPr>
        </p:nvSpPr>
        <p:spPr>
          <a:xfrm>
            <a:off x="155088" y="1140007"/>
            <a:ext cx="8831580" cy="2409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ro-RO" dirty="0"/>
              <a:t>Învățați cum să programați luminile </a:t>
            </a:r>
            <a:r>
              <a:rPr lang="en-US" dirty="0"/>
              <a:t>LED lights </a:t>
            </a:r>
            <a:r>
              <a:rPr lang="ro-RO" dirty="0"/>
              <a:t>de pe </a:t>
            </a:r>
            <a:r>
              <a:rPr lang="en-US" dirty="0"/>
              <a:t>Hub</a:t>
            </a:r>
          </a:p>
          <a:p>
            <a:r>
              <a:rPr lang="ro-RO" dirty="0"/>
              <a:t>Învățați cum să aprindeți luminile de pe Senzorul de Distanță</a:t>
            </a:r>
            <a:endParaRPr lang="en-US" dirty="0"/>
          </a:p>
          <a:p>
            <a:r>
              <a:rPr lang="ro-RO" dirty="0"/>
              <a:t>Învățați cum să afișați diferite valori pe matricea </a:t>
            </a:r>
            <a:r>
              <a:rPr lang="en-US" dirty="0"/>
              <a:t>LED </a:t>
            </a:r>
            <a:r>
              <a:rPr lang="ro-RO" dirty="0"/>
              <a:t>a HUB-ului</a:t>
            </a:r>
            <a:endParaRPr lang="en-US" dirty="0"/>
          </a:p>
        </p:txBody>
      </p:sp>
      <p:sp>
        <p:nvSpPr>
          <p:cNvPr id="156" name="Google Shape;156;p2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09/17/2023)</a:t>
            </a:r>
            <a:endParaRPr/>
          </a:p>
        </p:txBody>
      </p:sp>
      <p:sp>
        <p:nvSpPr>
          <p:cNvPr id="157" name="Google Shape;157;p2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 dirty="0"/>
              <a:t>Control</a:t>
            </a:r>
            <a:r>
              <a:rPr lang="ro-RO" dirty="0"/>
              <a:t>area Matricei LED de pe  HUB</a:t>
            </a:r>
            <a:endParaRPr dirty="0"/>
          </a:p>
        </p:txBody>
      </p:sp>
      <p:sp>
        <p:nvSpPr>
          <p:cNvPr id="163" name="Google Shape;163;p3"/>
          <p:cNvSpPr txBox="1">
            <a:spLocks noGrp="1"/>
          </p:cNvSpPr>
          <p:nvPr>
            <p:ph type="body" idx="1"/>
          </p:nvPr>
        </p:nvSpPr>
        <p:spPr>
          <a:xfrm>
            <a:off x="155088" y="1140006"/>
            <a:ext cx="8851751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ro-RO" dirty="0"/>
              <a:t>Puteți afișa imagini predefinite pe matricea LED</a:t>
            </a:r>
            <a:endParaRPr lang="en-US"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b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light_matrix.show_image</a:t>
            </a:r>
            <a:r>
              <a:rPr lang="en-US" b="0" dirty="0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image</a:t>
            </a:r>
            <a:r>
              <a:rPr lang="en-US" b="0" dirty="0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  <a:p>
            <a:pPr lvl="1"/>
            <a:r>
              <a:rPr lang="ro-RO" dirty="0"/>
              <a:t>Lista imaginilor pe care le puteți afișa pot fi găsite  în </a:t>
            </a:r>
            <a:r>
              <a:rPr lang="en-US" dirty="0"/>
              <a:t>Knowledge Base </a:t>
            </a:r>
            <a:r>
              <a:rPr lang="ro-RO" dirty="0"/>
              <a:t>sub aceaste comenzi</a:t>
            </a:r>
            <a:r>
              <a:rPr lang="en-US" dirty="0"/>
              <a:t>.</a:t>
            </a:r>
          </a:p>
          <a:p>
            <a:pPr marL="306000" indent="-306000">
              <a:spcBef>
                <a:spcPts val="960"/>
              </a:spcBef>
            </a:pPr>
            <a:r>
              <a:rPr lang="ro-RO" dirty="0"/>
              <a:t>Puteți să setați intensitatea unor pixeli specifici</a:t>
            </a:r>
            <a:r>
              <a:rPr lang="en-US" dirty="0"/>
              <a:t>. </a:t>
            </a:r>
            <a:r>
              <a:rPr lang="ro-RO" dirty="0"/>
              <a:t>Intervalul pentru valoarea luminii pentru p</a:t>
            </a:r>
            <a:r>
              <a:rPr lang="en-US" dirty="0" err="1"/>
              <a:t>ixel</a:t>
            </a:r>
            <a:r>
              <a:rPr lang="ro-RO" dirty="0"/>
              <a:t>ii</a:t>
            </a:r>
            <a:r>
              <a:rPr lang="en-US" dirty="0"/>
              <a:t> </a:t>
            </a:r>
            <a:r>
              <a:rPr lang="en-US" dirty="0" err="1"/>
              <a:t>x,y</a:t>
            </a:r>
            <a:r>
              <a:rPr lang="en-US" dirty="0"/>
              <a:t> </a:t>
            </a:r>
            <a:r>
              <a:rPr lang="ro-RO" dirty="0"/>
              <a:t>este </a:t>
            </a:r>
            <a:r>
              <a:rPr lang="en-US" dirty="0"/>
              <a:t>0-4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b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light_matrix.set_pixel</a:t>
            </a:r>
            <a:r>
              <a:rPr lang="en-US" b="0" dirty="0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x, y, intensity=</a:t>
            </a:r>
            <a:r>
              <a:rPr lang="en-US" b="0" dirty="0">
                <a:solidFill>
                  <a:srgbClr val="FF7D00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-US" b="0" dirty="0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06000" indent="-306000">
              <a:spcBef>
                <a:spcPts val="960"/>
              </a:spcBef>
            </a:pPr>
            <a:r>
              <a:rPr lang="ro-RO" dirty="0"/>
              <a:t>Puteți scrie un text pe matricea LED </a:t>
            </a:r>
            <a:r>
              <a:rPr lang="en-US" dirty="0"/>
              <a:t> (</a:t>
            </a:r>
            <a:r>
              <a:rPr lang="ro-RO" dirty="0"/>
              <a:t>literele vor apărea una după alta</a:t>
            </a:r>
            <a:r>
              <a:rPr lang="en-US" dirty="0"/>
              <a:t>)</a:t>
            </a:r>
            <a:r>
              <a:rPr lang="ro-RO" dirty="0"/>
              <a:t>. Este o funcție a</a:t>
            </a:r>
            <a:r>
              <a:rPr lang="en-US" dirty="0"/>
              <a:t>synchronous </a:t>
            </a:r>
            <a:r>
              <a:rPr lang="ro-RO" dirty="0"/>
              <a:t>și așteaptă un </a:t>
            </a:r>
            <a:r>
              <a:rPr lang="en-US" dirty="0"/>
              <a:t>await.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b="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-US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b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light_matrix.write</a:t>
            </a:r>
            <a:r>
              <a:rPr lang="en-US" b="0" dirty="0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-US" b="0" dirty="0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În sfârșit, poți opri toți pixelii.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b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light_matrix.clear</a:t>
            </a:r>
            <a:r>
              <a:rPr lang="en-US" b="0" dirty="0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b="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4" name="Google Shape;164;p3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09/17/2023)</a:t>
            </a:r>
            <a:endParaRPr/>
          </a:p>
        </p:txBody>
      </p:sp>
      <p:sp>
        <p:nvSpPr>
          <p:cNvPr id="165" name="Google Shape;165;p3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 dirty="0"/>
              <a:t>CONTROLAREA LUMINILOR SENZORULUI DE DISTANȚĂ</a:t>
            </a:r>
          </a:p>
        </p:txBody>
      </p:sp>
      <p:sp>
        <p:nvSpPr>
          <p:cNvPr id="171" name="Google Shape;171;p4"/>
          <p:cNvSpPr txBox="1">
            <a:spLocks noGrp="1"/>
          </p:cNvSpPr>
          <p:nvPr>
            <p:ph type="body" idx="1"/>
          </p:nvPr>
        </p:nvSpPr>
        <p:spPr>
          <a:xfrm>
            <a:off x="155088" y="1140006"/>
            <a:ext cx="8851751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ro-RO" b="0" dirty="0">
                <a:solidFill>
                  <a:srgbClr val="000000"/>
                </a:solidFill>
              </a:rPr>
              <a:t>Poți aprinde luminile de la Senzorul de distanță ( sunt 4 lumini separate) cu următoarea metodă</a:t>
            </a:r>
            <a:r>
              <a:rPr lang="en-US" dirty="0">
                <a:solidFill>
                  <a:srgbClr val="000000"/>
                </a:solidFill>
              </a:rPr>
              <a:t>. </a:t>
            </a:r>
            <a:r>
              <a:rPr lang="en-US" dirty="0" err="1">
                <a:solidFill>
                  <a:srgbClr val="000000"/>
                </a:solidFill>
              </a:rPr>
              <a:t>Pixe</a:t>
            </a:r>
            <a:r>
              <a:rPr lang="ro-RO" dirty="0">
                <a:solidFill>
                  <a:srgbClr val="000000"/>
                </a:solidFill>
              </a:rPr>
              <a:t>lii au 4 valori de intesitate</a:t>
            </a:r>
            <a:r>
              <a:rPr lang="en-US" dirty="0">
                <a:solidFill>
                  <a:srgbClr val="000000"/>
                </a:solidFill>
              </a:rPr>
              <a:t>.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distance_sensor.show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port, pixels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Example: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pixels = 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14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 </a:t>
            </a:r>
            <a:r>
              <a:rPr lang="en-US" sz="14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80"/>
              </a:spcBef>
              <a:spcAft>
                <a:spcPts val="0"/>
              </a:spcAft>
              <a:buSzPts val="1288"/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distance_sensor.show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port.F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pixels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b="0" dirty="0">
                <a:solidFill>
                  <a:srgbClr val="000000"/>
                </a:solidFill>
              </a:rPr>
              <a:t>Poți seta de asemenea luminozitatea fiecăruia din cele 4 lumini separat, 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b="0" dirty="0" err="1">
                <a:solidFill>
                  <a:srgbClr val="000000"/>
                </a:solidFill>
              </a:rPr>
              <a:t>x,y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ro-RO" b="0" dirty="0">
                <a:solidFill>
                  <a:srgbClr val="000000"/>
                </a:solidFill>
              </a:rPr>
              <a:t>pe un interval de la </a:t>
            </a:r>
            <a:r>
              <a:rPr lang="en-US" b="0" dirty="0">
                <a:solidFill>
                  <a:srgbClr val="000000"/>
                </a:solidFill>
              </a:rPr>
              <a:t>0-1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400" b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distance_sensor.set_pixel</a:t>
            </a:r>
            <a:r>
              <a:rPr lang="en-US" sz="14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(port, x, y, intensity)</a:t>
            </a:r>
            <a:endParaRPr dirty="0"/>
          </a:p>
          <a:p>
            <a:pPr marL="0" lvl="0" indent="0" algn="l" rtl="0">
              <a:spcBef>
                <a:spcPts val="880"/>
              </a:spcBef>
              <a:spcAft>
                <a:spcPts val="0"/>
              </a:spcAft>
              <a:buSzPts val="1288"/>
              <a:buNone/>
            </a:pPr>
            <a:r>
              <a:rPr lang="en-US" sz="14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	</a:t>
            </a:r>
            <a:r>
              <a:rPr lang="en-US" sz="1400" b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distance_sensor.get_pixel</a:t>
            </a:r>
            <a:r>
              <a:rPr lang="en-US" sz="14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(port, x, y)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Example: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distance_sensor.show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port.F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0, 100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b="0">
                <a:solidFill>
                  <a:srgbClr val="000000"/>
                </a:solidFill>
              </a:rPr>
              <a:t>Poți opri toate luminile folosind</a:t>
            </a:r>
            <a:r>
              <a:rPr lang="en-US" b="0" dirty="0">
                <a:solidFill>
                  <a:srgbClr val="000000"/>
                </a:solidFill>
              </a:rPr>
              <a:t>:</a:t>
            </a:r>
            <a:endParaRPr dirty="0"/>
          </a:p>
          <a:p>
            <a:pPr marL="323999" lvl="1" indent="0" algn="l" rtl="0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rPr lang="en-US" sz="16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distance_sensor.clear</a:t>
            </a:r>
            <a:r>
              <a:rPr lang="en-US" sz="16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b="0" dirty="0">
              <a:solidFill>
                <a:srgbClr val="000000"/>
              </a:solidFill>
            </a:endParaRPr>
          </a:p>
        </p:txBody>
      </p:sp>
      <p:sp>
        <p:nvSpPr>
          <p:cNvPr id="172" name="Google Shape;172;p4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09/17/2023)</a:t>
            </a:r>
            <a:endParaRPr/>
          </a:p>
        </p:txBody>
      </p:sp>
      <p:sp>
        <p:nvSpPr>
          <p:cNvPr id="173" name="Google Shape;173;p4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it-IT" dirty="0"/>
              <a:t>CONTROLAREA LUMINII BUTONULUI CENTRAL AL HUB-ULUI</a:t>
            </a:r>
          </a:p>
        </p:txBody>
      </p:sp>
      <p:sp>
        <p:nvSpPr>
          <p:cNvPr id="179" name="Google Shape;179;p5"/>
          <p:cNvSpPr txBox="1">
            <a:spLocks noGrp="1"/>
          </p:cNvSpPr>
          <p:nvPr>
            <p:ph type="body" idx="1"/>
          </p:nvPr>
        </p:nvSpPr>
        <p:spPr>
          <a:xfrm>
            <a:off x="155088" y="1140006"/>
            <a:ext cx="8851751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ro-RO" dirty="0"/>
              <a:t>Puteți să aprindeți lumina și să alegeți o culoare</a:t>
            </a:r>
            <a:endParaRPr lang="en-US"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b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light.</a:t>
            </a:r>
            <a:r>
              <a:rPr lang="en-US" b="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-US" b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b="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light.POWER</a:t>
            </a:r>
            <a:r>
              <a:rPr lang="en-US" b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b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color.RED</a:t>
            </a:r>
            <a:r>
              <a:rPr lang="en-US" b="0" dirty="0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Poți schimba lumina butonului de conectare la bluetooth</a:t>
            </a:r>
            <a:r>
              <a:rPr lang="en-US" dirty="0"/>
              <a:t>. 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b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light.</a:t>
            </a:r>
            <a:r>
              <a:rPr lang="en-US" b="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-US" b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b="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light.CONNECT</a:t>
            </a:r>
            <a:r>
              <a:rPr lang="en-US" b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b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color.RED</a:t>
            </a:r>
            <a:r>
              <a:rPr lang="en-US" b="0" dirty="0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Culorile disponibile sunt listate în topicul culorilor în lecția</a:t>
            </a:r>
            <a:r>
              <a:rPr lang="en-US" dirty="0"/>
              <a:t> Knowledge Base</a:t>
            </a:r>
            <a:endParaRPr b="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b="0" dirty="0">
              <a:solidFill>
                <a:srgbClr val="000000"/>
              </a:solidFill>
            </a:endParaRPr>
          </a:p>
        </p:txBody>
      </p:sp>
      <p:sp>
        <p:nvSpPr>
          <p:cNvPr id="180" name="Google Shape;180;p5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09/17/2023)</a:t>
            </a:r>
            <a:endParaRPr/>
          </a:p>
        </p:txBody>
      </p:sp>
      <p:sp>
        <p:nvSpPr>
          <p:cNvPr id="181" name="Google Shape;181;p5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PROVOCARE: LUMINEAZĂ LUMEA</a:t>
            </a:r>
          </a:p>
        </p:txBody>
      </p:sp>
      <p:sp>
        <p:nvSpPr>
          <p:cNvPr id="187" name="Google Shape;187;p6"/>
          <p:cNvSpPr txBox="1">
            <a:spLocks noGrp="1"/>
          </p:cNvSpPr>
          <p:nvPr>
            <p:ph type="body" idx="1"/>
          </p:nvPr>
        </p:nvSpPr>
        <p:spPr>
          <a:xfrm>
            <a:off x="155088" y="1140006"/>
            <a:ext cx="8767036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ro-RO" dirty="0"/>
              <a:t>Scrie </a:t>
            </a:r>
            <a:r>
              <a:rPr lang="en-US" dirty="0"/>
              <a:t> “Hello World” </a:t>
            </a:r>
            <a:r>
              <a:rPr lang="ro-RO" dirty="0"/>
              <a:t>utilizând matricea de lumină</a:t>
            </a:r>
            <a:endParaRPr lang="en-US" dirty="0"/>
          </a:p>
          <a:p>
            <a:r>
              <a:rPr lang="ro-RO" dirty="0"/>
              <a:t>Afișează apoi o Față Fericită pentru 4 secunde</a:t>
            </a:r>
            <a:endParaRPr lang="en-US" dirty="0"/>
          </a:p>
          <a:p>
            <a:r>
              <a:rPr lang="ro-RO" dirty="0"/>
              <a:t>Aprindeți luminile din ochiul ,,stâng</a:t>
            </a:r>
            <a:r>
              <a:rPr lang="en-US" dirty="0"/>
              <a:t>’’</a:t>
            </a:r>
            <a:r>
              <a:rPr lang="ro-RO" dirty="0"/>
              <a:t> a Senzorului de Distanță.</a:t>
            </a:r>
            <a:endParaRPr lang="en-US" dirty="0"/>
          </a:p>
          <a:p>
            <a:r>
              <a:rPr lang="ro-RO" dirty="0"/>
              <a:t>Schimbați lumina Butonului Central cu o culoare la alegerea voastră.</a:t>
            </a:r>
            <a:endParaRPr lang="en-US" dirty="0"/>
          </a:p>
          <a:p>
            <a:r>
              <a:rPr lang="ro-RO" dirty="0"/>
              <a:t>Schimbați lumina Butonului de concetare bluetooth cu o culoare la alegerea voastră.</a:t>
            </a:r>
            <a:endParaRPr lang="en-US"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</p:txBody>
      </p:sp>
      <p:sp>
        <p:nvSpPr>
          <p:cNvPr id="188" name="Google Shape;188;p6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09/17/2023)</a:t>
            </a:r>
            <a:endParaRPr/>
          </a:p>
        </p:txBody>
      </p:sp>
      <p:sp>
        <p:nvSpPr>
          <p:cNvPr id="189" name="Google Shape;189;p6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SOLUȚIA PROVOCĂRII</a:t>
            </a:r>
          </a:p>
        </p:txBody>
      </p:sp>
      <p:sp>
        <p:nvSpPr>
          <p:cNvPr id="195" name="Google Shape;195;p7"/>
          <p:cNvSpPr txBox="1">
            <a:spLocks noGrp="1"/>
          </p:cNvSpPr>
          <p:nvPr>
            <p:ph type="body" idx="1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92000"/>
              <a:buNone/>
            </a:pP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914"/>
              </a:spcBef>
              <a:spcAft>
                <a:spcPts val="0"/>
              </a:spcAft>
              <a:buSzPct val="92000"/>
              <a:buNone/>
            </a:pPr>
            <a:r>
              <a:rPr lang="en-US" sz="17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17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hub </a:t>
            </a:r>
            <a:r>
              <a:rPr lang="en-US" sz="17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-US" sz="17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light, </a:t>
            </a:r>
            <a:r>
              <a:rPr lang="en-US" sz="17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light_matrix</a:t>
            </a:r>
            <a:r>
              <a:rPr lang="en-US" sz="17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port</a:t>
            </a:r>
            <a:endParaRPr dirty="0"/>
          </a:p>
          <a:p>
            <a:pPr marL="0" lvl="0" indent="0" algn="l" rtl="0">
              <a:spcBef>
                <a:spcPts val="914"/>
              </a:spcBef>
              <a:spcAft>
                <a:spcPts val="0"/>
              </a:spcAft>
              <a:buSzPct val="92000"/>
              <a:buNone/>
            </a:pPr>
            <a:r>
              <a:rPr lang="en-US" sz="17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-US" sz="17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runloop</a:t>
            </a:r>
            <a:r>
              <a:rPr lang="en-US" sz="17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color, </a:t>
            </a:r>
            <a:r>
              <a:rPr lang="en-US" sz="17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distance_sensor</a:t>
            </a:r>
            <a:r>
              <a:rPr lang="en-US" sz="17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sys</a:t>
            </a:r>
            <a:endParaRPr dirty="0"/>
          </a:p>
          <a:p>
            <a:pPr marL="0" lvl="0" indent="0" algn="l" rtl="0">
              <a:spcBef>
                <a:spcPts val="914"/>
              </a:spcBef>
              <a:spcAft>
                <a:spcPts val="0"/>
              </a:spcAft>
              <a:buSzPct val="92000"/>
              <a:buNone/>
            </a:pPr>
            <a:br>
              <a:rPr lang="en-US" sz="17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7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async</a:t>
            </a:r>
            <a:r>
              <a:rPr lang="en-US" sz="17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-US" sz="17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</a:t>
            </a:r>
            <a:r>
              <a:rPr lang="en-US" sz="17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7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lvl="0" indent="0" algn="l" rtl="0">
              <a:spcBef>
                <a:spcPts val="914"/>
              </a:spcBef>
              <a:spcAft>
                <a:spcPts val="0"/>
              </a:spcAft>
              <a:buSzPct val="92000"/>
              <a:buNone/>
            </a:pPr>
            <a:r>
              <a:rPr lang="en-US" sz="17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await</a:t>
            </a:r>
            <a:r>
              <a:rPr lang="en-US" sz="17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light_matrix.write</a:t>
            </a:r>
            <a:r>
              <a:rPr lang="en-US" sz="17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700" b="0" i="0" u="none" strike="noStrike" dirty="0">
                <a:solidFill>
                  <a:srgbClr val="D8009B"/>
                </a:solidFill>
                <a:latin typeface="Arial"/>
                <a:ea typeface="Arial"/>
                <a:cs typeface="Arial"/>
                <a:sym typeface="Arial"/>
              </a:rPr>
              <a:t>"Hello world"</a:t>
            </a:r>
            <a:r>
              <a:rPr lang="en-US" sz="17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7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914"/>
              </a:spcBef>
              <a:spcAft>
                <a:spcPts val="0"/>
              </a:spcAft>
              <a:buSzPct val="92000"/>
              <a:buNone/>
            </a:pPr>
            <a:r>
              <a:rPr lang="en-US" sz="17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7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light_matrix.show_image</a:t>
            </a:r>
            <a:r>
              <a:rPr lang="en-US" sz="17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7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light_matrix.IMAGE_HAPPY</a:t>
            </a:r>
            <a:r>
              <a:rPr lang="en-US" sz="17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7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914"/>
              </a:spcBef>
              <a:spcAft>
                <a:spcPts val="0"/>
              </a:spcAft>
              <a:buSzPct val="92000"/>
              <a:buNone/>
            </a:pPr>
            <a:r>
              <a:rPr lang="en-US" sz="17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await</a:t>
            </a:r>
            <a:r>
              <a:rPr lang="en-US" sz="17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runloop.sleep_ms</a:t>
            </a:r>
            <a:r>
              <a:rPr lang="en-US" sz="17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7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4000</a:t>
            </a:r>
            <a:r>
              <a:rPr lang="en-US" sz="17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7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914"/>
              </a:spcBef>
              <a:spcAft>
                <a:spcPts val="0"/>
              </a:spcAft>
              <a:buSzPct val="92000"/>
              <a:buNone/>
            </a:pPr>
            <a:r>
              <a:rPr lang="en-US" sz="17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pixels = </a:t>
            </a:r>
            <a:r>
              <a:rPr lang="en-US" sz="17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17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7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7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lang="en-US" sz="17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7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7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7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lang="en-US" sz="17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17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914"/>
              </a:spcBef>
              <a:spcAft>
                <a:spcPts val="0"/>
              </a:spcAft>
              <a:buSzPct val="92000"/>
              <a:buNone/>
            </a:pPr>
            <a:r>
              <a:rPr lang="en-US" sz="17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7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distance_sensor.show</a:t>
            </a:r>
            <a:r>
              <a:rPr lang="en-US" sz="17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7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port.F</a:t>
            </a:r>
            <a:r>
              <a:rPr lang="en-US" sz="17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pixels</a:t>
            </a:r>
            <a:r>
              <a:rPr lang="en-US" sz="17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7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914"/>
              </a:spcBef>
              <a:spcAft>
                <a:spcPts val="0"/>
              </a:spcAft>
              <a:buSzPct val="92000"/>
              <a:buNone/>
            </a:pPr>
            <a:r>
              <a:rPr lang="en-US" sz="17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7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light.color</a:t>
            </a:r>
            <a:r>
              <a:rPr lang="en-US" sz="17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7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light.POWER</a:t>
            </a:r>
            <a:r>
              <a:rPr lang="en-US" sz="17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7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color.PURPLE</a:t>
            </a:r>
            <a:r>
              <a:rPr lang="en-US" sz="17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7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914"/>
              </a:spcBef>
              <a:spcAft>
                <a:spcPts val="0"/>
              </a:spcAft>
              <a:buSzPct val="92000"/>
              <a:buNone/>
            </a:pPr>
            <a:r>
              <a:rPr lang="en-US" sz="17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7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light.color</a:t>
            </a:r>
            <a:r>
              <a:rPr lang="en-US" sz="17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7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light.CONNECT</a:t>
            </a:r>
            <a:r>
              <a:rPr lang="en-US" sz="17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7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color.ORANGE</a:t>
            </a:r>
            <a:r>
              <a:rPr lang="en-US" sz="17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7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914"/>
              </a:spcBef>
              <a:spcAft>
                <a:spcPts val="0"/>
              </a:spcAft>
              <a:buSzPct val="92000"/>
              <a:buNone/>
            </a:pPr>
            <a:r>
              <a:rPr lang="en-US" sz="17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await</a:t>
            </a:r>
            <a:r>
              <a:rPr lang="en-US" sz="17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runloop.sleep_ms</a:t>
            </a:r>
            <a:r>
              <a:rPr lang="en-US" sz="17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7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3000</a:t>
            </a:r>
            <a:r>
              <a:rPr lang="en-US" sz="17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7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914"/>
              </a:spcBef>
              <a:spcAft>
                <a:spcPts val="0"/>
              </a:spcAft>
              <a:buSzPct val="92000"/>
              <a:buNone/>
            </a:pPr>
            <a:r>
              <a:rPr lang="en-US" sz="17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7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sys.exit</a:t>
            </a:r>
            <a:r>
              <a:rPr lang="en-US" sz="17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700" b="0" i="0" u="none" strike="noStrike" dirty="0">
                <a:solidFill>
                  <a:srgbClr val="D8009B"/>
                </a:solidFill>
                <a:latin typeface="Arial"/>
                <a:ea typeface="Arial"/>
                <a:cs typeface="Arial"/>
                <a:sym typeface="Arial"/>
              </a:rPr>
              <a:t>"Lights Out"</a:t>
            </a:r>
            <a:r>
              <a:rPr lang="en-US" sz="17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0" lvl="0" indent="0" algn="l" rtl="0">
              <a:spcBef>
                <a:spcPts val="914"/>
              </a:spcBef>
              <a:spcAft>
                <a:spcPts val="0"/>
              </a:spcAft>
              <a:buSzPct val="92000"/>
              <a:buNone/>
            </a:pPr>
            <a:endParaRPr sz="17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914"/>
              </a:spcBef>
              <a:spcAft>
                <a:spcPts val="0"/>
              </a:spcAft>
              <a:buSzPct val="92000"/>
              <a:buNone/>
            </a:pPr>
            <a:r>
              <a:rPr lang="en-US" sz="17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runloop.run</a:t>
            </a:r>
            <a:r>
              <a:rPr lang="en-US" sz="17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7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17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())</a:t>
            </a:r>
            <a:endParaRPr sz="17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933"/>
              </a:spcBef>
              <a:spcAft>
                <a:spcPts val="0"/>
              </a:spcAft>
              <a:buSzPct val="91999"/>
              <a:buNone/>
            </a:pPr>
            <a:endParaRPr dirty="0"/>
          </a:p>
        </p:txBody>
      </p:sp>
      <p:sp>
        <p:nvSpPr>
          <p:cNvPr id="196" name="Google Shape;196;p7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09/17/2023)</a:t>
            </a:r>
            <a:endParaRPr/>
          </a:p>
        </p:txBody>
      </p:sp>
      <p:sp>
        <p:nvSpPr>
          <p:cNvPr id="197" name="Google Shape;197;p7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PROVOCARE</a:t>
            </a:r>
            <a:r>
              <a:rPr lang="en-US" dirty="0"/>
              <a:t>: </a:t>
            </a:r>
            <a:r>
              <a:rPr lang="ro-RO" dirty="0"/>
              <a:t>AFIȘAREA VALORILOR SENZORULUI</a:t>
            </a:r>
            <a:endParaRPr dirty="0"/>
          </a:p>
        </p:txBody>
      </p:sp>
      <p:sp>
        <p:nvSpPr>
          <p:cNvPr id="203" name="Google Shape;203;p8"/>
          <p:cNvSpPr txBox="1">
            <a:spLocks noGrp="1"/>
          </p:cNvSpPr>
          <p:nvPr>
            <p:ph type="body" idx="1"/>
          </p:nvPr>
        </p:nvSpPr>
        <p:spPr>
          <a:xfrm>
            <a:off x="165174" y="1715360"/>
            <a:ext cx="8767036" cy="4027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840"/>
              <a:buChar char="⬛"/>
            </a:pPr>
            <a:r>
              <a:rPr lang="ro-RO" sz="2000" dirty="0"/>
              <a:t>Cât de tare să apăsăm Senzorul de atingere</a:t>
            </a:r>
            <a:r>
              <a:rPr lang="en-US" sz="2000" dirty="0"/>
              <a:t>?</a:t>
            </a:r>
            <a:endParaRPr dirty="0"/>
          </a:p>
          <a:p>
            <a:pPr marL="306000" lvl="0" indent="-306000" algn="l" rtl="0">
              <a:spcBef>
                <a:spcPts val="1000"/>
              </a:spcBef>
              <a:spcAft>
                <a:spcPts val="0"/>
              </a:spcAft>
              <a:buSzPts val="1840"/>
              <a:buChar char="⬛"/>
            </a:pPr>
            <a:r>
              <a:rPr lang="en-US" sz="2000" dirty="0"/>
              <a:t>Cre</a:t>
            </a:r>
            <a:r>
              <a:rPr lang="ro-RO" sz="2000" dirty="0"/>
              <a:t>ează un program în LOOP care afișează valorile forței aplicate pe senzorul de atingere pe ,atricea LED.</a:t>
            </a:r>
            <a:endParaRPr dirty="0"/>
          </a:p>
          <a:p>
            <a:pPr marL="306000" lvl="0" indent="-306000" algn="l" rtl="0">
              <a:spcBef>
                <a:spcPts val="1000"/>
              </a:spcBef>
              <a:spcAft>
                <a:spcPts val="0"/>
              </a:spcAft>
              <a:buSzPts val="1840"/>
              <a:buChar char="⬛"/>
            </a:pPr>
            <a:r>
              <a:rPr lang="ro-RO" sz="2000" dirty="0"/>
              <a:t>Afișează rezultatele în </a:t>
            </a:r>
            <a:r>
              <a:rPr lang="en-US" sz="2000" dirty="0" err="1"/>
              <a:t>DeciNewtons</a:t>
            </a:r>
            <a:r>
              <a:rPr lang="en-US" sz="2000" dirty="0"/>
              <a:t> (0-100)</a:t>
            </a:r>
            <a:endParaRPr dirty="0"/>
          </a:p>
          <a:p>
            <a:pPr marL="306000" lvl="0" indent="-306000" algn="l" rtl="0">
              <a:spcBef>
                <a:spcPts val="1000"/>
              </a:spcBef>
              <a:spcAft>
                <a:spcPts val="0"/>
              </a:spcAft>
              <a:buSzPts val="1840"/>
              <a:buChar char="⬛"/>
            </a:pPr>
            <a:r>
              <a:rPr lang="ro-RO" sz="2000" dirty="0"/>
              <a:t>Sfat, luați în considerare</a:t>
            </a:r>
            <a:r>
              <a:rPr lang="en-US" sz="2000" dirty="0"/>
              <a:t>:</a:t>
            </a:r>
            <a:endParaRPr dirty="0"/>
          </a:p>
          <a:p>
            <a:pPr marL="630000" lvl="1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 sz="18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light_matrix.write</a:t>
            </a:r>
            <a:r>
              <a:rPr lang="en-US" sz="1800" dirty="0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dirty="0"/>
          </a:p>
          <a:p>
            <a:pPr marL="630000" lvl="1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 sz="18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force_sensor.force</a:t>
            </a:r>
            <a:r>
              <a:rPr lang="en-US" sz="1800" dirty="0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8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630000" lvl="1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sz="18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dirty="0"/>
          </a:p>
        </p:txBody>
      </p:sp>
      <p:sp>
        <p:nvSpPr>
          <p:cNvPr id="204" name="Google Shape;204;p8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09/17/2023)</a:t>
            </a:r>
            <a:endParaRPr/>
          </a:p>
        </p:txBody>
      </p:sp>
      <p:sp>
        <p:nvSpPr>
          <p:cNvPr id="205" name="Google Shape;205;p8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SOLUȚIA PROVOCĂRII</a:t>
            </a:r>
          </a:p>
        </p:txBody>
      </p:sp>
      <p:sp>
        <p:nvSpPr>
          <p:cNvPr id="211" name="Google Shape;211;p9"/>
          <p:cNvSpPr txBox="1">
            <a:spLocks noGrp="1"/>
          </p:cNvSpPr>
          <p:nvPr>
            <p:ph type="body" idx="1"/>
          </p:nvPr>
        </p:nvSpPr>
        <p:spPr>
          <a:xfrm>
            <a:off x="155088" y="1633591"/>
            <a:ext cx="8831580" cy="4589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840"/>
              <a:buChar char="⬛"/>
            </a:pPr>
            <a:r>
              <a:rPr lang="ro-RO" sz="2000" dirty="0"/>
              <a:t>Programul afișează valoarea Senzorului de atingere pe matricea LED.</a:t>
            </a:r>
            <a:endParaRPr dirty="0"/>
          </a:p>
          <a:p>
            <a:pPr marL="306000" lvl="0" indent="-189160" algn="l" rtl="0"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dirty="0"/>
          </a:p>
        </p:txBody>
      </p:sp>
      <p:sp>
        <p:nvSpPr>
          <p:cNvPr id="212" name="Google Shape;212;p9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09/17/2023)</a:t>
            </a:r>
            <a:endParaRPr/>
          </a:p>
        </p:txBody>
      </p:sp>
      <p:sp>
        <p:nvSpPr>
          <p:cNvPr id="213" name="Google Shape;213;p9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14" name="Google Shape;214;p9"/>
          <p:cNvSpPr txBox="1"/>
          <p:nvPr/>
        </p:nvSpPr>
        <p:spPr>
          <a:xfrm>
            <a:off x="487017" y="2585545"/>
            <a:ext cx="8435107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hub </a:t>
            </a:r>
            <a:r>
              <a:rPr lang="en-US" sz="18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light_matrix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port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runloop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force_sensor</a:t>
            </a:r>
            <a:endParaRPr sz="18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async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</a:t>
            </a:r>
            <a:r>
              <a:rPr lang="en-US" sz="18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while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decinewtons =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force_sensor.force</a:t>
            </a:r>
            <a:r>
              <a:rPr lang="en-US" sz="18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port.F</a:t>
            </a:r>
            <a:r>
              <a:rPr lang="en-US" sz="18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    await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light_matrix.write</a:t>
            </a:r>
            <a:r>
              <a:rPr lang="en-US" sz="18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str</a:t>
            </a:r>
            <a:r>
              <a:rPr lang="en-US" sz="18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decinewtons</a:t>
            </a:r>
            <a:r>
              <a:rPr lang="en-US" sz="18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runloop.run</a:t>
            </a:r>
            <a:r>
              <a:rPr lang="en-US" sz="18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18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())</a:t>
            </a:r>
            <a:endParaRPr sz="18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957</Words>
  <Application>Microsoft Office PowerPoint</Application>
  <PresentationFormat>On-screen Show (4:3)</PresentationFormat>
  <Paragraphs>99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Noto Sans Symbols</vt:lpstr>
      <vt:lpstr>Gill Sans</vt:lpstr>
      <vt:lpstr>Consolas</vt:lpstr>
      <vt:lpstr>Helvetica Neue</vt:lpstr>
      <vt:lpstr>Dividend</vt:lpstr>
      <vt:lpstr>UTILIZAREA FUNCȚIILOR DE LUMINĂ</vt:lpstr>
      <vt:lpstr>OBIECTIVELE LECȚIILOR</vt:lpstr>
      <vt:lpstr>Controlarea Matricei LED de pe  HUB</vt:lpstr>
      <vt:lpstr>CONTROLAREA LUMINILOR SENZORULUI DE DISTANȚĂ</vt:lpstr>
      <vt:lpstr>CONTROLAREA LUMINII BUTONULUI CENTRAL AL HUB-ULUI</vt:lpstr>
      <vt:lpstr>PROVOCARE: LUMINEAZĂ LUMEA</vt:lpstr>
      <vt:lpstr>SOLUȚIA PROVOCĂRII</vt:lpstr>
      <vt:lpstr>PROVOCARE: AFIȘAREA VALORILOR SENZORULUI</vt:lpstr>
      <vt:lpstr>SOLUȚIA PROVOCĂRII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UTILIZAREA FUNCȚIILOR DE LUMINĂ</dc:title>
  <dc:creator>Srinivasan Seshan</dc:creator>
  <cp:lastModifiedBy>marinela buruiana</cp:lastModifiedBy>
  <cp:revision>7</cp:revision>
  <dcterms:created xsi:type="dcterms:W3CDTF">2016-07-04T02:35:12Z</dcterms:created>
  <dcterms:modified xsi:type="dcterms:W3CDTF">2023-11-01T10:10:45Z</dcterms:modified>
</cp:coreProperties>
</file>