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Gill Sans" panose="020B0604020202020204" charset="0"/>
      <p:regular r:id="rId22"/>
      <p:bold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9I1z4eOyQKRTcCur2w48RVkhp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13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id="25" name="Google Shape;25;p13" descr="A picture containing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3" descr="Shape, squar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3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2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2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2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27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1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5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1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19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1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sz="2000" b="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2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1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lessons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LINE FOLLOWER</a:t>
            </a:r>
            <a:endParaRPr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49" name="Google Shape;149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LINE FOLLOW FOR APPROXIMATE DISTANCE</a:t>
            </a:r>
            <a:endParaRPr/>
          </a:p>
        </p:txBody>
      </p:sp>
      <p:sp>
        <p:nvSpPr>
          <p:cNvPr id="299" name="Google Shape;299;p10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300" name="Google Shape;300;p10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01" name="Google Shape;301;p10"/>
          <p:cNvSpPr txBox="1"/>
          <p:nvPr/>
        </p:nvSpPr>
        <p:spPr>
          <a:xfrm>
            <a:off x="88409" y="1045681"/>
            <a:ext cx="9055500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motor,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sys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400" b="0" i="0" u="none" strike="noStrik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Drive base 1 (DB1)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WHEEL_CIRCUMFERENCE =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17.5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cm –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mărimea roții pentru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DB1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urmărește partea dreaptă a liniei negre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marginea Negru-Alb) până când e acoperită distanță.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solidFill>
                <a:srgbClr val="00963E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line_follow_for_distance_cm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distance_cm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</a:t>
            </a:r>
            <a:r>
              <a:rPr lang="en-US" sz="14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Calcul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ează numărul de grade pentru a acoperi distanța de care ai nevoie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Vezi lecția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More Accurate Turns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pentru explicații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motor_degrees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distance_cm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/WHEEL_CIRCUMFERENCE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360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U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tilizează motorul D pentru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DB1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deoarece robotul se mișcă în sensul acelor de ceasornic și gradele de rotație se adună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motor.reset_relative_position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while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motor.relative_position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motor_degrees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if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color_sensor.reflection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port.A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sensor is on Black. Adjust threshold as needed</a:t>
            </a:r>
            <a:r>
              <a:rPr lang="en-US" dirty="0">
                <a:solidFill>
                  <a:srgbClr val="00963E"/>
                </a:solidFill>
              </a:rPr>
              <a:t> if this is too high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velocity =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Întoarce dreapta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sensor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ul este pe alb</a:t>
            </a:r>
            <a:endParaRPr lang="en-US"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-30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velocity =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sz="1400" b="0" i="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Întoarce stânga</a:t>
            </a:r>
            <a:endParaRPr lang="en-US"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line_follow_for_distance_cm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sys.exit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"Stopping"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307" name="Google Shape;307;p11"/>
          <p:cNvSpPr txBox="1">
            <a:spLocks noGrp="1"/>
          </p:cNvSpPr>
          <p:nvPr>
            <p:ph type="body" idx="1"/>
          </p:nvPr>
        </p:nvSpPr>
        <p:spPr>
          <a:xfrm>
            <a:off x="457200" y="1317983"/>
            <a:ext cx="8245474" cy="180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sz="1600" dirty="0"/>
              <a:t>Această lecție a fost creată de Sanjay Seshan și Arvind Seshan for SPIKE Prime Lessons</a:t>
            </a:r>
          </a:p>
          <a:p>
            <a:r>
              <a:rPr lang="ro-RO" sz="1600" dirty="0">
                <a:solidFill>
                  <a:schemeClr val="dk1"/>
                </a:solidFill>
              </a:rPr>
              <a:t>La această lecție au contribuit membrii comunității FLL Share &amp; Learn.</a:t>
            </a:r>
            <a:endParaRPr lang="ro-RO" sz="1600" dirty="0"/>
          </a:p>
          <a:p>
            <a:r>
              <a:rPr lang="ro-RO" sz="1600" dirty="0"/>
              <a:t>Mai multe lecții sunt disponibile pe </a:t>
            </a:r>
            <a:r>
              <a:rPr lang="ro-RO" sz="1600" dirty="0">
                <a:hlinkClick r:id="rId3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</a:p>
        </p:txBody>
      </p:sp>
      <p:sp>
        <p:nvSpPr>
          <p:cNvPr id="308" name="Google Shape;308;p11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309" name="Google Shape;309;p11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10" name="Google Shape;310;p11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lang="en-US" sz="1200" b="0" i="0" u="none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lang="en-US" sz="12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1" name="Google Shape;311;p11" descr="Creative Commons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OBIECTIVELE LECȚIEI</a:t>
            </a:r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Învățăm cum putem face robotul să urmărească o linie utilizând </a:t>
            </a:r>
            <a:r>
              <a:rPr lang="en-US" dirty="0"/>
              <a:t>Color Mode </a:t>
            </a:r>
            <a:r>
              <a:rPr lang="ro-RO" dirty="0"/>
              <a:t>sau</a:t>
            </a:r>
            <a:r>
              <a:rPr lang="en-US" dirty="0"/>
              <a:t> Reflected Light Mode </a:t>
            </a:r>
            <a:r>
              <a:rPr lang="ro-RO" dirty="0"/>
              <a:t>a senzorului de culoare de pe </a:t>
            </a:r>
            <a:r>
              <a:rPr lang="en-US" dirty="0"/>
              <a:t>SPIKE Prime </a:t>
            </a:r>
            <a:endParaRPr lang="ro-RO" dirty="0"/>
          </a:p>
          <a:p>
            <a:r>
              <a:rPr lang="ro-RO" dirty="0"/>
              <a:t>Învățăm cum să combinăm senzorii, loop și condiționările</a:t>
            </a:r>
            <a:endParaRPr lang="en-US"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156" name="Google Shape;156;p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157" name="Google Shape;157;p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ROBOTUL URMĂREȘTE MARGINEA LINIEI</a:t>
            </a:r>
          </a:p>
        </p:txBody>
      </p:sp>
      <p:sp>
        <p:nvSpPr>
          <p:cNvPr id="163" name="Google Shape;163;p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164" name="Google Shape;164;p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1598740" y="1293540"/>
            <a:ext cx="1245518" cy="487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6" name="Google Shape;166;p3"/>
          <p:cNvGrpSpPr/>
          <p:nvPr/>
        </p:nvGrpSpPr>
        <p:grpSpPr>
          <a:xfrm>
            <a:off x="1383359" y="1330360"/>
            <a:ext cx="463551" cy="4759325"/>
            <a:chOff x="2145" y="1178"/>
            <a:chExt cx="292" cy="2998"/>
          </a:xfrm>
        </p:grpSpPr>
        <p:grpSp>
          <p:nvGrpSpPr>
            <p:cNvPr id="167" name="Google Shape;167;p3"/>
            <p:cNvGrpSpPr/>
            <p:nvPr/>
          </p:nvGrpSpPr>
          <p:grpSpPr>
            <a:xfrm>
              <a:off x="2160" y="2688"/>
              <a:ext cx="277" cy="1488"/>
              <a:chOff x="2160" y="2688"/>
              <a:chExt cx="277" cy="1488"/>
            </a:xfrm>
          </p:grpSpPr>
          <p:cxnSp>
            <p:nvCxnSpPr>
              <p:cNvPr id="168" name="Google Shape;168;p3"/>
              <p:cNvCxnSpPr/>
              <p:nvPr/>
            </p:nvCxnSpPr>
            <p:spPr>
              <a:xfrm rot="10800000" flipH="1">
                <a:off x="2160" y="3456"/>
                <a:ext cx="277" cy="72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9" name="Google Shape;169;p3"/>
              <p:cNvCxnSpPr/>
              <p:nvPr/>
            </p:nvCxnSpPr>
            <p:spPr>
              <a:xfrm rot="10800000">
                <a:off x="2160" y="2688"/>
                <a:ext cx="277" cy="72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70" name="Google Shape;170;p3"/>
            <p:cNvGrpSpPr/>
            <p:nvPr/>
          </p:nvGrpSpPr>
          <p:grpSpPr>
            <a:xfrm>
              <a:off x="2145" y="1178"/>
              <a:ext cx="187" cy="1510"/>
              <a:chOff x="2097" y="2618"/>
              <a:chExt cx="187" cy="1510"/>
            </a:xfrm>
          </p:grpSpPr>
          <p:cxnSp>
            <p:nvCxnSpPr>
              <p:cNvPr id="171" name="Google Shape;171;p3"/>
              <p:cNvCxnSpPr/>
              <p:nvPr/>
            </p:nvCxnSpPr>
            <p:spPr>
              <a:xfrm rot="10800000" flipH="1">
                <a:off x="2097" y="3408"/>
                <a:ext cx="187" cy="72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2" name="Google Shape;172;p3"/>
              <p:cNvCxnSpPr/>
              <p:nvPr/>
            </p:nvCxnSpPr>
            <p:spPr>
              <a:xfrm rot="10800000">
                <a:off x="2112" y="2618"/>
                <a:ext cx="172" cy="79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173" name="Google Shape;173;p3"/>
          <p:cNvSpPr/>
          <p:nvPr/>
        </p:nvSpPr>
        <p:spPr>
          <a:xfrm>
            <a:off x="6517313" y="1293540"/>
            <a:ext cx="1101225" cy="487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4" name="Google Shape;174;p3"/>
          <p:cNvGrpSpPr/>
          <p:nvPr/>
        </p:nvGrpSpPr>
        <p:grpSpPr>
          <a:xfrm>
            <a:off x="7210555" y="1387203"/>
            <a:ext cx="563563" cy="4783138"/>
            <a:chOff x="2143" y="1211"/>
            <a:chExt cx="355" cy="3013"/>
          </a:xfrm>
        </p:grpSpPr>
        <p:grpSp>
          <p:nvGrpSpPr>
            <p:cNvPr id="175" name="Google Shape;175;p3"/>
            <p:cNvGrpSpPr/>
            <p:nvPr/>
          </p:nvGrpSpPr>
          <p:grpSpPr>
            <a:xfrm>
              <a:off x="2143" y="2736"/>
              <a:ext cx="355" cy="1488"/>
              <a:chOff x="2143" y="2736"/>
              <a:chExt cx="355" cy="1488"/>
            </a:xfrm>
          </p:grpSpPr>
          <p:cxnSp>
            <p:nvCxnSpPr>
              <p:cNvPr id="176" name="Google Shape;176;p3"/>
              <p:cNvCxnSpPr/>
              <p:nvPr/>
            </p:nvCxnSpPr>
            <p:spPr>
              <a:xfrm rot="10800000" flipH="1">
                <a:off x="2250" y="3456"/>
                <a:ext cx="248" cy="768"/>
              </a:xfrm>
              <a:prstGeom prst="straightConnector1">
                <a:avLst/>
              </a:prstGeom>
              <a:solidFill>
                <a:srgbClr val="000000"/>
              </a:solidFill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7" name="Google Shape;177;p3"/>
              <p:cNvCxnSpPr/>
              <p:nvPr/>
            </p:nvCxnSpPr>
            <p:spPr>
              <a:xfrm rot="10800000">
                <a:off x="2143" y="2736"/>
                <a:ext cx="355" cy="768"/>
              </a:xfrm>
              <a:prstGeom prst="straightConnector1">
                <a:avLst/>
              </a:prstGeom>
              <a:solidFill>
                <a:srgbClr val="000000"/>
              </a:solidFill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78" name="Google Shape;178;p3"/>
            <p:cNvGrpSpPr/>
            <p:nvPr/>
          </p:nvGrpSpPr>
          <p:grpSpPr>
            <a:xfrm>
              <a:off x="2143" y="1211"/>
              <a:ext cx="355" cy="1525"/>
              <a:chOff x="2095" y="2651"/>
              <a:chExt cx="355" cy="1525"/>
            </a:xfrm>
          </p:grpSpPr>
          <p:cxnSp>
            <p:nvCxnSpPr>
              <p:cNvPr id="179" name="Google Shape;179;p3"/>
              <p:cNvCxnSpPr/>
              <p:nvPr/>
            </p:nvCxnSpPr>
            <p:spPr>
              <a:xfrm rot="10800000" flipH="1">
                <a:off x="2095" y="3456"/>
                <a:ext cx="355" cy="720"/>
              </a:xfrm>
              <a:prstGeom prst="straightConnector1">
                <a:avLst/>
              </a:prstGeom>
              <a:solidFill>
                <a:srgbClr val="000000"/>
              </a:solidFill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0" name="Google Shape;180;p3"/>
              <p:cNvCxnSpPr/>
              <p:nvPr/>
            </p:nvCxnSpPr>
            <p:spPr>
              <a:xfrm rot="10800000">
                <a:off x="2202" y="2651"/>
                <a:ext cx="248" cy="805"/>
              </a:xfrm>
              <a:prstGeom prst="straightConnector1">
                <a:avLst/>
              </a:prstGeom>
              <a:solidFill>
                <a:srgbClr val="000000"/>
              </a:solidFill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181" name="Google Shape;181;p3"/>
          <p:cNvSpPr txBox="1"/>
          <p:nvPr/>
        </p:nvSpPr>
        <p:spPr>
          <a:xfrm>
            <a:off x="3297021" y="1234287"/>
            <a:ext cx="2632125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o-RO" sz="2400" dirty="0"/>
              <a:t>Robotul trebuie să aleagă în ce parte să ajusteze direcția atunci când senzorul de culoare vede o culoare diferită</a:t>
            </a:r>
            <a:r>
              <a:rPr lang="en-US" sz="2400" dirty="0"/>
              <a:t>.</a:t>
            </a:r>
          </a:p>
          <a:p>
            <a:pPr algn="ctr"/>
            <a:endParaRPr lang="en-US" sz="2400" dirty="0"/>
          </a:p>
          <a:p>
            <a:pPr algn="ctr"/>
            <a:r>
              <a:rPr lang="ro-RO" sz="2400" dirty="0"/>
              <a:t>Răspunsul depinde de pe ce parte a liniei robotul urmărește linia</a:t>
            </a:r>
            <a:r>
              <a:rPr lang="en-US" sz="2400" dirty="0"/>
              <a:t>!</a:t>
            </a:r>
          </a:p>
        </p:txBody>
      </p:sp>
      <p:sp>
        <p:nvSpPr>
          <p:cNvPr id="182" name="Google Shape;182;p3"/>
          <p:cNvSpPr txBox="1"/>
          <p:nvPr/>
        </p:nvSpPr>
        <p:spPr>
          <a:xfrm>
            <a:off x="1846905" y="1258467"/>
            <a:ext cx="104866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o-RO" sz="1600" dirty="0">
                <a:solidFill>
                  <a:srgbClr val="FFFF00"/>
                </a:solidFill>
              </a:rPr>
              <a:t>Dacă este pe negru ajustează direcția spre stanga.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ro-RO" sz="1600" dirty="0">
                <a:solidFill>
                  <a:srgbClr val="FFFF00"/>
                </a:solidFill>
              </a:rPr>
              <a:t>Dacă este pe alb ajustează direcția spre dreapta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6530142" y="1320835"/>
            <a:ext cx="104866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o-RO" sz="1600" dirty="0">
                <a:solidFill>
                  <a:srgbClr val="FFFF00"/>
                </a:solidFill>
              </a:rPr>
              <a:t>Dacă este pe negru ajustează direcția spre dreapta.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ro-RO" sz="1600" dirty="0">
                <a:solidFill>
                  <a:srgbClr val="FFFF00"/>
                </a:solidFill>
              </a:rPr>
              <a:t>Dacă este pe alb ajustează direcția spre stanga</a:t>
            </a:r>
            <a:r>
              <a:rPr lang="en-US" sz="1600" dirty="0">
                <a:solidFill>
                  <a:srgbClr val="FFFF00"/>
                </a:solidFill>
              </a:rPr>
              <a:t>.</a:t>
            </a:r>
          </a:p>
        </p:txBody>
      </p:sp>
      <p:grpSp>
        <p:nvGrpSpPr>
          <p:cNvPr id="184" name="Google Shape;184;p3"/>
          <p:cNvGrpSpPr/>
          <p:nvPr/>
        </p:nvGrpSpPr>
        <p:grpSpPr>
          <a:xfrm>
            <a:off x="1268460" y="5467304"/>
            <a:ext cx="660559" cy="790597"/>
            <a:chOff x="6310708" y="2223671"/>
            <a:chExt cx="809489" cy="898563"/>
          </a:xfrm>
        </p:grpSpPr>
        <p:sp>
          <p:nvSpPr>
            <p:cNvPr id="185" name="Google Shape;185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FFD5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0EAE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0EAE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636016" y="2868884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rnd" cmpd="sng">
              <a:solidFill>
                <a:srgbClr val="C6C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9" name="Google Shape;189;p3"/>
          <p:cNvGrpSpPr/>
          <p:nvPr/>
        </p:nvGrpSpPr>
        <p:grpSpPr>
          <a:xfrm>
            <a:off x="7214982" y="5467304"/>
            <a:ext cx="660559" cy="790597"/>
            <a:chOff x="6310708" y="2223671"/>
            <a:chExt cx="809489" cy="898563"/>
          </a:xfrm>
        </p:grpSpPr>
        <p:sp>
          <p:nvSpPr>
            <p:cNvPr id="190" name="Google Shape;190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FFD5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0EAE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0EAE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638280" y="2868884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rnd" cmpd="sng">
              <a:solidFill>
                <a:srgbClr val="C6C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4" name="Google Shape;194;p3"/>
          <p:cNvSpPr txBox="1"/>
          <p:nvPr/>
        </p:nvSpPr>
        <p:spPr>
          <a:xfrm>
            <a:off x="268357" y="5518185"/>
            <a:ext cx="9044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Drive Base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PE CE PARTE A LINIEI ESTE INDICAT SĂ INCEPI</a:t>
            </a:r>
          </a:p>
        </p:txBody>
      </p:sp>
      <p:sp>
        <p:nvSpPr>
          <p:cNvPr id="200" name="Google Shape;200;p4"/>
          <p:cNvSpPr txBox="1">
            <a:spLocks noGrp="1"/>
          </p:cNvSpPr>
          <p:nvPr>
            <p:ph type="ftr" idx="11"/>
          </p:nvPr>
        </p:nvSpPr>
        <p:spPr>
          <a:xfrm>
            <a:off x="88409" y="6266486"/>
            <a:ext cx="4870585" cy="33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01" name="Google Shape;201;p4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02" name="Google Shape;202;p4"/>
          <p:cNvSpPr/>
          <p:nvPr/>
        </p:nvSpPr>
        <p:spPr>
          <a:xfrm>
            <a:off x="1167883" y="1210508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03" name="Google Shape;203;p4"/>
          <p:cNvGrpSpPr/>
          <p:nvPr/>
        </p:nvGrpSpPr>
        <p:grpSpPr>
          <a:xfrm flipH="1">
            <a:off x="1409183" y="1170821"/>
            <a:ext cx="914400" cy="3810000"/>
            <a:chOff x="3581400" y="1219200"/>
            <a:chExt cx="914400" cy="3810000"/>
          </a:xfrm>
        </p:grpSpPr>
        <p:cxnSp>
          <p:nvCxnSpPr>
            <p:cNvPr id="204" name="Google Shape;204;p4"/>
            <p:cNvCxnSpPr/>
            <p:nvPr/>
          </p:nvCxnSpPr>
          <p:spPr>
            <a:xfrm rot="10800000">
              <a:off x="3657600" y="4343400"/>
              <a:ext cx="838200" cy="685800"/>
            </a:xfrm>
            <a:prstGeom prst="straightConnector1">
              <a:avLst/>
            </a:prstGeom>
            <a:noFill/>
            <a:ln w="444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05" name="Google Shape;205;p4"/>
            <p:cNvCxnSpPr/>
            <p:nvPr/>
          </p:nvCxnSpPr>
          <p:spPr>
            <a:xfrm rot="-5400000">
              <a:off x="3619500" y="3543300"/>
              <a:ext cx="838200" cy="762000"/>
            </a:xfrm>
            <a:prstGeom prst="straightConnector1">
              <a:avLst/>
            </a:prstGeom>
            <a:noFill/>
            <a:ln w="444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06" name="Google Shape;206;p4"/>
            <p:cNvCxnSpPr/>
            <p:nvPr/>
          </p:nvCxnSpPr>
          <p:spPr>
            <a:xfrm rot="10800000">
              <a:off x="3581400" y="2743200"/>
              <a:ext cx="838200" cy="762000"/>
            </a:xfrm>
            <a:prstGeom prst="straightConnector1">
              <a:avLst/>
            </a:prstGeom>
            <a:noFill/>
            <a:ln w="444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07" name="Google Shape;207;p4"/>
            <p:cNvCxnSpPr/>
            <p:nvPr/>
          </p:nvCxnSpPr>
          <p:spPr>
            <a:xfrm rot="10800000" flipH="1">
              <a:off x="3657600" y="1981200"/>
              <a:ext cx="838200" cy="762000"/>
            </a:xfrm>
            <a:prstGeom prst="straightConnector1">
              <a:avLst/>
            </a:prstGeom>
            <a:noFill/>
            <a:ln w="444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08" name="Google Shape;208;p4"/>
            <p:cNvCxnSpPr/>
            <p:nvPr/>
          </p:nvCxnSpPr>
          <p:spPr>
            <a:xfrm rot="10800000">
              <a:off x="3657600" y="1219200"/>
              <a:ext cx="838200" cy="762000"/>
            </a:xfrm>
            <a:prstGeom prst="straightConnector1">
              <a:avLst/>
            </a:prstGeom>
            <a:noFill/>
            <a:ln w="444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209" name="Google Shape;209;p4"/>
          <p:cNvSpPr/>
          <p:nvPr/>
        </p:nvSpPr>
        <p:spPr>
          <a:xfrm>
            <a:off x="3208350" y="1224908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0" name="Google Shape;210;p4"/>
          <p:cNvCxnSpPr/>
          <p:nvPr/>
        </p:nvCxnSpPr>
        <p:spPr>
          <a:xfrm rot="5400000" flipH="1">
            <a:off x="3421075" y="1174108"/>
            <a:ext cx="762000" cy="762000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1" name="Google Shape;211;p4"/>
          <p:cNvCxnSpPr/>
          <p:nvPr/>
        </p:nvCxnSpPr>
        <p:spPr>
          <a:xfrm rot="-5400000">
            <a:off x="3338525" y="3529958"/>
            <a:ext cx="838200" cy="762000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2" name="Google Shape;212;p4"/>
          <p:cNvCxnSpPr/>
          <p:nvPr/>
        </p:nvCxnSpPr>
        <p:spPr>
          <a:xfrm rot="10800000">
            <a:off x="3300425" y="4342758"/>
            <a:ext cx="838200" cy="762000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3" name="Google Shape;213;p4"/>
          <p:cNvCxnSpPr/>
          <p:nvPr/>
        </p:nvCxnSpPr>
        <p:spPr>
          <a:xfrm rot="10800000" flipH="1">
            <a:off x="3360750" y="1901183"/>
            <a:ext cx="838200" cy="762000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4" name="Google Shape;214;p4"/>
          <p:cNvSpPr/>
          <p:nvPr/>
        </p:nvSpPr>
        <p:spPr>
          <a:xfrm>
            <a:off x="8511959" y="1174107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5" name="Google Shape;215;p4"/>
          <p:cNvCxnSpPr/>
          <p:nvPr/>
        </p:nvCxnSpPr>
        <p:spPr>
          <a:xfrm flipH="1">
            <a:off x="5175034" y="4374507"/>
            <a:ext cx="814388" cy="768350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6" name="Google Shape;216;p4"/>
          <p:cNvCxnSpPr/>
          <p:nvPr/>
        </p:nvCxnSpPr>
        <p:spPr>
          <a:xfrm rot="10800000">
            <a:off x="6011647" y="4298307"/>
            <a:ext cx="990600" cy="0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7" name="Google Shape;217;p4"/>
          <p:cNvCxnSpPr/>
          <p:nvPr/>
        </p:nvCxnSpPr>
        <p:spPr>
          <a:xfrm rot="10800000">
            <a:off x="7113372" y="4298307"/>
            <a:ext cx="714375" cy="685800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8" name="Google Shape;218;p4"/>
          <p:cNvSpPr txBox="1"/>
          <p:nvPr/>
        </p:nvSpPr>
        <p:spPr>
          <a:xfrm>
            <a:off x="2969923" y="2332632"/>
            <a:ext cx="976084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8800">
              <a:solidFill>
                <a:srgbClr val="008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4"/>
          <p:cNvSpPr txBox="1"/>
          <p:nvPr/>
        </p:nvSpPr>
        <p:spPr>
          <a:xfrm>
            <a:off x="7810212" y="3399774"/>
            <a:ext cx="976084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✗</a:t>
            </a:r>
            <a:endParaRPr sz="115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" name="Google Shape;220;p4"/>
          <p:cNvSpPr txBox="1"/>
          <p:nvPr/>
        </p:nvSpPr>
        <p:spPr>
          <a:xfrm>
            <a:off x="251041" y="2235784"/>
            <a:ext cx="976084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8800">
              <a:solidFill>
                <a:srgbClr val="008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21" name="Google Shape;221;p4"/>
          <p:cNvGrpSpPr/>
          <p:nvPr/>
        </p:nvGrpSpPr>
        <p:grpSpPr>
          <a:xfrm>
            <a:off x="1098181" y="5047747"/>
            <a:ext cx="660559" cy="790597"/>
            <a:chOff x="6310708" y="2223671"/>
            <a:chExt cx="809489" cy="898563"/>
          </a:xfrm>
        </p:grpSpPr>
        <p:sp>
          <p:nvSpPr>
            <p:cNvPr id="222" name="Google Shape;222;p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FFD5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13B09B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13B09B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2B64E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6606609" y="2879310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rnd" cmpd="sng">
              <a:solidFill>
                <a:srgbClr val="C6C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26" name="Google Shape;226;p4"/>
          <p:cNvGrpSpPr/>
          <p:nvPr/>
        </p:nvGrpSpPr>
        <p:grpSpPr>
          <a:xfrm>
            <a:off x="3589350" y="5149321"/>
            <a:ext cx="660559" cy="790597"/>
            <a:chOff x="6310708" y="2223671"/>
            <a:chExt cx="809489" cy="898563"/>
          </a:xfrm>
        </p:grpSpPr>
        <p:sp>
          <p:nvSpPr>
            <p:cNvPr id="227" name="Google Shape;227;p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FFD5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0EAE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13B09B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621904" y="2878256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rnd" cmpd="sng">
              <a:solidFill>
                <a:srgbClr val="C6C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31" name="Google Shape;231;p4"/>
          <p:cNvGrpSpPr/>
          <p:nvPr/>
        </p:nvGrpSpPr>
        <p:grpSpPr>
          <a:xfrm>
            <a:off x="7497467" y="5104759"/>
            <a:ext cx="660559" cy="790597"/>
            <a:chOff x="6310708" y="2223671"/>
            <a:chExt cx="809489" cy="898563"/>
          </a:xfrm>
        </p:grpSpPr>
        <p:sp>
          <p:nvSpPr>
            <p:cNvPr id="232" name="Google Shape;232;p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FFD5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0EAE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13B09B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6630618" y="2897654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rnd" cmpd="sng">
              <a:solidFill>
                <a:srgbClr val="C6C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236" name="Google Shape;236;p4"/>
          <p:cNvCxnSpPr/>
          <p:nvPr/>
        </p:nvCxnSpPr>
        <p:spPr>
          <a:xfrm rot="5400000" flipH="1">
            <a:off x="3328280" y="2694821"/>
            <a:ext cx="838200" cy="762000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7" name="Google Shape;237;p4"/>
          <p:cNvSpPr txBox="1"/>
          <p:nvPr/>
        </p:nvSpPr>
        <p:spPr>
          <a:xfrm>
            <a:off x="4903498" y="1998002"/>
            <a:ext cx="263212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o-RO" sz="1600" dirty="0"/>
              <a:t>Dacă scrii un urmăritor de linie care să urmărească linia pe partea dreaptă, robotul trebuie să înceapă pe partea dreaptă a liniei.</a:t>
            </a:r>
            <a:endParaRPr lang="en-US" sz="1600" dirty="0"/>
          </a:p>
        </p:txBody>
      </p:sp>
      <p:sp>
        <p:nvSpPr>
          <p:cNvPr id="238" name="Google Shape;238;p4"/>
          <p:cNvSpPr txBox="1"/>
          <p:nvPr/>
        </p:nvSpPr>
        <p:spPr>
          <a:xfrm>
            <a:off x="268357" y="5518185"/>
            <a:ext cx="9044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Drive Base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PROVOCARE: URMĂREȘTE O LINIE</a:t>
            </a:r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Scrie un program care să urmărească marginea dreaptă a liniei negre </a:t>
            </a:r>
          </a:p>
          <a:p>
            <a:r>
              <a:rPr lang="ro-RO" dirty="0"/>
              <a:t>Dacă senzorul vede negru, întoarce dreapta.</a:t>
            </a:r>
            <a:endParaRPr lang="en-US" dirty="0"/>
          </a:p>
          <a:p>
            <a:r>
              <a:rPr lang="ro-RO" dirty="0"/>
              <a:t>Dacă senzorul vede alb, întoarce stânga.</a:t>
            </a:r>
            <a:endParaRPr lang="en-US" dirty="0"/>
          </a:p>
          <a:p>
            <a:r>
              <a:rPr lang="en-US" dirty="0"/>
              <a:t>U</a:t>
            </a:r>
            <a:r>
              <a:rPr lang="ro-RO" dirty="0"/>
              <a:t>tilizează block-ul IF/ELSE pentru ca robotul să execute aceste decizii</a:t>
            </a:r>
          </a:p>
          <a:p>
            <a:r>
              <a:rPr lang="ro-RO" dirty="0"/>
              <a:t>Repetă urmăritorul de linie la infinit</a:t>
            </a:r>
            <a:endParaRPr lang="en-US" dirty="0"/>
          </a:p>
          <a:p>
            <a:r>
              <a:rPr lang="ro-RO" dirty="0"/>
              <a:t>Utilizează modul </a:t>
            </a:r>
            <a:r>
              <a:rPr lang="en-US" dirty="0"/>
              <a:t>Color Mode </a:t>
            </a:r>
            <a:r>
              <a:rPr lang="ro-RO" dirty="0"/>
              <a:t>sau </a:t>
            </a:r>
            <a:r>
              <a:rPr lang="en-US" dirty="0"/>
              <a:t>Reflected Light Mode</a:t>
            </a:r>
          </a:p>
        </p:txBody>
      </p:sp>
      <p:sp>
        <p:nvSpPr>
          <p:cNvPr id="245" name="Google Shape;245;p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47" name="Google Shape;247;p5"/>
          <p:cNvSpPr/>
          <p:nvPr/>
        </p:nvSpPr>
        <p:spPr>
          <a:xfrm>
            <a:off x="6588859" y="1267932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48" name="Google Shape;248;p5"/>
          <p:cNvGrpSpPr/>
          <p:nvPr/>
        </p:nvGrpSpPr>
        <p:grpSpPr>
          <a:xfrm>
            <a:off x="6639579" y="5213435"/>
            <a:ext cx="660559" cy="790597"/>
            <a:chOff x="6310708" y="2223671"/>
            <a:chExt cx="809489" cy="898563"/>
          </a:xfrm>
        </p:grpSpPr>
        <p:sp>
          <p:nvSpPr>
            <p:cNvPr id="249" name="Google Shape;249;p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FFD5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0EAE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0EAE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629713" y="2889299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rnd" cmpd="sng">
              <a:solidFill>
                <a:srgbClr val="C6C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3" name="Google Shape;253;p5"/>
          <p:cNvSpPr/>
          <p:nvPr/>
        </p:nvSpPr>
        <p:spPr>
          <a:xfrm>
            <a:off x="146842" y="5213435"/>
            <a:ext cx="599021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dirty="0"/>
              <a:t>Not</a:t>
            </a:r>
            <a:r>
              <a:rPr lang="ro-RO" sz="1400" dirty="0"/>
              <a:t>ă</a:t>
            </a:r>
            <a:r>
              <a:rPr lang="en-US" sz="1400" dirty="0"/>
              <a:t>:  </a:t>
            </a:r>
            <a:r>
              <a:rPr lang="ro-RO" sz="1400" dirty="0"/>
              <a:t>Pentru a urmări linia cu </a:t>
            </a:r>
            <a:r>
              <a:rPr lang="en-US" sz="1400" dirty="0"/>
              <a:t>Advanced Driving Base (ADB)</a:t>
            </a:r>
            <a:r>
              <a:rPr lang="ro-RO" sz="1400" dirty="0"/>
              <a:t> în modul </a:t>
            </a:r>
            <a:r>
              <a:rPr lang="en-US" sz="1400" dirty="0"/>
              <a:t>Color Mode</a:t>
            </a:r>
            <a:r>
              <a:rPr lang="ro-RO" sz="1400" dirty="0"/>
              <a:t>, va trebui să faci modificări la design-ul robotului deoarece senzorul de culoare nu recunoaște negru de la înălțimea din construcția inițială</a:t>
            </a:r>
            <a:r>
              <a:rPr lang="en-US" sz="1400" dirty="0"/>
              <a:t>. </a:t>
            </a:r>
            <a:r>
              <a:rPr lang="ro-RO" sz="1400" dirty="0"/>
              <a:t>Vezi lecția cu Senzorul de culoare</a:t>
            </a:r>
            <a:endParaRPr lang="en-US" sz="1400" dirty="0"/>
          </a:p>
        </p:txBody>
      </p:sp>
      <p:sp>
        <p:nvSpPr>
          <p:cNvPr id="254" name="Google Shape;254;p5"/>
          <p:cNvSpPr txBox="1"/>
          <p:nvPr/>
        </p:nvSpPr>
        <p:spPr>
          <a:xfrm>
            <a:off x="7421658" y="5380829"/>
            <a:ext cx="9044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Drive Base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DOUĂ MODURI DE ÎNTOARCERI</a:t>
            </a:r>
          </a:p>
        </p:txBody>
      </p:sp>
      <p:sp>
        <p:nvSpPr>
          <p:cNvPr id="261" name="Google Shape;261;p6"/>
          <p:cNvSpPr txBox="1">
            <a:spLocks noGrp="1"/>
          </p:cNvSpPr>
          <p:nvPr>
            <p:ph type="body" idx="1"/>
          </p:nvPr>
        </p:nvSpPr>
        <p:spPr>
          <a:xfrm>
            <a:off x="175260" y="1226916"/>
            <a:ext cx="8831580" cy="480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În lecția anterioară</a:t>
            </a:r>
            <a:r>
              <a:rPr lang="en-US" dirty="0"/>
              <a:t>, “Turning with the Gyro” </a:t>
            </a:r>
            <a:r>
              <a:rPr lang="ro-RO" dirty="0"/>
              <a:t>explică două funcții</a:t>
            </a:r>
            <a:r>
              <a:rPr lang="en-US" dirty="0"/>
              <a:t> motor pair </a:t>
            </a:r>
            <a:r>
              <a:rPr lang="ro-RO" dirty="0"/>
              <a:t>pentru a face robotul să se întoarcă. Parcurge lecția respectivă pentru alte detalii.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ro-RO" dirty="0"/>
              <a:t>Poți folosi</a:t>
            </a:r>
            <a:r>
              <a:rPr lang="en-US" dirty="0"/>
              <a:t> </a:t>
            </a:r>
            <a:r>
              <a:rPr lang="en-US" dirty="0" err="1"/>
              <a:t>motor_pair.move</a:t>
            </a:r>
            <a:r>
              <a:rPr lang="en-US" dirty="0"/>
              <a:t> </a:t>
            </a:r>
            <a:r>
              <a:rPr lang="ro-RO" dirty="0"/>
              <a:t>și ajustează valoare de mișcare</a:t>
            </a:r>
            <a:r>
              <a:rPr lang="en-US" dirty="0"/>
              <a:t>. </a:t>
            </a:r>
            <a:r>
              <a:rPr lang="ro-RO" dirty="0"/>
              <a:t>Această lecție folosește ste</a:t>
            </a:r>
            <a:r>
              <a:rPr lang="en-US" dirty="0" err="1"/>
              <a:t>ering</a:t>
            </a:r>
            <a:r>
              <a:rPr lang="ro-RO" dirty="0"/>
              <a:t> pentru a merge înainte</a:t>
            </a:r>
            <a:r>
              <a:rPr lang="en-US" dirty="0"/>
              <a:t>.</a:t>
            </a:r>
            <a:endParaRPr dirty="0"/>
          </a:p>
          <a:p>
            <a:pPr marL="342900" lvl="0" indent="-237744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None/>
            </a:pPr>
            <a:endParaRPr dirty="0"/>
          </a:p>
          <a:p>
            <a:pPr marL="342900" lvl="0" indent="-237744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None/>
            </a:pPr>
            <a:endParaRPr dirty="0"/>
          </a:p>
          <a:p>
            <a:pPr marL="342900" lvl="0" indent="-237744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None/>
            </a:pPr>
            <a:endParaRPr dirty="0"/>
          </a:p>
          <a:p>
            <a:pPr marL="342900" lvl="0" indent="-237744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None/>
            </a:pP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ro-RO" dirty="0"/>
              <a:t>Poți folosi</a:t>
            </a:r>
            <a:r>
              <a:rPr lang="en-US" dirty="0"/>
              <a:t> </a:t>
            </a:r>
            <a:r>
              <a:rPr lang="en-US" dirty="0" err="1"/>
              <a:t>motor_pair.move_tank</a:t>
            </a:r>
            <a:r>
              <a:rPr lang="en-US" dirty="0"/>
              <a:t> </a:t>
            </a:r>
            <a:r>
              <a:rPr lang="ro-RO" dirty="0"/>
              <a:t>și poți întroduce valori diferite pentru motorul din drepta și motorul din stânga</a:t>
            </a:r>
            <a:r>
              <a:rPr lang="en-US" dirty="0"/>
              <a:t>.</a:t>
            </a:r>
            <a:r>
              <a:rPr lang="ro-RO" dirty="0"/>
              <a:t> Poți încerca, tu însuți</a:t>
            </a:r>
            <a:r>
              <a:rPr lang="en-US" dirty="0"/>
              <a:t>.</a:t>
            </a:r>
            <a:endParaRPr dirty="0"/>
          </a:p>
          <a:p>
            <a:pPr marL="342900" lvl="0" indent="-237744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None/>
            </a:pPr>
            <a:endParaRPr dirty="0"/>
          </a:p>
        </p:txBody>
      </p:sp>
      <p:sp>
        <p:nvSpPr>
          <p:cNvPr id="262" name="Google Shape;262;p6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63" name="Google Shape;263;p6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64" name="Google Shape;264;p6"/>
          <p:cNvSpPr txBox="1"/>
          <p:nvPr/>
        </p:nvSpPr>
        <p:spPr>
          <a:xfrm>
            <a:off x="0" y="3226459"/>
            <a:ext cx="7994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otor_pair.move</a:t>
            </a:r>
            <a:r>
              <a:rPr lang="en-US" sz="2400" b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pair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steering</a:t>
            </a:r>
            <a:r>
              <a:rPr lang="en-US" sz="2400" b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6"/>
          <p:cNvSpPr txBox="1"/>
          <p:nvPr/>
        </p:nvSpPr>
        <p:spPr>
          <a:xfrm>
            <a:off x="4958993" y="2613428"/>
            <a:ext cx="219484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Schimbă valorile aici</a:t>
            </a: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 </a:t>
            </a:r>
            <a:r>
              <a:rPr lang="ro-RO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Valoarea </a:t>
            </a: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0 </a:t>
            </a:r>
            <a:r>
              <a:rPr lang="ro-RO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face ca robotul să meargă înainte</a:t>
            </a:r>
            <a:endParaRPr dirty="0"/>
          </a:p>
        </p:txBody>
      </p:sp>
      <p:sp>
        <p:nvSpPr>
          <p:cNvPr id="266" name="Google Shape;266;p6"/>
          <p:cNvSpPr txBox="1"/>
          <p:nvPr/>
        </p:nvSpPr>
        <p:spPr>
          <a:xfrm>
            <a:off x="30320" y="5423175"/>
            <a:ext cx="89765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US" sz="2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otor_pair.move_tank</a:t>
            </a:r>
            <a:r>
              <a:rPr lang="en-US" sz="2000" b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pair</a:t>
            </a:r>
            <a:r>
              <a:rPr lang="en-US" sz="2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left_velocity, right_velocity</a:t>
            </a:r>
            <a:r>
              <a:rPr lang="en-US" sz="2000" b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6"/>
          <p:cNvSpPr txBox="1"/>
          <p:nvPr/>
        </p:nvSpPr>
        <p:spPr>
          <a:xfrm>
            <a:off x="5458857" y="4665597"/>
            <a:ext cx="199067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Schimbă valorile de viteză aici. Aceeași viteză face ca robotul să meargă drept înainte</a:t>
            </a:r>
            <a:endParaRPr dirty="0"/>
          </a:p>
        </p:txBody>
      </p:sp>
      <p:sp>
        <p:nvSpPr>
          <p:cNvPr id="268" name="Google Shape;268;p6"/>
          <p:cNvSpPr/>
          <p:nvPr/>
        </p:nvSpPr>
        <p:spPr>
          <a:xfrm>
            <a:off x="4259106" y="5426078"/>
            <a:ext cx="4184374" cy="394303"/>
          </a:xfrm>
          <a:prstGeom prst="rect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9" name="Google Shape;269;p6"/>
          <p:cNvSpPr/>
          <p:nvPr/>
        </p:nvSpPr>
        <p:spPr>
          <a:xfrm>
            <a:off x="5072655" y="3276790"/>
            <a:ext cx="1381538" cy="394303"/>
          </a:xfrm>
          <a:prstGeom prst="rect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LINE FOLLOWER – </a:t>
            </a:r>
            <a:r>
              <a:rPr lang="ro-RO" dirty="0"/>
              <a:t>MODUL CULOARE ȘI INTENSITATEA LUMINII REFLECTATE</a:t>
            </a:r>
            <a:endParaRPr dirty="0"/>
          </a:p>
        </p:txBody>
      </p:sp>
      <p:sp>
        <p:nvSpPr>
          <p:cNvPr id="275" name="Google Shape;275;p7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76" name="Google Shape;276;p7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77" name="Google Shape;277;p7"/>
          <p:cNvSpPr txBox="1"/>
          <p:nvPr/>
        </p:nvSpPr>
        <p:spPr>
          <a:xfrm>
            <a:off x="175259" y="1155436"/>
            <a:ext cx="8831700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Constant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e pentru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Drive Base 1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dirty="0">
                <a:solidFill>
                  <a:srgbClr val="00963E"/>
                </a:solidFill>
              </a:rPr>
              <a:t>Urmărește partea dreaptă a liniei negre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Negru-Alb margine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). N</a:t>
            </a:r>
            <a:r>
              <a:rPr lang="en-US" dirty="0">
                <a:solidFill>
                  <a:srgbClr val="00963E"/>
                </a:solidFill>
              </a:rPr>
              <a:t>OT</a:t>
            </a:r>
            <a:r>
              <a:rPr lang="ro-RO" dirty="0">
                <a:solidFill>
                  <a:srgbClr val="00963E"/>
                </a:solidFill>
              </a:rPr>
              <a:t>Ă</a:t>
            </a:r>
            <a:r>
              <a:rPr lang="en-US" dirty="0">
                <a:solidFill>
                  <a:srgbClr val="00963E"/>
                </a:solidFill>
              </a:rPr>
              <a:t>: </a:t>
            </a:r>
            <a:r>
              <a:rPr lang="ro-RO" dirty="0">
                <a:solidFill>
                  <a:srgbClr val="00963E"/>
                </a:solidFill>
              </a:rPr>
              <a:t>Testul este ca robotul să meargă pe planșă pe marginea negru-alb</a:t>
            </a:r>
            <a:r>
              <a:rPr lang="en-US" dirty="0">
                <a:solidFill>
                  <a:srgbClr val="00963E"/>
                </a:solidFill>
              </a:rPr>
              <a:t>. </a:t>
            </a:r>
            <a:endParaRPr dirty="0">
              <a:solidFill>
                <a:srgbClr val="00963E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963E"/>
                </a:solidFill>
              </a:rPr>
              <a:t># </a:t>
            </a:r>
            <a:r>
              <a:rPr lang="ro-RO" dirty="0">
                <a:solidFill>
                  <a:srgbClr val="00963E"/>
                </a:solidFill>
              </a:rPr>
              <a:t>Dacă planșa are mai multe culori, va trebui să cobori valoarea de comparație pentru a evita confuzia cu alte culori.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Pentru a urmări marginea Alb-Negru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schimbă condiția de la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&lt; 50 </a:t>
            </a:r>
            <a:r>
              <a:rPr lang="ro-RO" dirty="0">
                <a:solidFill>
                  <a:srgbClr val="00963E"/>
                </a:solidFill>
              </a:rPr>
              <a:t>la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&gt; 50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Pentru a utiliza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color mode, import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ă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color,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și utilizează condiția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dirty="0">
                <a:solidFill>
                  <a:srgbClr val="00963E"/>
                </a:solidFill>
              </a:rPr>
              <a:t>dacă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color_sensor.color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port.A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) == </a:t>
            </a:r>
            <a:r>
              <a:rPr lang="en-US" sz="14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color.BLACK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line_follow_forever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while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if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color_sensor.reflection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port.A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sensor is on Black.</a:t>
            </a:r>
            <a:r>
              <a:rPr lang="en-US" dirty="0">
                <a:solidFill>
                  <a:srgbClr val="00963E"/>
                </a:solidFill>
              </a:rPr>
              <a:t> Lower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threshold as needed for your case.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Întoarce dreapta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, i.e.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departe de negru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velocity =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14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sen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zorul este pe alb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Întoarce stânga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, i.e.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spre Negru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-30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velocity =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line_follow_forever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dirty="0"/>
              <a:t>EXTENSI</a:t>
            </a:r>
            <a:r>
              <a:rPr lang="ro-RO" dirty="0"/>
              <a:t>E</a:t>
            </a:r>
            <a:r>
              <a:rPr lang="en-US" dirty="0"/>
              <a:t> – </a:t>
            </a:r>
            <a:r>
              <a:rPr lang="ro-RO" dirty="0"/>
              <a:t>SCHIMBAREA CONDIȚIILOR DE IEȘIRE</a:t>
            </a:r>
            <a:endParaRPr dirty="0"/>
          </a:p>
        </p:txBody>
      </p:sp>
      <p:sp>
        <p:nvSpPr>
          <p:cNvPr id="283" name="Google Shape;283;p8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Î</a:t>
            </a:r>
            <a:r>
              <a:rPr lang="en-US" dirty="0"/>
              <a:t>n FLL, </a:t>
            </a:r>
            <a:r>
              <a:rPr lang="ro-RO" dirty="0"/>
              <a:t>tipic nu vrei să urmărești linia la infinit</a:t>
            </a:r>
            <a:r>
              <a:rPr lang="en-US" dirty="0"/>
              <a:t>. </a:t>
            </a:r>
            <a:r>
              <a:rPr lang="ro-RO" dirty="0"/>
              <a:t>E posibil să-ți dorești să te oprești la anumite condiții, unele din ele pot fi</a:t>
            </a:r>
            <a:r>
              <a:rPr lang="en-US" dirty="0"/>
              <a:t>: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ro-RO" dirty="0"/>
              <a:t>Senzorul ultrasonic detectează ceva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ro-RO" dirty="0"/>
              <a:t>Senzorul de atingere este apăsat.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ro-RO" dirty="0"/>
              <a:t>Ai un senzor suplimentar de culoare pe robot care poate sesiza un marker de pe planșă. Asta este extrem de util în </a:t>
            </a:r>
            <a:r>
              <a:rPr lang="en-US" dirty="0"/>
              <a:t>FLL. 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ro-RO" dirty="0"/>
              <a:t>Trebuie să urmărești linia pentru o anumită distanță.</a:t>
            </a:r>
            <a:r>
              <a:rPr lang="en-US" dirty="0"/>
              <a:t> 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SFAT</a:t>
            </a:r>
            <a:r>
              <a:rPr lang="en-US" dirty="0"/>
              <a:t>: </a:t>
            </a:r>
            <a:r>
              <a:rPr lang="ro-RO" dirty="0"/>
              <a:t>Poți reseta pozitia individuala relativă a motorului și apoi atunci când trece peste valoarea considerată ca reper</a:t>
            </a:r>
            <a:r>
              <a:rPr lang="en-US" dirty="0"/>
              <a:t>. </a:t>
            </a:r>
            <a:r>
              <a:rPr lang="ro-RO" dirty="0"/>
              <a:t>Ia în considerare rotația în sensul acelor de ceasornic și opus acelor de ceasornic.</a:t>
            </a:r>
            <a:r>
              <a:rPr lang="en-US" dirty="0"/>
              <a:t>n</a:t>
            </a:r>
            <a:endParaRPr dirty="0"/>
          </a:p>
          <a:p>
            <a:pPr marL="342900" lvl="0" indent="-237744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None/>
            </a:pP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dirty="0" err="1"/>
              <a:t>Combin</a:t>
            </a:r>
            <a:r>
              <a:rPr lang="ro-RO" dirty="0"/>
              <a:t>ă această lecție cu lecția despre LOOP pentru a rezolva aceste probleme.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84" name="Google Shape;284;p8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85" name="Google Shape;285;p8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LINE FOLLOW UNTIL SECOND SENSOR SEES BLACK</a:t>
            </a:r>
            <a:endParaRPr/>
          </a:p>
        </p:txBody>
      </p:sp>
      <p:sp>
        <p:nvSpPr>
          <p:cNvPr id="291" name="Google Shape;291;p9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92" name="Google Shape;292;p9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93" name="Google Shape;293;p9"/>
          <p:cNvSpPr txBox="1"/>
          <p:nvPr/>
        </p:nvSpPr>
        <p:spPr>
          <a:xfrm>
            <a:off x="88409" y="1178585"/>
            <a:ext cx="9055500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sys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urmărește partea dreaptă a liniei negre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marginea Negru-Alb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până când al doilea senzor vede negru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963E"/>
                </a:solidFill>
              </a:rPr>
              <a:t># Test</a:t>
            </a:r>
            <a:r>
              <a:rPr lang="ro-RO" dirty="0">
                <a:solidFill>
                  <a:srgbClr val="00963E"/>
                </a:solidFill>
              </a:rPr>
              <a:t>ează pe planșa doar cu culorile negru și alb.</a:t>
            </a:r>
            <a:r>
              <a:rPr lang="en-US" dirty="0">
                <a:solidFill>
                  <a:srgbClr val="00963E"/>
                </a:solidFill>
              </a:rPr>
              <a:t> A</a:t>
            </a:r>
            <a:r>
              <a:rPr lang="ro-RO" dirty="0">
                <a:solidFill>
                  <a:srgbClr val="00963E"/>
                </a:solidFill>
              </a:rPr>
              <a:t>justează valoarea de comparație la o valoare mai mică.</a:t>
            </a:r>
            <a:r>
              <a:rPr lang="en-US" dirty="0">
                <a:solidFill>
                  <a:srgbClr val="00963E"/>
                </a:solidFill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line_follow_until_line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Drive Base 1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este modificat cu un al doilea senzor de culoare pe portul B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Urmărește linia până când senzorul B vede negru.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while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color_sensor.reflection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port.B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dirty="0">
                <a:solidFill>
                  <a:srgbClr val="00963E"/>
                </a:solidFill>
              </a:rPr>
              <a:t>#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rgbClr val="00963E"/>
                </a:solidFill>
              </a:rPr>
              <a:t>A</a:t>
            </a:r>
            <a:r>
              <a:rPr lang="ro-RO" dirty="0">
                <a:solidFill>
                  <a:srgbClr val="00963E"/>
                </a:solidFill>
              </a:rPr>
              <a:t>justează valoarea de comparație în funcție de necesități</a:t>
            </a:r>
            <a:r>
              <a:rPr lang="en-US" dirty="0">
                <a:solidFill>
                  <a:srgbClr val="00963E"/>
                </a:solidFill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if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color_sensor.reflection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port.A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sensor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ul este pe megru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dirty="0">
                <a:solidFill>
                  <a:srgbClr val="00963E"/>
                </a:solidFill>
              </a:rPr>
              <a:t>A</a:t>
            </a:r>
            <a:r>
              <a:rPr lang="ro-RO" dirty="0">
                <a:solidFill>
                  <a:srgbClr val="00963E"/>
                </a:solidFill>
              </a:rPr>
              <a:t>justează valoarea de comparație în funcție de necesități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    #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Întoarce dreapta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, i.e.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mai departe de negru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velocity =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sensor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ul este alb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    #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Întoarce stânga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, i.e.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spre negru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-30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velocity =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line_follow_until_line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sys.exit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"Stopping"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1703</Words>
  <Application>Microsoft Office PowerPoint</Application>
  <PresentationFormat>On-screen Show (4:3)</PresentationFormat>
  <Paragraphs>141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Gill Sans</vt:lpstr>
      <vt:lpstr>Calibri</vt:lpstr>
      <vt:lpstr>Arial</vt:lpstr>
      <vt:lpstr>Noto Sans Symbols</vt:lpstr>
      <vt:lpstr>Consolas</vt:lpstr>
      <vt:lpstr>Helvetica Neue</vt:lpstr>
      <vt:lpstr>Dividend</vt:lpstr>
      <vt:lpstr>LINE FOLLOWER</vt:lpstr>
      <vt:lpstr>OBIECTIVELE LECȚIEI</vt:lpstr>
      <vt:lpstr>ROBOTUL URMĂREȘTE MARGINEA LINIEI</vt:lpstr>
      <vt:lpstr>PE CE PARTE A LINIEI ESTE INDICAT SĂ INCEPI</vt:lpstr>
      <vt:lpstr>PROVOCARE: URMĂREȘTE O LINIE</vt:lpstr>
      <vt:lpstr>DOUĂ MODURI DE ÎNTOARCERI</vt:lpstr>
      <vt:lpstr>LINE FOLLOWER – MODUL CULOARE ȘI INTENSITATEA LUMINII REFLECTATE</vt:lpstr>
      <vt:lpstr>EXTENSIE – SCHIMBAREA CONDIȚIILOR DE IEȘIRE</vt:lpstr>
      <vt:lpstr>LINE FOLLOW UNTIL SECOND SENSOR SEES BLACK</vt:lpstr>
      <vt:lpstr>LINE FOLLOW FOR APPROXIMATE DISTANCE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FOLLOWER</dc:title>
  <dc:creator>Srinivasan Seshan</dc:creator>
  <cp:lastModifiedBy>marinela buruiana</cp:lastModifiedBy>
  <cp:revision>11</cp:revision>
  <dcterms:created xsi:type="dcterms:W3CDTF">2019-12-31T03:18:51Z</dcterms:created>
  <dcterms:modified xsi:type="dcterms:W3CDTF">2023-11-01T12:59:21Z</dcterms:modified>
</cp:coreProperties>
</file>