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Gill Sans" panose="020B0604020202020204" charset="0"/>
      <p:regular r:id="rId27"/>
      <p:bold r:id="rId28"/>
    </p:embeddedFont>
    <p:embeddedFont>
      <p:font typeface="Helvetica Neue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oundtripDataSignature="AMtx7mi3qwaDXu7PxvbyQ0SjA5oj89yAyA==" r:id="rId33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oundtripDataSignature="AMtx7mgCbuC3tiFmSKm6ImMUsDnUAwxXoQ==" r:id="rId33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28db742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428db742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7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7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7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3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3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 algn="l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6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153" name="Google Shape;153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54" name="Google Shape;154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ANALIZĂ: PENTRU LOOPS CU INTERVAL()</a:t>
            </a:r>
          </a:p>
        </p:txBody>
      </p:sp>
      <p:sp>
        <p:nvSpPr>
          <p:cNvPr id="229" name="Google Shape;229;p9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Structură de bază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ro-RO" dirty="0"/>
              <a:t>Poți seta o poziție de start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dirty="0">
              <a:solidFill>
                <a:srgbClr val="000000"/>
              </a:solidFill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>
                <a:solidFill>
                  <a:srgbClr val="000000"/>
                </a:solidFill>
              </a:rPr>
              <a:t>Ia în considerare ca 4 nu este inclusă</a:t>
            </a:r>
            <a:r>
              <a:rPr lang="en-GB" b="0" dirty="0">
                <a:solidFill>
                  <a:srgbClr val="000000"/>
                </a:solidFill>
                <a:effectLst/>
              </a:rPr>
              <a:t>. </a:t>
            </a:r>
            <a:r>
              <a:rPr lang="ro-RO" b="0" dirty="0">
                <a:solidFill>
                  <a:srgbClr val="000000"/>
                </a:solidFill>
                <a:effectLst/>
              </a:rPr>
              <a:t> Funcția interval </a:t>
            </a:r>
            <a:r>
              <a:rPr lang="en-GB" b="0" dirty="0">
                <a:solidFill>
                  <a:srgbClr val="000000"/>
                </a:solidFill>
                <a:effectLst/>
              </a:rPr>
              <a:t>() </a:t>
            </a:r>
            <a:r>
              <a:rPr lang="ro-RO" b="0" dirty="0">
                <a:solidFill>
                  <a:srgbClr val="000000"/>
                </a:solidFill>
                <a:effectLst/>
              </a:rPr>
              <a:t>exclude maximul pe care îl setezi. </a:t>
            </a:r>
          </a:p>
          <a:p>
            <a:r>
              <a:rPr lang="ro-RO" b="0" dirty="0">
                <a:solidFill>
                  <a:srgbClr val="000000"/>
                </a:solidFill>
                <a:effectLst/>
              </a:rPr>
              <a:t>În final</a:t>
            </a:r>
            <a:r>
              <a:rPr lang="en-GB" b="0" dirty="0">
                <a:solidFill>
                  <a:srgbClr val="000000"/>
                </a:solidFill>
                <a:effectLst/>
              </a:rPr>
              <a:t>, </a:t>
            </a:r>
            <a:r>
              <a:rPr lang="ro-RO" b="0" dirty="0">
                <a:solidFill>
                  <a:srgbClr val="000000"/>
                </a:solidFill>
                <a:effectLst/>
              </a:rPr>
              <a:t>poți crește cu diferite valori peste 1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2289383" y="5225829"/>
            <a:ext cx="10376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Increment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2780969" y="1270940"/>
            <a:ext cx="89452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234" name="Google Shape;234;p9"/>
          <p:cNvSpPr txBox="1"/>
          <p:nvPr/>
        </p:nvSpPr>
        <p:spPr>
          <a:xfrm>
            <a:off x="3147275" y="2789800"/>
            <a:ext cx="934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3614414" y="4506789"/>
            <a:ext cx="131594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 sz="14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sz="1400" b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6" name="Google Shape;236;p9"/>
          <p:cNvCxnSpPr/>
          <p:nvPr/>
        </p:nvCxnSpPr>
        <p:spPr>
          <a:xfrm rot="10800000">
            <a:off x="2808206" y="4811742"/>
            <a:ext cx="0" cy="344200"/>
          </a:xfrm>
          <a:prstGeom prst="straightConnector1">
            <a:avLst/>
          </a:prstGeom>
          <a:noFill/>
          <a:ln w="12700" cap="rnd" cmpd="sng">
            <a:solidFill>
              <a:srgbClr val="C6C6C6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pt-BR" dirty="0"/>
              <a:t>PENTRU LOOPS CU O LISTĂ DE NUMERE</a:t>
            </a:r>
          </a:p>
        </p:txBody>
      </p:sp>
      <p:sp>
        <p:nvSpPr>
          <p:cNvPr id="242" name="Google Shape;242;p10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Funcția </a:t>
            </a:r>
            <a:r>
              <a:rPr lang="en-US" dirty="0"/>
              <a:t>loops </a:t>
            </a:r>
            <a:r>
              <a:rPr lang="ro-RO" dirty="0"/>
              <a:t>poate fi utilizată pentru a itera peste o paranteză separată de o listă de numere</a:t>
            </a:r>
            <a:r>
              <a:rPr lang="en-US" dirty="0"/>
              <a:t> (enclosed by brackets [])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[0, 2, 6]: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	print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/>
              <a:t>Output: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/>
              <a:t>0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/>
              <a:t>2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/>
              <a:t>6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indent="0">
              <a:buNone/>
            </a:pPr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 </a:t>
            </a:r>
            <a:r>
              <a:rPr lang="ro-RO" dirty="0"/>
              <a:t>Acest exemplu utilizează liste</a:t>
            </a:r>
            <a:r>
              <a:rPr lang="en-US" dirty="0"/>
              <a:t>, </a:t>
            </a:r>
            <a:r>
              <a:rPr lang="ro-RO" dirty="0"/>
              <a:t>care nu au fost încă acoperite</a:t>
            </a:r>
            <a:r>
              <a:rPr lang="en-US" dirty="0"/>
              <a:t>. </a:t>
            </a: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43" name="Google Shape;243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44" name="Google Shape;244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LOOP EXAMPLES</a:t>
            </a:r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251" name="Google Shape;251;p1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319725" y="2131375"/>
            <a:ext cx="4518300" cy="14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A for loop repeats an action a specific number of times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based on the provided range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sumFromMToN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(m, 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total = </a:t>
            </a:r>
            <a:r>
              <a:rPr lang="en-US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note that range(x, y) includes x but excludes y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range(m, n+</a:t>
            </a:r>
            <a:r>
              <a:rPr lang="en-US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total += x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 lvl="0" indent="0" algn="l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286800" y="3932076"/>
            <a:ext cx="4518300" cy="11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printStarRectangle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print an nxn rectangle of asterisks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-US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end=</a:t>
            </a:r>
            <a:r>
              <a:rPr lang="en-US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 lvl="0" indent="0" algn="l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5350375" y="2131375"/>
            <a:ext cx="3000000" cy="126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use while loops when there is an indeterminate number of iterations</a:t>
            </a:r>
            <a:endParaRPr sz="1000" b="1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leftmostDigit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n = abs(n)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(n &gt;= </a:t>
            </a:r>
            <a:r>
              <a:rPr lang="en-US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n = n//</a:t>
            </a:r>
            <a:r>
              <a:rPr lang="en-US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 lvl="0" indent="0" algn="l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227675" y="5189500"/>
            <a:ext cx="6615600" cy="47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Examples from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https://www.cs.cmu.edu/~112/schedule.html</a:t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1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PROVOCARE: NUMERELE PRIME</a:t>
            </a:r>
          </a:p>
        </p:txBody>
      </p:sp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o-RO" sz="2000" dirty="0"/>
              <a:t>Țelul tău este să verifici dacă orice număr întreg pozitiv n este număr prim</a:t>
            </a:r>
            <a:endParaRPr lang="en-US" sz="2000" dirty="0"/>
          </a:p>
          <a:p>
            <a:r>
              <a:rPr lang="ro-RO" sz="2000" dirty="0"/>
              <a:t>Indicii</a:t>
            </a:r>
            <a:r>
              <a:rPr lang="en-US" sz="2000" dirty="0"/>
              <a:t>:</a:t>
            </a:r>
          </a:p>
          <a:p>
            <a:pPr lvl="1"/>
            <a:r>
              <a:rPr lang="ro-RO" sz="2000" dirty="0"/>
              <a:t>Numerele prime sunt numerele divizibile cu 1 și cu el însuși</a:t>
            </a:r>
            <a:endParaRPr lang="en-US" sz="2000" dirty="0"/>
          </a:p>
          <a:p>
            <a:pPr lvl="1"/>
            <a:r>
              <a:rPr lang="ro-RO" sz="2000" dirty="0"/>
              <a:t>Trebuie să verifici divizibilitatea numerelor dintre 2 si n-1</a:t>
            </a:r>
            <a:endParaRPr lang="en-US" sz="2000" dirty="0"/>
          </a:p>
          <a:p>
            <a:pPr lvl="1"/>
            <a:r>
              <a:rPr lang="en-US" sz="2000" dirty="0"/>
              <a:t>Modulo (%) </a:t>
            </a:r>
            <a:r>
              <a:rPr lang="ro-RO" sz="2000" dirty="0"/>
              <a:t>te va ajuta aici </a:t>
            </a:r>
            <a:r>
              <a:rPr lang="en-US" sz="2000" dirty="0"/>
              <a:t>(</a:t>
            </a:r>
            <a:r>
              <a:rPr lang="ro-RO" sz="2000" dirty="0"/>
              <a:t>numărul poate fi testat ca întreg dacă</a:t>
            </a:r>
            <a:r>
              <a:rPr lang="en-US" sz="2000" dirty="0" err="1"/>
              <a:t>n%a</a:t>
            </a:r>
            <a:r>
              <a:rPr lang="en-US" sz="2000" dirty="0"/>
              <a:t>==0)</a:t>
            </a:r>
          </a:p>
        </p:txBody>
      </p:sp>
      <p:sp>
        <p:nvSpPr>
          <p:cNvPr id="263" name="Google Shape;263;p1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4" name="Google Shape;264;p1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SOLUȚIA PROVOCĂRII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518575" y="1662777"/>
            <a:ext cx="8338200" cy="37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your number here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prime 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start by assuming it is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&lt;= </a:t>
            </a:r>
            <a:r>
              <a:rPr lang="en-US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 and lower are not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prime 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(n == 2):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prime = True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factor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-US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,n):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check all possible factors [3, n]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% factor == </a:t>
            </a:r>
            <a:r>
              <a:rPr lang="en-US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135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n%factor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0 when it is a divisor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prime 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set that n is not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prime: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"is prime"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number is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prime"</a:t>
            </a:r>
            <a:r>
              <a:rPr lang="en-US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number is not prime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SOLUȚIA PROVOCĂRII UTILIZÂND</a:t>
            </a:r>
            <a:r>
              <a:rPr lang="en-US" dirty="0"/>
              <a:t> SPIKE PRIME</a:t>
            </a:r>
            <a:endParaRPr dirty="0"/>
          </a:p>
        </p:txBody>
      </p:sp>
      <p:sp>
        <p:nvSpPr>
          <p:cNvPr id="279" name="Google Shape;279;p1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1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hub </a:t>
            </a: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light_matrix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runloop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sys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Standard Python system library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b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Function to stop the program using a system exception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stopAndExitProgram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500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sys.exit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 i="0" u="none" strike="noStrike" dirty="0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"Stopping"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b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 = </a:t>
            </a:r>
            <a:r>
              <a:rPr lang="en-US" sz="3500" i="0" u="none" strike="noStrike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your number here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prime = </a:t>
            </a: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start by assuming it is prime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&lt;= </a:t>
            </a:r>
            <a:r>
              <a:rPr lang="en-US" sz="3500" i="0" u="none" strike="noStrike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1 and lower are not prime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prime = </a:t>
            </a:r>
            <a:r>
              <a:rPr lang="en-US" sz="3500" i="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3500" i="0" u="none" strike="noStrike">
              <a:solidFill>
                <a:srgbClr val="0078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 if</a:t>
            </a:r>
            <a:r>
              <a:rPr lang="en-US" sz="3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== </a:t>
            </a:r>
            <a:r>
              <a:rPr lang="en-US" sz="3500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500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500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2 is prime</a:t>
            </a:r>
            <a:endParaRPr sz="35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prime = </a:t>
            </a:r>
            <a:r>
              <a:rPr lang="en-US" sz="3500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3500" dirty="0">
              <a:solidFill>
                <a:srgbClr val="0078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for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factor </a:t>
            </a: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,n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check all possible factors [</a:t>
            </a:r>
            <a:r>
              <a:rPr lang="en-US" sz="3500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, n</a:t>
            </a:r>
            <a:r>
              <a:rPr lang="en-US" sz="3500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% factor == </a:t>
            </a:r>
            <a:r>
              <a:rPr lang="en-US" sz="3500" i="0" u="none" strike="noStrike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3500" i="0" u="none" strike="noStrike" dirty="0" err="1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n%factor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== 0 when it is a divisor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prime = </a:t>
            </a: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set that n is not prime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prime: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    await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light_matrix.write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 i="0" u="none" strike="noStrike" dirty="0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the number is prime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    await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light_matrix.write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 i="0" u="none" strike="noStrike" dirty="0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the number is not prime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b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500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Stop and exit the program. You should see the Program number on your hub.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500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stopAndExitProgram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500"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75"/>
              </a:spcBef>
              <a:spcAft>
                <a:spcPts val="0"/>
              </a:spcAft>
              <a:buSzPct val="92000"/>
              <a:buNone/>
            </a:pPr>
            <a:b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500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runloop.run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500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3500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90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  <p:sp>
        <p:nvSpPr>
          <p:cNvPr id="280" name="Google Shape;280;p1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254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2000" dirty="0"/>
              <a:t>Această lecție a fost creată de Sanjay Seshan și Arvind Seshan for SPIKE Prime Lessons</a:t>
            </a:r>
          </a:p>
          <a:p>
            <a:r>
              <a:rPr lang="ro-RO" sz="20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2000" dirty="0"/>
          </a:p>
          <a:p>
            <a:r>
              <a:rPr lang="ro-RO" sz="2000" dirty="0"/>
              <a:t>Mai multe lecții sunt disponibile pe </a:t>
            </a:r>
            <a:r>
              <a:rPr lang="ro-RO" sz="2000" dirty="0">
                <a:hlinkClick r:id="rId3"/>
              </a:rPr>
              <a:t>www.primelessons.org</a:t>
            </a:r>
            <a:endParaRPr lang="ro-RO" sz="2000" dirty="0"/>
          </a:p>
          <a:p>
            <a:r>
              <a:rPr lang="ro-RO" sz="2000" dirty="0"/>
              <a:t>Această lecție a fost tradusă în limba romană de echipa de robotică FTC – ROSOPHIA #21455 RO20</a:t>
            </a:r>
          </a:p>
        </p:txBody>
      </p:sp>
      <p:sp>
        <p:nvSpPr>
          <p:cNvPr id="288" name="Google Shape;288;p1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1" name="Google Shape;291;p15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ro-RO" dirty="0"/>
              <a:t>ției</a:t>
            </a:r>
            <a:endParaRPr dirty="0"/>
          </a:p>
        </p:txBody>
      </p:sp>
      <p:sp>
        <p:nvSpPr>
          <p:cNvPr id="160" name="Google Shape;160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Învățăm cum să repetăm o acțiune utilizând LOOPS</a:t>
            </a:r>
            <a:endParaRPr lang="en-US" dirty="0"/>
          </a:p>
        </p:txBody>
      </p:sp>
      <p:sp>
        <p:nvSpPr>
          <p:cNvPr id="161" name="Google Shape;161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162" name="Google Shape;162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COD DE REPETARE</a:t>
            </a:r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272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Să spunem că dorești ca robotul tău să repete o acțiune din nou și din nou.</a:t>
            </a:r>
            <a:r>
              <a:rPr lang="en-US" dirty="0"/>
              <a:t> </a:t>
            </a:r>
          </a:p>
          <a:p>
            <a:pPr lvl="1"/>
            <a:r>
              <a:rPr lang="ro-RO" dirty="0"/>
              <a:t>Vei copia codul din nou și din nou?</a:t>
            </a:r>
          </a:p>
          <a:p>
            <a:pPr lvl="1"/>
            <a:r>
              <a:rPr lang="ro-RO" dirty="0"/>
              <a:t>Cum ar fi dacă ai dori ca acțiunea să se repete la infinit</a:t>
            </a:r>
            <a:r>
              <a:rPr lang="en-US" dirty="0"/>
              <a:t>?</a:t>
            </a:r>
          </a:p>
          <a:p>
            <a:r>
              <a:rPr lang="ro-RO" dirty="0"/>
              <a:t>Poți folosi LOOPS pentru a repeta o acțiune pentru un anumit număr de ori sau până cînd se îndeplinește o anumită condiție</a:t>
            </a:r>
            <a:endParaRPr lang="en-US" dirty="0"/>
          </a:p>
          <a:p>
            <a:r>
              <a:rPr lang="en-US" dirty="0"/>
              <a:t>Python </a:t>
            </a:r>
            <a:r>
              <a:rPr lang="ro-RO" dirty="0"/>
              <a:t>are 2 tipuri de LOOPS</a:t>
            </a:r>
            <a:r>
              <a:rPr lang="en-US" dirty="0"/>
              <a:t>: </a:t>
            </a:r>
            <a:r>
              <a:rPr lang="ro-RO" dirty="0"/>
              <a:t>L</a:t>
            </a:r>
            <a:r>
              <a:rPr lang="en-US" dirty="0"/>
              <a:t>oops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W</a:t>
            </a:r>
            <a:r>
              <a:rPr lang="en-US" dirty="0" err="1"/>
              <a:t>hile</a:t>
            </a:r>
            <a:r>
              <a:rPr lang="en-US" dirty="0"/>
              <a:t> loops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WHILE LOOPS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137160" y="1481850"/>
            <a:ext cx="6360282" cy="50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ro-RO" sz="2000" dirty="0"/>
              <a:t>Să spunem că dorim ca un task să fie executat până când o condiție se îndeplinește (Adevărat)</a:t>
            </a:r>
            <a:endParaRPr lang="en-US" sz="2000" dirty="0"/>
          </a:p>
          <a:p>
            <a:pPr lvl="1"/>
            <a:r>
              <a:rPr lang="en-US" sz="2000" dirty="0"/>
              <a:t>E.g. </a:t>
            </a:r>
            <a:r>
              <a:rPr lang="ro-RO" sz="2000" dirty="0"/>
              <a:t>Cât sunt în librărie, stai liniștit</a:t>
            </a:r>
            <a:endParaRPr lang="en-US" sz="2000" dirty="0"/>
          </a:p>
          <a:p>
            <a:r>
              <a:rPr lang="ro-RO" sz="2000" dirty="0"/>
              <a:t>Î</a:t>
            </a:r>
            <a:r>
              <a:rPr lang="en-US" sz="2000" dirty="0"/>
              <a:t>n Python, </a:t>
            </a:r>
            <a:r>
              <a:rPr lang="ro-RO" sz="2000" dirty="0"/>
              <a:t>vom utiliza declarația </a:t>
            </a:r>
            <a:r>
              <a:rPr lang="en-US" sz="2000" dirty="0"/>
              <a:t>while: </a:t>
            </a:r>
            <a:r>
              <a:rPr lang="ro-RO" sz="2000" dirty="0"/>
              <a:t>să rulăm codul cât timp declarația este adevărată</a:t>
            </a:r>
            <a:endParaRPr lang="en-US" sz="2000" dirty="0"/>
          </a:p>
          <a:p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ro-RO" sz="2000" dirty="0"/>
              <a:t>exemplul din dreapta</a:t>
            </a:r>
            <a:r>
              <a:rPr lang="en-US" sz="2000" dirty="0"/>
              <a:t>, x==8 </a:t>
            </a:r>
            <a:r>
              <a:rPr lang="ro-RO" sz="2000" dirty="0"/>
              <a:t>este întotdeauna Adevărată</a:t>
            </a:r>
            <a:r>
              <a:rPr lang="en-US" sz="2000" dirty="0"/>
              <a:t>, </a:t>
            </a:r>
            <a:r>
              <a:rPr lang="ro-RO" sz="2000" dirty="0"/>
              <a:t>așa că </a:t>
            </a:r>
            <a:r>
              <a:rPr lang="en-US" sz="2000" dirty="0"/>
              <a:t>“Yay!” </a:t>
            </a:r>
            <a:r>
              <a:rPr lang="ro-RO" sz="2000" dirty="0"/>
              <a:t>va fi afișat mereu</a:t>
            </a:r>
            <a:endParaRPr lang="en-US" sz="2000" dirty="0"/>
          </a:p>
          <a:p>
            <a:pPr lvl="1"/>
            <a:r>
              <a:rPr lang="ro-RO" sz="2000" dirty="0"/>
              <a:t>Dacă introduci </a:t>
            </a:r>
            <a:r>
              <a:rPr lang="en-US" sz="2000" dirty="0"/>
              <a:t>x=10 </a:t>
            </a:r>
            <a:r>
              <a:rPr lang="ro-RO" sz="2000" dirty="0"/>
              <a:t>în interiorul LOOP</a:t>
            </a:r>
            <a:r>
              <a:rPr lang="en-US" sz="2000" dirty="0"/>
              <a:t>, </a:t>
            </a:r>
            <a:r>
              <a:rPr lang="ro-RO" sz="2000" dirty="0"/>
              <a:t> </a:t>
            </a:r>
            <a:r>
              <a:rPr lang="en-US" sz="2000" dirty="0"/>
              <a:t>“Yay!” </a:t>
            </a:r>
            <a:r>
              <a:rPr lang="ro-RO" sz="2000" dirty="0"/>
              <a:t>va fi afișat doar o singură dată, de exemplu, LOOP-ul nu va continua</a:t>
            </a:r>
            <a:r>
              <a:rPr lang="en-US" sz="2000" dirty="0"/>
              <a:t>.</a:t>
            </a:r>
            <a:endParaRPr sz="2000" dirty="0"/>
          </a:p>
          <a:p>
            <a:pPr marL="3060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600"/>
              </a:spcAft>
              <a:buSzPts val="1656"/>
              <a:buNone/>
            </a:pPr>
            <a:endParaRPr dirty="0"/>
          </a:p>
        </p:txBody>
      </p:sp>
      <p:sp>
        <p:nvSpPr>
          <p:cNvPr id="177" name="Google Shape;177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8" name="Google Shape;178;p4"/>
          <p:cNvSpPr txBox="1"/>
          <p:nvPr/>
        </p:nvSpPr>
        <p:spPr>
          <a:xfrm>
            <a:off x="6596743" y="1361153"/>
            <a:ext cx="2391681" cy="294757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Output: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[repeats forever]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7211370" y="4749422"/>
            <a:ext cx="1777054" cy="1261854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Not</a:t>
            </a:r>
            <a:r>
              <a:rPr lang="ro-RO" sz="1400" dirty="0">
                <a:solidFill>
                  <a:sysClr val="windowText" lastClr="000000"/>
                </a:solidFill>
              </a:rPr>
              <a:t>ă</a:t>
            </a:r>
            <a:r>
              <a:rPr lang="en-US" sz="1400" dirty="0">
                <a:solidFill>
                  <a:sysClr val="windowText" lastClr="000000"/>
                </a:solidFill>
              </a:rPr>
              <a:t>:</a:t>
            </a:r>
          </a:p>
          <a:p>
            <a:pPr algn="ctr"/>
            <a:r>
              <a:rPr lang="ro-RO" sz="1400" dirty="0">
                <a:solidFill>
                  <a:sysClr val="windowText" lastClr="000000"/>
                </a:solidFill>
              </a:rPr>
              <a:t>Adu-ți aminte să introduci codul pe care vrei să-l rulezi într-un LOOP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0" name="Google Shape;180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28db74258_0_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WHILE LOOPS </a:t>
            </a:r>
            <a:r>
              <a:rPr lang="ro-RO" dirty="0"/>
              <a:t>Î</a:t>
            </a:r>
            <a:r>
              <a:rPr lang="en-US" dirty="0"/>
              <a:t>N SPIKE PRIME</a:t>
            </a:r>
            <a:endParaRPr dirty="0"/>
          </a:p>
        </p:txBody>
      </p:sp>
      <p:sp>
        <p:nvSpPr>
          <p:cNvPr id="186" name="Google Shape;186;g2428db74258_0_0"/>
          <p:cNvSpPr txBox="1">
            <a:spLocks noGrp="1"/>
          </p:cNvSpPr>
          <p:nvPr>
            <p:ph type="body" idx="1"/>
          </p:nvPr>
        </p:nvSpPr>
        <p:spPr>
          <a:xfrm>
            <a:off x="155575" y="1277750"/>
            <a:ext cx="8746800" cy="4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LOOP </a:t>
            </a:r>
            <a:r>
              <a:rPr lang="en-US" dirty="0"/>
              <a:t>While </a:t>
            </a:r>
            <a:r>
              <a:rPr lang="ro-RO" dirty="0"/>
              <a:t>sunt utile pentru repetarea unei comenzi până la citirile unui senzor</a:t>
            </a:r>
            <a:r>
              <a:rPr lang="en-US" dirty="0"/>
              <a:t>: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600"/>
              </a:spcAft>
              <a:buSzPts val="1656"/>
              <a:buNone/>
            </a:pPr>
            <a:endParaRPr dirty="0"/>
          </a:p>
        </p:txBody>
      </p:sp>
      <p:sp>
        <p:nvSpPr>
          <p:cNvPr id="187" name="Google Shape;187;g2428db74258_0_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8" name="Google Shape;188;g2428db74258_0_0"/>
          <p:cNvSpPr txBox="1"/>
          <p:nvPr/>
        </p:nvSpPr>
        <p:spPr>
          <a:xfrm>
            <a:off x="540207" y="1752797"/>
            <a:ext cx="7184567" cy="14772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Mergi înainte până când senzorul de distanță returnează o valoare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&lt;=10cm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en-US" sz="14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getDistance</a:t>
            </a:r>
            <a:r>
              <a:rPr lang="en-US" sz="14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 &gt; </a:t>
            </a:r>
            <a:r>
              <a:rPr lang="en-US" sz="14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moveForward</a:t>
            </a:r>
            <a:r>
              <a:rPr lang="en-US" sz="14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Ia în considerare că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o-RO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primește valoarea distanței în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centimetri și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o-RO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mișcă robotul înainte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9" name="Google Shape;189;g2428db74258_0_0"/>
          <p:cNvSpPr/>
          <p:nvPr/>
        </p:nvSpPr>
        <p:spPr>
          <a:xfrm>
            <a:off x="7211370" y="4749422"/>
            <a:ext cx="1777200" cy="12618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Remember to indent the code you want to run in the loop</a:t>
            </a:r>
            <a:endParaRPr/>
          </a:p>
        </p:txBody>
      </p:sp>
      <p:sp>
        <p:nvSpPr>
          <p:cNvPr id="190" name="Google Shape;190;g2428db74258_0_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WHILE LOOPS NEDEFINITE</a:t>
            </a:r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Poți utiliza </a:t>
            </a:r>
            <a:r>
              <a:rPr lang="en-US" dirty="0">
                <a:solidFill>
                  <a:schemeClr val="tx1"/>
                </a:solidFill>
              </a:rPr>
              <a:t>while loops </a:t>
            </a:r>
            <a:r>
              <a:rPr lang="ro-RO" dirty="0">
                <a:solidFill>
                  <a:schemeClr val="tx1"/>
                </a:solidFill>
              </a:rPr>
              <a:t>pentru a repeta la infinit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Code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ro-RO" dirty="0">
                <a:solidFill>
                  <a:schemeClr val="tx1"/>
                </a:solidFill>
              </a:rPr>
              <a:t>Prin setarea unei condiții care să fie </a:t>
            </a:r>
            <a:r>
              <a:rPr lang="ro-RO" b="1" dirty="0">
                <a:solidFill>
                  <a:schemeClr val="tx1"/>
                </a:solidFill>
              </a:rPr>
              <a:t>Adevărată</a:t>
            </a:r>
            <a:r>
              <a:rPr lang="ro-RO" dirty="0">
                <a:solidFill>
                  <a:schemeClr val="tx1"/>
                </a:solidFill>
              </a:rPr>
              <a:t> tot timpul, loop-ul va repeta codul tot timpul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Google Shape;197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</a:p>
        </p:txBody>
      </p:sp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Creează o variabilă </a:t>
            </a:r>
            <a:r>
              <a:rPr lang="en-US" dirty="0"/>
              <a:t>x </a:t>
            </a:r>
            <a:r>
              <a:rPr lang="ro-RO" dirty="0"/>
              <a:t>și atașează-i o valoare</a:t>
            </a:r>
            <a:endParaRPr lang="en-US" dirty="0"/>
          </a:p>
          <a:p>
            <a:r>
              <a:rPr lang="ro-RO" dirty="0"/>
              <a:t>Creează un Whil</a:t>
            </a:r>
            <a:r>
              <a:rPr lang="en-US" dirty="0"/>
              <a:t>e loop </a:t>
            </a:r>
            <a:r>
              <a:rPr lang="ro-RO" dirty="0"/>
              <a:t>care afișează toate pătratele</a:t>
            </a:r>
            <a:r>
              <a:rPr lang="en-US" dirty="0"/>
              <a:t> (e.g., 4, 9, 16, …) </a:t>
            </a:r>
            <a:r>
              <a:rPr lang="ro-RO" dirty="0"/>
              <a:t>care sunt mai mici ca x pe HUB</a:t>
            </a:r>
            <a:endParaRPr lang="en-US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 SOLUȚIE</a:t>
            </a:r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</a:t>
            </a:r>
            <a:endParaRPr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endParaRPr dirty="0"/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b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indent="0">
              <a:buNone/>
            </a:pP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aceasta crează variabila x și setează valoareea lui x la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51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endParaRPr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  <a:p>
            <a:pPr marL="0" indent="0">
              <a:buNone/>
            </a:pP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aceasta creează variabila y care va fi folosită ca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loop counter. </a:t>
            </a:r>
            <a:r>
              <a:rPr lang="ro-RO" dirty="0">
                <a:solidFill>
                  <a:srgbClr val="00963E"/>
                </a:solidFill>
                <a:latin typeface="Consolas" panose="020B0609020204030204" pitchFamily="49" charset="0"/>
              </a:rPr>
              <a:t>Începem cu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y = 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</a:t>
            </a:r>
            <a:r>
              <a:rPr lang="en-US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  <a:p>
            <a:pPr marL="0" indent="0">
              <a:buNone/>
            </a:pP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aceste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loops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repetă acțiunea până când pătratul lui y este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&gt;= 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</a:t>
            </a:r>
            <a:r>
              <a:rPr lang="en-US" b="0" i="0" u="none" strike="noStrike" dirty="0" err="1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y,</a:t>
            </a:r>
            <a:r>
              <a:rPr lang="en-US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x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ro-RO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a afișa, convertește un număr real la un întreg  și apoi la un șir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Altfel, va afișa decimale </a:t>
            </a:r>
            <a:r>
              <a:rPr lang="en-US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e.g. 1.0, 4.0</a:t>
            </a:r>
            <a:endParaRPr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light_matrix.write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</a:t>
            </a:r>
            <a:r>
              <a:rPr lang="en-US" b="0" i="0" u="none" strike="noStrike" dirty="0" err="1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y,</a:t>
            </a:r>
            <a:r>
              <a:rPr lang="en-US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))))</a:t>
            </a:r>
            <a:endParaRPr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 </a:t>
            </a:r>
            <a:r>
              <a:rPr lang="ro-RO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Trebuie să creștem y pentru a considera valoarea netă </a:t>
            </a:r>
            <a:endParaRPr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y += </a:t>
            </a:r>
            <a:r>
              <a:rPr lang="en-US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25"/>
              </a:spcBef>
              <a:spcAft>
                <a:spcPts val="0"/>
              </a:spcAft>
              <a:buSzPct val="91999"/>
              <a:buNone/>
            </a:pPr>
            <a:b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FOR LOOPS</a:t>
            </a:r>
            <a:endParaRPr/>
          </a:p>
        </p:txBody>
      </p:sp>
      <p:sp>
        <p:nvSpPr>
          <p:cNvPr id="220" name="Google Shape;220;p8"/>
          <p:cNvSpPr txBox="1">
            <a:spLocks noGrp="1"/>
          </p:cNvSpPr>
          <p:nvPr>
            <p:ph type="body" idx="1"/>
          </p:nvPr>
        </p:nvSpPr>
        <p:spPr>
          <a:xfrm>
            <a:off x="155576" y="1139825"/>
            <a:ext cx="6290944" cy="50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dirty="0"/>
              <a:t>Similar </a:t>
            </a:r>
            <a:r>
              <a:rPr lang="ro-RO" dirty="0"/>
              <a:t>cu </a:t>
            </a:r>
            <a:r>
              <a:rPr lang="en-US" dirty="0"/>
              <a:t>while loops, </a:t>
            </a:r>
            <a:r>
              <a:rPr lang="ro-RO" dirty="0"/>
              <a:t>dar rulează pentru un calcul fix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ro-RO" dirty="0"/>
              <a:t>sari de</a:t>
            </a:r>
            <a:r>
              <a:rPr lang="en-US" dirty="0"/>
              <a:t> 10 </a:t>
            </a:r>
            <a:r>
              <a:rPr lang="ro-RO" dirty="0"/>
              <a:t>ori</a:t>
            </a:r>
            <a:endParaRPr lang="en-US" dirty="0"/>
          </a:p>
          <a:p>
            <a:r>
              <a:rPr lang="ro-RO" dirty="0"/>
              <a:t>Un exemplu de </a:t>
            </a:r>
            <a:r>
              <a:rPr lang="en-US" dirty="0"/>
              <a:t>for loop</a:t>
            </a:r>
            <a:r>
              <a:rPr lang="ro-RO" dirty="0"/>
              <a:t> de bază este ca în exemplul din dreapta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 “for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în intervalul </a:t>
            </a:r>
            <a:r>
              <a:rPr lang="en-US" dirty="0"/>
              <a:t>(start, </a:t>
            </a:r>
            <a:r>
              <a:rPr lang="ro-RO" dirty="0"/>
              <a:t>sfîrșit, rată de creștere</a:t>
            </a:r>
            <a:r>
              <a:rPr lang="en-US" dirty="0"/>
              <a:t>):”</a:t>
            </a:r>
          </a:p>
          <a:p>
            <a:pPr lvl="1"/>
            <a:r>
              <a:rPr lang="ro-RO" dirty="0"/>
              <a:t>intervalul</a:t>
            </a:r>
            <a:r>
              <a:rPr lang="en-US" dirty="0"/>
              <a:t>() </a:t>
            </a:r>
            <a:r>
              <a:rPr lang="ro-RO" dirty="0"/>
              <a:t>crează un  set de numere între un număr de start și un număr mai mic decât numărul de final</a:t>
            </a:r>
            <a:r>
              <a:rPr lang="en-US" dirty="0"/>
              <a:t> (</a:t>
            </a:r>
            <a:r>
              <a:rPr lang="ro-RO" dirty="0"/>
              <a:t>sau doar un număr de sfârșit cînd este prezent unul din parametri</a:t>
            </a:r>
            <a:r>
              <a:rPr lang="en-US" dirty="0"/>
              <a:t>)</a:t>
            </a:r>
            <a:r>
              <a:rPr lang="ro-RO" dirty="0"/>
              <a:t> careau ca regulă o rată de creștere</a:t>
            </a:r>
            <a:r>
              <a:rPr lang="en-US" dirty="0"/>
              <a:t>. </a:t>
            </a:r>
            <a:r>
              <a:rPr lang="ro-RO" dirty="0"/>
              <a:t> Startul și valorile de creștere sunt opționale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Variabila i ia valoarea următoare din set de fiecare dată ( poți să denumești această variabilă oricum dorești</a:t>
            </a:r>
            <a:r>
              <a:rPr lang="en-US" dirty="0"/>
              <a:t>; </a:t>
            </a:r>
            <a:r>
              <a:rPr lang="ro-RO" dirty="0"/>
              <a:t>convenția </a:t>
            </a:r>
            <a:r>
              <a:rPr lang="en-US" dirty="0"/>
              <a:t>standard </a:t>
            </a:r>
            <a:r>
              <a:rPr lang="ro-RO" dirty="0"/>
              <a:t>este </a:t>
            </a:r>
            <a:r>
              <a:rPr lang="en-US" dirty="0" err="1"/>
              <a:t>i</a:t>
            </a:r>
            <a:r>
              <a:rPr lang="en-US" dirty="0"/>
              <a:t>, j, k)</a:t>
            </a:r>
          </a:p>
          <a:p>
            <a:pPr lvl="1"/>
            <a:r>
              <a:rPr lang="ro-RO" dirty="0"/>
              <a:t>În exemplu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va fi doar între </a:t>
            </a:r>
            <a:r>
              <a:rPr lang="en-US" dirty="0"/>
              <a:t>0 </a:t>
            </a:r>
            <a:r>
              <a:rPr lang="ro-RO" dirty="0"/>
              <a:t>și 9</a:t>
            </a:r>
            <a:r>
              <a:rPr lang="en-US" dirty="0"/>
              <a:t>, </a:t>
            </a:r>
            <a:r>
              <a:rPr lang="ro-RO" dirty="0"/>
              <a:t>din moment ce îndeplinește condiția de verificare</a:t>
            </a:r>
            <a:r>
              <a:rPr lang="en-US" dirty="0"/>
              <a:t> &lt; n (n</a:t>
            </a:r>
            <a:r>
              <a:rPr lang="ro-RO" dirty="0"/>
              <a:t>u</a:t>
            </a:r>
            <a:r>
              <a:rPr lang="en-US" dirty="0"/>
              <a:t> &lt;=)</a:t>
            </a:r>
          </a:p>
        </p:txBody>
      </p:sp>
      <p:sp>
        <p:nvSpPr>
          <p:cNvPr id="221" name="Google Shape;221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6594950" y="2043814"/>
            <a:ext cx="2434334" cy="350015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0,10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"Jump!"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Output: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1852</Words>
  <Application>Microsoft Office PowerPoint</Application>
  <PresentationFormat>On-screen Show (4:3)</PresentationFormat>
  <Paragraphs>221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Courier New</vt:lpstr>
      <vt:lpstr>Consolas</vt:lpstr>
      <vt:lpstr>Gill Sans</vt:lpstr>
      <vt:lpstr>Calibri</vt:lpstr>
      <vt:lpstr>Noto Sans Symbols</vt:lpstr>
      <vt:lpstr>Helvetica Neue</vt:lpstr>
      <vt:lpstr>Arial</vt:lpstr>
      <vt:lpstr>Dividend</vt:lpstr>
      <vt:lpstr>LOOPS</vt:lpstr>
      <vt:lpstr>Obiectivul lecției</vt:lpstr>
      <vt:lpstr>COD DE REPETARE</vt:lpstr>
      <vt:lpstr>WHILE LOOPS</vt:lpstr>
      <vt:lpstr>WHILE LOOPS ÎN SPIKE PRIME</vt:lpstr>
      <vt:lpstr>WHILE LOOPS NEDEFINITE</vt:lpstr>
      <vt:lpstr>PROVOCARE</vt:lpstr>
      <vt:lpstr>PROVOCAREA SOLUȚIE</vt:lpstr>
      <vt:lpstr>FOR LOOPS</vt:lpstr>
      <vt:lpstr>ANALIZĂ: PENTRU LOOPS CU INTERVAL()</vt:lpstr>
      <vt:lpstr>PENTRU LOOPS CU O LISTĂ DE NUMERE</vt:lpstr>
      <vt:lpstr>LOOP EXAMPLES</vt:lpstr>
      <vt:lpstr>PROVOCARE: NUMERELE PRIME</vt:lpstr>
      <vt:lpstr>SOLUȚIA PROVOCĂRII</vt:lpstr>
      <vt:lpstr>SOLUȚIA PROVOCĂRII UTILIZÂND SPIKE PRIME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Srinivasan Seshan</dc:creator>
  <cp:lastModifiedBy>Porumb (Buruiană) N. Marinela</cp:lastModifiedBy>
  <cp:revision>17</cp:revision>
  <dcterms:created xsi:type="dcterms:W3CDTF">2016-07-04T02:35:12Z</dcterms:created>
  <dcterms:modified xsi:type="dcterms:W3CDTF">2023-10-29T17:56:41Z</dcterms:modified>
</cp:coreProperties>
</file>