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74" r:id="rId4"/>
  </p:sldMasterIdLst>
  <p:notesMasterIdLst>
    <p:notesMasterId r:id="rId17"/>
  </p:notesMasterIdLst>
  <p:handoutMasterIdLst>
    <p:handoutMasterId r:id="rId18"/>
  </p:handoutMasterIdLst>
  <p:sldIdLst>
    <p:sldId id="414" r:id="rId5"/>
    <p:sldId id="413" r:id="rId6"/>
    <p:sldId id="446" r:id="rId7"/>
    <p:sldId id="447" r:id="rId8"/>
    <p:sldId id="409" r:id="rId9"/>
    <p:sldId id="437" r:id="rId10"/>
    <p:sldId id="439" r:id="rId11"/>
    <p:sldId id="444" r:id="rId12"/>
    <p:sldId id="438" r:id="rId13"/>
    <p:sldId id="440" r:id="rId14"/>
    <p:sldId id="445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7A7A7A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5" autoAdjust="0"/>
    <p:restoredTop sz="95102" autoAdjust="0"/>
  </p:normalViewPr>
  <p:slideViewPr>
    <p:cSldViewPr snapToGrid="0" snapToObjects="1">
      <p:cViewPr varScale="1">
        <p:scale>
          <a:sx n="124" d="100"/>
          <a:sy n="124" d="100"/>
        </p:scale>
        <p:origin x="10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1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3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09/23/2023)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71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879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805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990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9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771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31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94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2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Copyright © 2021 Prime Lessons (primelessons.org) CC-BY-NC-SA.  (Last edit: 09/23/2023)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9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4FC62F-EA83-4EF9-95CE-3B2D1CAF1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Mișcarea obiectelor </a:t>
            </a:r>
            <a:r>
              <a:rPr lang="en-US" dirty="0"/>
              <a:t>&amp; </a:t>
            </a:r>
            <a:r>
              <a:rPr lang="ro-RO" dirty="0"/>
              <a:t>detecția de calare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9641DC91-747B-AE72-4FF8-4DD27B73498D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2496-9D67-477B-AD18-EFA132FE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</a:t>
            </a:r>
            <a:r>
              <a:rPr lang="en-US" dirty="0" err="1"/>
              <a:t>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0AA0C-0ADF-4FCC-BD48-F1AC0A83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C9101-2C78-4B93-A101-8D4D52CC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DB7D5-57CC-553C-819F-AB32BCA499EF}"/>
              </a:ext>
            </a:extLst>
          </p:cNvPr>
          <p:cNvSpPr txBox="1"/>
          <p:nvPr/>
        </p:nvSpPr>
        <p:spPr>
          <a:xfrm>
            <a:off x="137160" y="1086602"/>
            <a:ext cx="900684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hub </a:t>
            </a:r>
            <a:r>
              <a:rPr lang="en-US" sz="13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port</a:t>
            </a:r>
          </a:p>
          <a:p>
            <a:pPr algn="l"/>
            <a:r>
              <a:rPr lang="en-US" sz="13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motor,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motor_pair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runloop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sys</a:t>
            </a:r>
          </a:p>
          <a:p>
            <a:pPr algn="l"/>
            <a:b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# Constant</a:t>
            </a:r>
            <a:r>
              <a:rPr lang="ro-RO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e pentru</a:t>
            </a:r>
            <a:r>
              <a:rPr lang="en-US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 Drive Base 1, a</a:t>
            </a:r>
            <a:r>
              <a:rPr lang="ro-RO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justează robotul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motor_pair.pair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motor_pair.PAIR_1,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port.C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port.D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WHEEL_CIRCUMFERENCE = </a:t>
            </a:r>
            <a:r>
              <a:rPr lang="en-US" sz="1300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17.5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# cm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ro-RO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Vezi lecția </a:t>
            </a:r>
            <a:r>
              <a:rPr lang="en-US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More Accurate Turns </a:t>
            </a:r>
            <a:r>
              <a:rPr lang="ro-RO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pentru explicații matematice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sz="13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degrees_for_distance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distance_cm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algn="l"/>
            <a:r>
              <a:rPr lang="en-US" sz="13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distance_cm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/WHEEL_CIRCUMFERENCE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300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360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3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algn="l"/>
            <a:r>
              <a:rPr lang="en-US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    # </a:t>
            </a:r>
            <a:r>
              <a:rPr lang="ro-RO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Mergi înainte</a:t>
            </a:r>
            <a:r>
              <a:rPr lang="en-US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14.5cm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sz="13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    await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motor_pair.move_for_degrees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motor_pair.PAIR_1,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degrees_for_distance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300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14.5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300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    # </a:t>
            </a:r>
            <a:r>
              <a:rPr lang="ro-RO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coboară brațul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sz="13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    await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motor.run_for_degrees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port.E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300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-90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300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    # </a:t>
            </a:r>
            <a:r>
              <a:rPr lang="ro-RO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mergi înapoi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sz="13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    await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motor_pair.move_for_degrees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motor_pair.PAIR_1,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degrees_for_distance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300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-14.5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300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    # </a:t>
            </a:r>
            <a:r>
              <a:rPr lang="ro-RO" sz="1300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ridică brațul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sz="13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    await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motor.run_for_degrees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port.E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300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90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300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sys.exit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300" b="0" i="0" u="none" strike="noStrike" dirty="0">
                <a:solidFill>
                  <a:srgbClr val="D8009B"/>
                </a:solidFill>
                <a:effectLst/>
                <a:latin typeface="Menlo" panose="020B0609030804020204" pitchFamily="49" charset="0"/>
              </a:rPr>
              <a:t>"Done"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runloop.run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300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())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5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2B23-0040-4F0C-AB9A-D7197920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extensii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7C32-363C-4616-9E3B-AA89323E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Gândește-te la anumite situații </a:t>
            </a:r>
            <a:r>
              <a:rPr lang="en-US" dirty="0"/>
              <a:t>FIRST LEGO League </a:t>
            </a:r>
            <a:r>
              <a:rPr lang="ro-RO" dirty="0"/>
              <a:t>când detectarea calării va fi de ajutor Când robotul se poate bloca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5EE64-2F62-4B29-8094-8E0B2C8F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2A088-B6C4-4917-8B40-D0EDFBF0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986151"/>
          </a:xfrm>
        </p:spPr>
        <p:txBody>
          <a:bodyPr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Învață cum să miști motoarele non-drive.</a:t>
            </a:r>
            <a:endParaRPr lang="en-US" dirty="0"/>
          </a:p>
          <a:p>
            <a:r>
              <a:rPr lang="ro-RO" dirty="0"/>
              <a:t>Învață despre calarea motoarelor.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11978-D10A-AD43-B291-F6BC2E55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94A9E-738B-422E-94C4-3058D207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B623-554A-4E53-8765-B06EB7AE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Funcțiile single Motors </a:t>
            </a:r>
            <a:r>
              <a:rPr lang="en-US" dirty="0"/>
              <a:t>(</a:t>
            </a:r>
            <a:r>
              <a:rPr lang="ro-RO" dirty="0"/>
              <a:t>acțiuni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8A94-61EB-460D-8764-FEEA51BC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1" y="1140006"/>
            <a:ext cx="8987790" cy="5082601"/>
          </a:xfrm>
        </p:spPr>
        <p:txBody>
          <a:bodyPr>
            <a:normAutofit fontScale="85000" lnSpcReduction="10000"/>
          </a:bodyPr>
          <a:lstStyle/>
          <a:p>
            <a:r>
              <a:rPr lang="ro-RO" sz="1900" dirty="0"/>
              <a:t>Pentru a utiliza funcțiile unui singur motor, importă modulul</a:t>
            </a:r>
            <a:r>
              <a:rPr lang="en-US" sz="1900" dirty="0"/>
              <a:t>: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8CC"/>
                </a:solidFill>
                <a:latin typeface="Menlo" panose="020B0609030804020204" pitchFamily="49" charset="0"/>
              </a:rPr>
              <a:t>		</a:t>
            </a:r>
            <a:r>
              <a:rPr lang="en-US" sz="2000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motor</a:t>
            </a:r>
          </a:p>
          <a:p>
            <a:r>
              <a:rPr lang="ro-RO" sz="1900" dirty="0"/>
              <a:t>Funcția fiecărui motor, portul motorului este parametru.</a:t>
            </a:r>
            <a:endParaRPr lang="en-US" sz="1900" dirty="0"/>
          </a:p>
          <a:p>
            <a:r>
              <a:rPr lang="ro-RO" sz="1900" dirty="0"/>
              <a:t>Pentru a rula codul o anumită perioadă de timp, utilizează metodele( vezi lecția</a:t>
            </a:r>
            <a:r>
              <a:rPr lang="en-US" sz="1900" dirty="0"/>
              <a:t> Knowledge Base </a:t>
            </a:r>
            <a:r>
              <a:rPr lang="ro-RO" sz="1900" dirty="0"/>
              <a:t>pentru mai multe informații</a:t>
            </a:r>
            <a:r>
              <a:rPr lang="en-US" sz="1900" dirty="0"/>
              <a:t>). </a:t>
            </a:r>
            <a:r>
              <a:rPr lang="ro-RO" sz="1900" dirty="0"/>
              <a:t>Aceste funcții sunt</a:t>
            </a:r>
            <a:r>
              <a:rPr lang="en-US" sz="1900" dirty="0"/>
              <a:t> </a:t>
            </a:r>
            <a:r>
              <a:rPr lang="en-US" sz="1900" b="1" dirty="0"/>
              <a:t>asynchronous</a:t>
            </a:r>
            <a:r>
              <a:rPr lang="en-US" sz="1900" dirty="0"/>
              <a:t> </a:t>
            </a:r>
            <a:r>
              <a:rPr lang="ro-RO" sz="1900" dirty="0"/>
              <a:t>așa că utilizează </a:t>
            </a:r>
            <a:r>
              <a:rPr lang="en-US" sz="1900" b="1" dirty="0"/>
              <a:t>await</a:t>
            </a:r>
            <a:r>
              <a:rPr lang="en-US" sz="1900" dirty="0"/>
              <a:t> </a:t>
            </a:r>
            <a:r>
              <a:rPr lang="ro-RO" sz="1900" dirty="0"/>
              <a:t>dacă vrei să aștepți pentru ca task-ul să fie complet.</a:t>
            </a:r>
            <a:endParaRPr lang="en-US" sz="1900" dirty="0"/>
          </a:p>
          <a:p>
            <a:pPr marL="324000" lvl="1" indent="0">
              <a:buNone/>
            </a:pPr>
            <a:r>
              <a:rPr lang="en-GB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run_for_degrees</a:t>
            </a:r>
            <a:r>
              <a:rPr lang="en-GB" sz="17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FF7D00"/>
                </a:solidFill>
                <a:latin typeface="Consolas" panose="020B0609020204030204" pitchFamily="49" charset="0"/>
              </a:rPr>
              <a:t>port, d</a:t>
            </a:r>
            <a:r>
              <a:rPr lang="en-GB" sz="17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egrees</a:t>
            </a:r>
            <a:r>
              <a:rPr lang="en-GB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700" dirty="0">
                <a:solidFill>
                  <a:srgbClr val="FF7D00"/>
                </a:solidFill>
                <a:latin typeface="Consolas" panose="020B0609020204030204" pitchFamily="49" charset="0"/>
              </a:rPr>
              <a:t>velocity</a:t>
            </a:r>
            <a:r>
              <a:rPr lang="en-GB" sz="17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GB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run_for_time</a:t>
            </a:r>
            <a:r>
              <a:rPr lang="en-GB" sz="17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GB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700" dirty="0">
                <a:solidFill>
                  <a:srgbClr val="FF7D00"/>
                </a:solidFill>
                <a:latin typeface="Consolas" panose="020B0609020204030204" pitchFamily="49" charset="0"/>
              </a:rPr>
              <a:t> duration</a:t>
            </a:r>
            <a:r>
              <a:rPr lang="en-GB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700" dirty="0">
                <a:solidFill>
                  <a:srgbClr val="FF7D00"/>
                </a:solidFill>
                <a:latin typeface="Consolas" panose="020B0609020204030204" pitchFamily="49" charset="0"/>
              </a:rPr>
              <a:t>velocity</a:t>
            </a:r>
            <a:r>
              <a:rPr lang="en-GB" sz="17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900" b="0" dirty="0">
                <a:solidFill>
                  <a:schemeClr val="tx1"/>
                </a:solidFill>
                <a:effectLst/>
              </a:rPr>
              <a:t>Pentru a începe funcționarea motoarelor, până la oprirea într-un alt loc.</a:t>
            </a:r>
            <a:endParaRPr lang="en-GB" sz="1900" b="0" dirty="0">
              <a:solidFill>
                <a:schemeClr val="tx1"/>
              </a:solidFill>
              <a:effectLst/>
            </a:endParaRPr>
          </a:p>
          <a:p>
            <a:pPr marL="324000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7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FF7D00"/>
                </a:solidFill>
                <a:latin typeface="Consolas" panose="020B0609020204030204" pitchFamily="49" charset="0"/>
              </a:rPr>
              <a:t>port, velocity</a:t>
            </a:r>
            <a:r>
              <a:rPr lang="en-US" sz="17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17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900" dirty="0">
                <a:solidFill>
                  <a:srgbClr val="000000"/>
                </a:solidFill>
                <a:latin typeface="Consolas" panose="020B0609020204030204" pitchFamily="49" charset="0"/>
              </a:rPr>
              <a:t>Pentru a rula motorul până la o poziție specifică.</a:t>
            </a: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GB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run_to_relative</a:t>
            </a:r>
            <a:r>
              <a:rPr lang="en-GB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position</a:t>
            </a:r>
            <a:r>
              <a:rPr lang="en-GB" sz="17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FF7D00"/>
                </a:solidFill>
                <a:latin typeface="Consolas" panose="020B0609020204030204" pitchFamily="49" charset="0"/>
              </a:rPr>
              <a:t>port, position</a:t>
            </a:r>
            <a:r>
              <a:rPr lang="en-GB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700" dirty="0">
                <a:solidFill>
                  <a:srgbClr val="FF7D00"/>
                </a:solidFill>
                <a:latin typeface="Consolas" panose="020B0609020204030204" pitchFamily="49" charset="0"/>
              </a:rPr>
              <a:t>velocity</a:t>
            </a:r>
            <a:r>
              <a:rPr lang="en-GB" sz="17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GB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run_to_absolute_position</a:t>
            </a:r>
            <a:r>
              <a:rPr lang="en-GB" sz="17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FF7D00"/>
                </a:solidFill>
                <a:latin typeface="Consolas" panose="020B0609020204030204" pitchFamily="49" charset="0"/>
              </a:rPr>
              <a:t>port, position</a:t>
            </a:r>
            <a:r>
              <a:rPr lang="en-GB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700" dirty="0">
                <a:solidFill>
                  <a:srgbClr val="FF7D00"/>
                </a:solidFill>
                <a:latin typeface="Consolas" panose="020B0609020204030204" pitchFamily="49" charset="0"/>
              </a:rPr>
              <a:t>velocity</a:t>
            </a:r>
            <a:r>
              <a:rPr lang="en-GB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direction=</a:t>
            </a:r>
            <a:r>
              <a:rPr lang="en-GB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motor.SHORTEST_PATH</a:t>
            </a:r>
            <a:r>
              <a:rPr lang="en-GB" sz="17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ro-RO" sz="1700" dirty="0">
                <a:solidFill>
                  <a:schemeClr val="tx1"/>
                </a:solidFill>
              </a:rPr>
              <a:t>Opțiunile de mișcare sunt în sensul </a:t>
            </a:r>
            <a:r>
              <a:rPr lang="en-GB" sz="1700" dirty="0">
                <a:solidFill>
                  <a:schemeClr val="tx1"/>
                </a:solidFill>
              </a:rPr>
              <a:t>CLOCKWISE, COUNTERCLOCKWISE, LONGEST_PATH</a:t>
            </a:r>
          </a:p>
          <a:p>
            <a:pPr lvl="1"/>
            <a:r>
              <a:rPr lang="ro-RO" sz="1800" dirty="0"/>
              <a:t>Aceste funcții sunt </a:t>
            </a:r>
            <a:r>
              <a:rPr lang="en-US" sz="1800" b="1" dirty="0"/>
              <a:t>asynchronous</a:t>
            </a:r>
            <a:r>
              <a:rPr lang="en-US" sz="1800" dirty="0"/>
              <a:t> </a:t>
            </a:r>
            <a:r>
              <a:rPr lang="ro-RO" sz="1800" dirty="0"/>
              <a:t>astfel utilizează </a:t>
            </a:r>
            <a:r>
              <a:rPr lang="en-US" sz="1800" b="1" dirty="0"/>
              <a:t>await</a:t>
            </a:r>
            <a:r>
              <a:rPr lang="en-US" sz="1800" dirty="0"/>
              <a:t> </a:t>
            </a:r>
            <a:r>
              <a:rPr lang="ro-RO" sz="1800" dirty="0"/>
              <a:t>dacă vrei să aștepți ca task-ul să fie complet</a:t>
            </a:r>
            <a:r>
              <a:rPr lang="en-US" sz="1800" dirty="0"/>
              <a:t>.</a:t>
            </a:r>
          </a:p>
          <a:p>
            <a:pPr marL="324000" lvl="1" indent="0">
              <a:buNone/>
            </a:pPr>
            <a:endParaRPr lang="en-GB" sz="1700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9A69A-376C-4689-94A8-EE893186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ED7A-60EC-4681-A613-6CF28BA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B623-554A-4E53-8765-B06EB7AE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Motor Functions (Measurements/Settings)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8A94-61EB-460D-8764-FEEA51BC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850630" cy="5082601"/>
          </a:xfrm>
        </p:spPr>
        <p:txBody>
          <a:bodyPr>
            <a:normAutofit/>
          </a:bodyPr>
          <a:lstStyle/>
          <a:p>
            <a:r>
              <a:rPr lang="ro-RO" sz="2000" dirty="0">
                <a:solidFill>
                  <a:srgbClr val="000000"/>
                </a:solidFill>
              </a:rPr>
              <a:t>Senzorul de rotație din motor poate fi utilizată pentru a spune câte grade s-a rotit motorul.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ro-RO" sz="2000" b="0" dirty="0">
                <a:solidFill>
                  <a:srgbClr val="000000"/>
                </a:solidFill>
                <a:effectLst/>
              </a:rPr>
              <a:t>Pentru a face asta</a:t>
            </a:r>
            <a:r>
              <a:rPr lang="en-GB" sz="2000" b="0" dirty="0">
                <a:solidFill>
                  <a:srgbClr val="000000"/>
                </a:solidFill>
                <a:effectLst/>
              </a:rPr>
              <a:t>, u</a:t>
            </a:r>
            <a:r>
              <a:rPr lang="ro-RO" sz="2000" b="0" dirty="0">
                <a:solidFill>
                  <a:srgbClr val="000000"/>
                </a:solidFill>
                <a:effectLst/>
              </a:rPr>
              <a:t>tilizează</a:t>
            </a:r>
            <a:r>
              <a:rPr lang="en-GB" sz="20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reset_relative_position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7D00"/>
                </a:solidFill>
                <a:latin typeface="Consolas" panose="020B0609020204030204" pitchFamily="49" charset="0"/>
              </a:rPr>
              <a:t>port, position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 </a:t>
            </a:r>
            <a:r>
              <a:rPr lang="ro-RO" sz="2000" dirty="0">
                <a:solidFill>
                  <a:schemeClr val="tx1"/>
                </a:solidFill>
              </a:rPr>
              <a:t>și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relative_position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7D00"/>
                </a:solidFill>
                <a:latin typeface="Consolas" panose="020B0609020204030204" pitchFamily="49" charset="0"/>
              </a:rPr>
              <a:t>port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2000" b="0" dirty="0">
                <a:solidFill>
                  <a:schemeClr val="tx1"/>
                </a:solidFill>
                <a:effectLst/>
              </a:rPr>
              <a:t>La fel ca funcția 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motor pairs, </a:t>
            </a:r>
            <a:r>
              <a:rPr lang="ro-RO" sz="2000" b="0" dirty="0">
                <a:solidFill>
                  <a:schemeClr val="tx1"/>
                </a:solidFill>
                <a:effectLst/>
              </a:rPr>
              <a:t>poți folosi parametri pentru a schimba comportamentul motorului.</a:t>
            </a:r>
            <a:endParaRPr lang="en-US" sz="2000" b="0" dirty="0">
              <a:solidFill>
                <a:schemeClr val="tx1"/>
              </a:solidFill>
              <a:effectLst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Set</a:t>
            </a:r>
            <a:r>
              <a:rPr lang="ro-RO" sz="1800" dirty="0">
                <a:solidFill>
                  <a:schemeClr val="tx1"/>
                </a:solidFill>
              </a:rPr>
              <a:t>ează acțiunea </a:t>
            </a:r>
            <a:r>
              <a:rPr lang="en-US" sz="1800" dirty="0">
                <a:solidFill>
                  <a:schemeClr val="tx1"/>
                </a:solidFill>
              </a:rPr>
              <a:t>stop (BRAKE, COAST etc.)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Set</a:t>
            </a:r>
            <a:r>
              <a:rPr lang="ro-RO" sz="1800" dirty="0">
                <a:solidFill>
                  <a:schemeClr val="tx1"/>
                </a:solidFill>
              </a:rPr>
              <a:t>ează accelerația, viteza</a:t>
            </a:r>
            <a:r>
              <a:rPr lang="en-US" sz="1800" dirty="0">
                <a:solidFill>
                  <a:schemeClr val="tx1"/>
                </a:solidFill>
              </a:rPr>
              <a:t> etc.</a:t>
            </a:r>
          </a:p>
          <a:p>
            <a:r>
              <a:rPr lang="ro-RO" sz="2000"/>
              <a:t>Poți </a:t>
            </a:r>
            <a:r>
              <a:rPr lang="ro-RO" sz="2000" dirty="0"/>
              <a:t>de asemenea citi diferite metode de măsurare asociat cu motorul.</a:t>
            </a:r>
            <a:endParaRPr lang="en-US" sz="2000" dirty="0"/>
          </a:p>
          <a:p>
            <a:pPr marL="324000" lvl="1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velocity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7D00"/>
                </a:solidFill>
                <a:latin typeface="Consolas" panose="020B0609020204030204" pitchFamily="49" charset="0"/>
              </a:rPr>
              <a:t>port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relative_position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7D00"/>
                </a:solidFill>
                <a:latin typeface="Consolas" panose="020B0609020204030204" pitchFamily="49" charset="0"/>
              </a:rPr>
              <a:t>port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bsolute_position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7D00"/>
                </a:solidFill>
                <a:latin typeface="Consolas" panose="020B0609020204030204" pitchFamily="49" charset="0"/>
              </a:rPr>
              <a:t>port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9A69A-376C-4689-94A8-EE893186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ED7A-60EC-4681-A613-6CF28BA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6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Valorile negative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F23C5-E722-482C-81B4-A10CDEFA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340" y="1218203"/>
            <a:ext cx="3818784" cy="5184221"/>
          </a:xfrm>
        </p:spPr>
        <p:txBody>
          <a:bodyPr>
            <a:normAutofit/>
          </a:bodyPr>
          <a:lstStyle/>
          <a:p>
            <a:r>
              <a:rPr lang="ro-RO" dirty="0"/>
              <a:t>Poți folosi valori negative pentru putere și distanță.</a:t>
            </a:r>
            <a:endParaRPr lang="en-US" dirty="0"/>
          </a:p>
          <a:p>
            <a:r>
              <a:rPr lang="ro-RO" dirty="0"/>
              <a:t>Acest lucru va face robotul să se miște înapoi.</a:t>
            </a:r>
            <a:endParaRPr lang="en-US" dirty="0"/>
          </a:p>
          <a:p>
            <a:r>
              <a:rPr lang="ro-RO" dirty="0"/>
              <a:t>Dacă folosești două valori negative (de ex. Puterea și distanța sau distanța și direcția înapoi), robotul va merge înainte.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F4E7-EE89-C347-970F-E96D5843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C1AE6-58FB-4BD0-9EA4-F92B3021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268" y="1517037"/>
            <a:ext cx="2088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rgbClr val="FF0000"/>
                </a:solidFill>
              </a:rPr>
              <a:t>Putere negativă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ro-RO" sz="2000" dirty="0">
                <a:solidFill>
                  <a:srgbClr val="FF0000"/>
                </a:solidFill>
              </a:rPr>
              <a:t>Înapoi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8900" y="3214313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rgbClr val="00B900"/>
                </a:solidFill>
              </a:rPr>
              <a:t>Putere pozitivă</a:t>
            </a:r>
            <a:r>
              <a:rPr lang="en-US" sz="2000" dirty="0">
                <a:solidFill>
                  <a:srgbClr val="00B900"/>
                </a:solidFill>
              </a:rPr>
              <a:t>= </a:t>
            </a:r>
            <a:r>
              <a:rPr lang="ro-RO" sz="2000" dirty="0">
                <a:solidFill>
                  <a:srgbClr val="00B900"/>
                </a:solidFill>
              </a:rPr>
              <a:t>Înainte</a:t>
            </a:r>
            <a:endParaRPr lang="en-US" sz="2000" dirty="0">
              <a:solidFill>
                <a:srgbClr val="00B900"/>
              </a:solidFill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2417A30-0FB1-4C69-8280-BEE86CEBC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83" t="10012" r="39565" b="16474"/>
          <a:stretch/>
        </p:blipFill>
        <p:spPr>
          <a:xfrm>
            <a:off x="2142260" y="1421578"/>
            <a:ext cx="1508524" cy="3576952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0225DF6D-E256-48CD-B8AD-6CB6A54FAAAB}"/>
              </a:ext>
            </a:extLst>
          </p:cNvPr>
          <p:cNvSpPr/>
          <p:nvPr/>
        </p:nvSpPr>
        <p:spPr>
          <a:xfrm rot="11105759">
            <a:off x="2641375" y="1956586"/>
            <a:ext cx="1186956" cy="120313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00B9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0DACE56-A64D-4879-AC09-45FD736B21EC}"/>
              </a:ext>
            </a:extLst>
          </p:cNvPr>
          <p:cNvSpPr/>
          <p:nvPr/>
        </p:nvSpPr>
        <p:spPr>
          <a:xfrm rot="10113581" flipH="1">
            <a:off x="1880049" y="1956586"/>
            <a:ext cx="1267780" cy="120313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B623-554A-4E53-8765-B06EB7AE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DETECTAREA CALĂRII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8A94-61EB-460D-8764-FEEA51BC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850630" cy="5082601"/>
          </a:xfrm>
        </p:spPr>
        <p:txBody>
          <a:bodyPr>
            <a:normAutofit/>
          </a:bodyPr>
          <a:lstStyle/>
          <a:p>
            <a:r>
              <a:rPr lang="ro-RO" sz="2000" dirty="0"/>
              <a:t>Deseori, programezi motorul să se miște pentru un timp specific. Totuși, motorul devine blocat înainte să ajungă la acel moment.</a:t>
            </a:r>
            <a:endParaRPr lang="en-US" sz="2000" dirty="0"/>
          </a:p>
          <a:p>
            <a:r>
              <a:rPr lang="ro-RO" sz="2000" dirty="0"/>
              <a:t>Detectarea calării presupune ca programul să se miște automat până la linia următoare din cod când comanda motorului se blochează (este imposibil să completeze mișcarea).</a:t>
            </a:r>
            <a:endParaRPr lang="en-US" sz="2000" dirty="0"/>
          </a:p>
          <a:p>
            <a:r>
              <a:rPr lang="ro-RO" sz="2000" dirty="0"/>
              <a:t>SPIKE Prime are o detectarea calării implicită.</a:t>
            </a:r>
            <a:endParaRPr lang="en-US" sz="2000" dirty="0"/>
          </a:p>
          <a:p>
            <a:r>
              <a:rPr lang="ro-RO" sz="2000" dirty="0"/>
              <a:t>Prin presetare</a:t>
            </a:r>
            <a:r>
              <a:rPr lang="en-US" sz="2000" dirty="0"/>
              <a:t>, </a:t>
            </a:r>
            <a:r>
              <a:rPr lang="ro-RO" sz="2000" dirty="0"/>
              <a:t>detectarea calării este</a:t>
            </a:r>
            <a:r>
              <a:rPr lang="en-US" sz="2000" dirty="0"/>
              <a:t> </a:t>
            </a:r>
            <a:r>
              <a:rPr lang="en-US" sz="2000" b="1" dirty="0"/>
              <a:t>on</a:t>
            </a:r>
            <a:r>
              <a:rPr lang="en-US" sz="2000" dirty="0"/>
              <a:t> </a:t>
            </a:r>
            <a:r>
              <a:rPr lang="ro-RO" sz="2000" dirty="0"/>
              <a:t>când utilizează funcțiile unui sinur motor</a:t>
            </a:r>
            <a:endParaRPr lang="en-US" sz="2000" dirty="0"/>
          </a:p>
          <a:p>
            <a:r>
              <a:rPr lang="ro-RO" sz="2000" dirty="0"/>
              <a:t>Ca și versiune</a:t>
            </a:r>
            <a:r>
              <a:rPr lang="en-US" sz="2000" dirty="0"/>
              <a:t>3.4, SP3 </a:t>
            </a:r>
            <a:r>
              <a:rPr lang="ro-RO" sz="2000" dirty="0"/>
              <a:t>nu permite detectarea calării să fie schimbată.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9A69A-376C-4689-94A8-EE893186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ED7A-60EC-4681-A613-6CF28BA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EC8DAB4F-0582-09E1-1EA3-CCBB171A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11" y="3769612"/>
            <a:ext cx="3467217" cy="2269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659EE-E3A8-4FE7-9DA4-675B4AD7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1: </a:t>
            </a:r>
            <a:r>
              <a:rPr lang="ro-RO" dirty="0"/>
              <a:t>învățăm despre detectarea calării cu </a:t>
            </a:r>
            <a:r>
              <a:rPr lang="en-US" dirty="0"/>
              <a:t>DB1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934B-86B3-46B2-9C2A-5EADBA143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7"/>
            <a:ext cx="8746864" cy="1876732"/>
          </a:xfrm>
        </p:spPr>
        <p:txBody>
          <a:bodyPr>
            <a:normAutofit fontScale="92500" lnSpcReduction="10000"/>
          </a:bodyPr>
          <a:lstStyle/>
          <a:p>
            <a:r>
              <a:rPr lang="ro-RO" sz="1900" dirty="0"/>
              <a:t>Scrie un program să întorci motorul atașamentului în portul E cu 1000 de grade.</a:t>
            </a:r>
            <a:r>
              <a:rPr lang="en-US" sz="1900" dirty="0"/>
              <a:t> </a:t>
            </a:r>
          </a:p>
          <a:p>
            <a:r>
              <a:rPr lang="en-US" sz="1900" dirty="0"/>
              <a:t>Ad</a:t>
            </a:r>
            <a:r>
              <a:rPr lang="ro-RO" sz="1900" dirty="0"/>
              <a:t>audă un sunet de beep după comanda de motor.</a:t>
            </a:r>
            <a:endParaRPr lang="en-US" sz="1900" dirty="0"/>
          </a:p>
          <a:p>
            <a:r>
              <a:rPr lang="ro-RO" sz="1900" dirty="0"/>
              <a:t>Ține motorul cu mâna pentru a preveni ca acesta sa efectueze 1000 de grade. Menține câteva secunde.</a:t>
            </a:r>
            <a:endParaRPr lang="en-US" sz="1900" dirty="0"/>
          </a:p>
          <a:p>
            <a:r>
              <a:rPr lang="ro-RO" sz="1900" dirty="0"/>
              <a:t>Se va auzi sunetul</a:t>
            </a:r>
            <a:r>
              <a:rPr lang="en-US" sz="1900" dirty="0"/>
              <a:t>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C275-44D5-4BBB-B064-7529C9F2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E60C2-9858-40F9-BB52-887140B9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C4C7B0-ED95-432C-BB64-5B0469FFDC71}"/>
              </a:ext>
            </a:extLst>
          </p:cNvPr>
          <p:cNvCxnSpPr>
            <a:cxnSpLocks/>
          </p:cNvCxnSpPr>
          <p:nvPr/>
        </p:nvCxnSpPr>
        <p:spPr>
          <a:xfrm>
            <a:off x="2729552" y="5145206"/>
            <a:ext cx="13238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AB91D-D15C-4B75-85F4-033F2E1B87C8}"/>
              </a:ext>
            </a:extLst>
          </p:cNvPr>
          <p:cNvSpPr/>
          <p:nvPr/>
        </p:nvSpPr>
        <p:spPr>
          <a:xfrm>
            <a:off x="876920" y="4172664"/>
            <a:ext cx="2135448" cy="1876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Cau</a:t>
            </a:r>
            <a:r>
              <a:rPr lang="ro-RO" dirty="0">
                <a:solidFill>
                  <a:schemeClr val="tx1"/>
                </a:solidFill>
              </a:rPr>
              <a:t>zează calarea prin menținerea motorului de partea blue pentru a preveni ca acesta să întoarcă.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4B30D-0246-4614-AA72-07A6E8D942EE}"/>
              </a:ext>
            </a:extLst>
          </p:cNvPr>
          <p:cNvSpPr/>
          <p:nvPr/>
        </p:nvSpPr>
        <p:spPr>
          <a:xfrm>
            <a:off x="3753378" y="4649906"/>
            <a:ext cx="905609" cy="9906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88E1-0E55-4006-83F7-0AECE0FE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1 </a:t>
            </a:r>
            <a:r>
              <a:rPr lang="en-US" dirty="0" err="1"/>
              <a:t>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53D8-8355-4FEF-823F-78833EB7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948101"/>
          </a:xfrm>
        </p:spPr>
        <p:txBody>
          <a:bodyPr/>
          <a:lstStyle/>
          <a:p>
            <a:r>
              <a:rPr lang="ro-RO" dirty="0"/>
              <a:t>Detectarea calării permite codului să se miște la următoarea linie, chiar și dacă motorul se blochează</a:t>
            </a:r>
            <a:r>
              <a:rPr lang="en-US" dirty="0"/>
              <a:t>. </a:t>
            </a:r>
            <a:r>
              <a:rPr lang="ro-RO" dirty="0"/>
              <a:t>Beep-ul se audea chiar dacă motorul nu a terminat comanda.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68869-9338-4493-BBF4-6314FC1A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8ED0B-352A-4B0A-94D1-5A4C7D02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7574F-AEBC-DC7C-5D7A-136A4BF3C583}"/>
              </a:ext>
            </a:extLst>
          </p:cNvPr>
          <p:cNvSpPr txBox="1"/>
          <p:nvPr/>
        </p:nvSpPr>
        <p:spPr>
          <a:xfrm>
            <a:off x="546538" y="2182432"/>
            <a:ext cx="83755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hub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port, sound</a:t>
            </a:r>
          </a:p>
          <a:p>
            <a:pPr algn="l"/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motor,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runloop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sys</a:t>
            </a:r>
          </a:p>
          <a:p>
            <a:pPr algn="l"/>
            <a:b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algn="l"/>
            <a:r>
              <a:rPr lang="en-US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    # 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Pornește motorul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dirty="0">
                <a:solidFill>
                  <a:srgbClr val="0078CC"/>
                </a:solidFill>
                <a:latin typeface="Menlo" panose="020B0609030804020204" pitchFamily="49" charset="0"/>
              </a:rPr>
              <a:t>   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motor.run_for_degrees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port.E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    await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sound.beep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sys.exit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D8009B"/>
                </a:solidFill>
                <a:effectLst/>
                <a:latin typeface="Menlo" panose="020B0609030804020204" pitchFamily="49" charset="0"/>
              </a:rPr>
              <a:t>"Stopping"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runloop.run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0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2496-9D67-477B-AD18-EFA132FE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2: </a:t>
            </a:r>
            <a:r>
              <a:rPr lang="ro-RO" dirty="0"/>
              <a:t>apucă un obiect</a:t>
            </a:r>
            <a:r>
              <a:rPr lang="en-US" dirty="0"/>
              <a:t>(DB2 </a:t>
            </a:r>
            <a:r>
              <a:rPr lang="ro-RO" dirty="0"/>
              <a:t>provocare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B572-2812-44B7-87D4-5B688E5B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765914" cy="5082601"/>
          </a:xfrm>
        </p:spPr>
        <p:txBody>
          <a:bodyPr/>
          <a:lstStyle/>
          <a:p>
            <a:r>
              <a:rPr lang="ro-RO" dirty="0"/>
              <a:t>Construiește un atașament al </a:t>
            </a:r>
            <a:r>
              <a:rPr lang="en-US" dirty="0"/>
              <a:t> DB2</a:t>
            </a:r>
          </a:p>
          <a:p>
            <a:r>
              <a:rPr lang="ro-RO" dirty="0"/>
              <a:t>Mergi înainte</a:t>
            </a:r>
            <a:r>
              <a:rPr lang="en-US" dirty="0"/>
              <a:t>, </a:t>
            </a:r>
            <a:r>
              <a:rPr lang="ro-RO" dirty="0"/>
              <a:t>ia un marker și adu-l înapoi la start și eliberează-l.</a:t>
            </a:r>
            <a:endParaRPr lang="en-US" dirty="0"/>
          </a:p>
          <a:p>
            <a:r>
              <a:rPr lang="en-US" dirty="0"/>
              <a:t>Marker</a:t>
            </a:r>
            <a:r>
              <a:rPr lang="ro-RO" dirty="0"/>
              <a:t>-ul se află aproximativ la</a:t>
            </a:r>
            <a:r>
              <a:rPr lang="en-US" dirty="0"/>
              <a:t> 15cm </a:t>
            </a:r>
            <a:r>
              <a:rPr lang="ro-RO" dirty="0"/>
              <a:t>de la panel-ul magenta-bleu a robotului.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0AA0C-0ADF-4FCC-BD48-F1AC0A83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09/23/2023)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C03A4-9BFF-4083-A942-7040999D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toy car with wheels and wires&#10;&#10;Description automatically generated">
            <a:extLst>
              <a:ext uri="{FF2B5EF4-FFF2-40B4-BE49-F238E27FC236}">
                <a16:creationId xmlns:a16="http://schemas.microsoft.com/office/drawing/2014/main" id="{1FB00354-D9BA-5550-75A9-06ED0879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2387271"/>
            <a:ext cx="5552739" cy="3330723"/>
          </a:xfrm>
          <a:prstGeom prst="rect">
            <a:avLst/>
          </a:prstGeom>
        </p:spPr>
      </p:pic>
      <p:pic>
        <p:nvPicPr>
          <p:cNvPr id="9" name="Picture 8" descr="A purple lego block on a black and white gear&#10;&#10;Description automatically generated">
            <a:extLst>
              <a:ext uri="{FF2B5EF4-FFF2-40B4-BE49-F238E27FC236}">
                <a16:creationId xmlns:a16="http://schemas.microsoft.com/office/drawing/2014/main" id="{12E57596-EAEA-0429-BBC6-F54F6305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4" y="4597007"/>
            <a:ext cx="2006600" cy="16256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3CCFD6-5746-E3CD-F594-C6100673CF1C}"/>
              </a:ext>
            </a:extLst>
          </p:cNvPr>
          <p:cNvCxnSpPr/>
          <p:nvPr/>
        </p:nvCxnSpPr>
        <p:spPr>
          <a:xfrm flipV="1">
            <a:off x="2289135" y="4897838"/>
            <a:ext cx="1597572" cy="57806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4CFF43-F444-5B65-4691-EE0711A83631}"/>
              </a:ext>
            </a:extLst>
          </p:cNvPr>
          <p:cNvSpPr txBox="1"/>
          <p:nvPr/>
        </p:nvSpPr>
        <p:spPr>
          <a:xfrm>
            <a:off x="2734934" y="4897838"/>
            <a:ext cx="6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15cm</a:t>
            </a:r>
          </a:p>
        </p:txBody>
      </p:sp>
    </p:spTree>
    <p:extLst>
      <p:ext uri="{BB962C8B-B14F-4D97-AF65-F5344CB8AC3E}">
        <p14:creationId xmlns:p14="http://schemas.microsoft.com/office/powerpoint/2010/main" val="42601244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8802</TotalTime>
  <Words>1217</Words>
  <Application>Microsoft Office PowerPoint</Application>
  <PresentationFormat>On-screen Show (4:3)</PresentationFormat>
  <Paragraphs>119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Consolas</vt:lpstr>
      <vt:lpstr>Gill Sans MT</vt:lpstr>
      <vt:lpstr>Helvetica Neue</vt:lpstr>
      <vt:lpstr>Menlo</vt:lpstr>
      <vt:lpstr>Wingdings 2</vt:lpstr>
      <vt:lpstr>Custom Design</vt:lpstr>
      <vt:lpstr>beginner</vt:lpstr>
      <vt:lpstr>1_Custom Design</vt:lpstr>
      <vt:lpstr>Dividend</vt:lpstr>
      <vt:lpstr>Mișcarea obiectelor &amp; detecția de calare</vt:lpstr>
      <vt:lpstr>Obiectivele lecției</vt:lpstr>
      <vt:lpstr>Funcțiile single Motors (acțiuni)</vt:lpstr>
      <vt:lpstr>Single Motor Functions (Measurements/Settings)</vt:lpstr>
      <vt:lpstr>Valorile negative</vt:lpstr>
      <vt:lpstr>DETECTAREA CALĂRII</vt:lpstr>
      <vt:lpstr>provocarea 1: învățăm despre detectarea calării cu DB1</vt:lpstr>
      <vt:lpstr>provocarea1 soluția</vt:lpstr>
      <vt:lpstr>provocarea 2: apucă un obiect(DB2 provocare)</vt:lpstr>
      <vt:lpstr>provocarea 2 soluția</vt:lpstr>
      <vt:lpstr>extensii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marinela buruiana</cp:lastModifiedBy>
  <cp:revision>157</cp:revision>
  <cp:lastPrinted>2016-07-04T14:38:40Z</cp:lastPrinted>
  <dcterms:created xsi:type="dcterms:W3CDTF">2014-08-07T02:19:13Z</dcterms:created>
  <dcterms:modified xsi:type="dcterms:W3CDTF">2023-11-01T13:29:17Z</dcterms:modified>
</cp:coreProperties>
</file>