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Gill Sans" panose="020B0604020202020204" charset="0"/>
      <p:regular r:id="rId31"/>
      <p:bold r:id="rId32"/>
    </p:embeddedFont>
    <p:embeddedFont>
      <p:font typeface="Helvetica Neue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iLthcguG00wpxJsrAvVDI3zqpn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25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rgbClr val="0EAE9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7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3" name="Google Shape;23;p17"/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id="24" name="Google Shape;24;p17" descr="A picture containing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2649" y="993668"/>
            <a:ext cx="1158461" cy="115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7" descr="Shape, squar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9647" y="993669"/>
            <a:ext cx="1158461" cy="1158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body" idx="1"/>
          </p:nvPr>
        </p:nvSpPr>
        <p:spPr>
          <a:xfrm rot="5400000">
            <a:off x="2148873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dt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9" name="Google Shape;99;p27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body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3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3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3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3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6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3" name="Google Shape;153;p36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7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7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37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1" name="Google Shape;161;p3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8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3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9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9"/>
          <p:cNvSpPr txBox="1">
            <a:spLocks noGrp="1"/>
          </p:cNvSpPr>
          <p:nvPr>
            <p:ph type="body" idx="1"/>
          </p:nvPr>
        </p:nvSpPr>
        <p:spPr>
          <a:xfrm rot="5400000">
            <a:off x="604044" y="389731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1"/>
          <p:cNvSpPr txBox="1"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41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4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945988" cy="28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1"/>
          <p:cNvSpPr txBox="1">
            <a:spLocks noGrp="1"/>
          </p:cNvSpPr>
          <p:nvPr>
            <p:ph type="sldNum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41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4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41"/>
          <p:cNvSpPr txBox="1"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 Black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1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Sanjay and Arvind Seshan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1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4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4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42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2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42"/>
          <p:cNvSpPr txBox="1">
            <a:spLocks noGrp="1"/>
          </p:cNvSpPr>
          <p:nvPr>
            <p:ph type="sldNum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3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sz="8800" b="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3"/>
          <p:cNvSpPr txBox="1"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43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43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43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457200" y="1574800"/>
            <a:ext cx="387752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3810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6" name="Google Shape;216;p44"/>
          <p:cNvSpPr txBox="1">
            <a:spLocks noGrp="1"/>
          </p:cNvSpPr>
          <p:nvPr>
            <p:ph type="body" idx="2"/>
          </p:nvPr>
        </p:nvSpPr>
        <p:spPr>
          <a:xfrm>
            <a:off x="4886923" y="1574800"/>
            <a:ext cx="381575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3810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7" name="Google Shape;217;p44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4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44"/>
          <p:cNvSpPr txBox="1">
            <a:spLocks noGrp="1"/>
          </p:cNvSpPr>
          <p:nvPr>
            <p:ph type="sldNum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45"/>
          <p:cNvSpPr txBox="1"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3" name="Google Shape;223;p45"/>
          <p:cNvSpPr txBox="1">
            <a:spLocks noGrp="1"/>
          </p:cNvSpPr>
          <p:nvPr>
            <p:ph type="body" idx="2"/>
          </p:nvPr>
        </p:nvSpPr>
        <p:spPr>
          <a:xfrm>
            <a:off x="1627632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24" name="Google Shape;224;p45"/>
          <p:cNvSpPr txBox="1">
            <a:spLocks noGrp="1"/>
          </p:cNvSpPr>
          <p:nvPr>
            <p:ph type="body" idx="3"/>
          </p:nvPr>
        </p:nvSpPr>
        <p:spPr>
          <a:xfrm>
            <a:off x="5093208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5" name="Google Shape;225;p45"/>
          <p:cNvSpPr txBox="1">
            <a:spLocks noGrp="1"/>
          </p:cNvSpPr>
          <p:nvPr>
            <p:ph type="body" idx="4"/>
          </p:nvPr>
        </p:nvSpPr>
        <p:spPr>
          <a:xfrm>
            <a:off x="5093208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26" name="Google Shape;226;p4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45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45"/>
          <p:cNvSpPr txBox="1">
            <a:spLocks noGrp="1"/>
          </p:cNvSpPr>
          <p:nvPr>
            <p:ph type="sldNum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6"/>
          <p:cNvSpPr txBox="1"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6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4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6"/>
          <p:cNvSpPr txBox="1">
            <a:spLocks noGrp="1"/>
          </p:cNvSpPr>
          <p:nvPr>
            <p:ph type="sldNum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4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47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9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" name="Google Shape;41;p19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406400" algn="l"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48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8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48"/>
          <p:cNvSpPr txBox="1"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9"/>
          <p:cNvSpPr>
            <a:spLocks noGrp="1"/>
          </p:cNvSpPr>
          <p:nvPr>
            <p:ph type="pic" idx="2"/>
          </p:nvPr>
        </p:nvSpPr>
        <p:spPr>
          <a:xfrm>
            <a:off x="-1" y="0"/>
            <a:ext cx="9000877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48" name="Google Shape;248;p49"/>
          <p:cNvSpPr txBox="1">
            <a:spLocks noGrp="1"/>
          </p:cNvSpPr>
          <p:nvPr>
            <p:ph type="body" idx="1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49" name="Google Shape;249;p49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49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49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49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4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50"/>
          <p:cNvSpPr txBox="1">
            <a:spLocks noGrp="1"/>
          </p:cNvSpPr>
          <p:nvPr>
            <p:ph type="body" idx="1"/>
          </p:nvPr>
        </p:nvSpPr>
        <p:spPr>
          <a:xfrm rot="5400000">
            <a:off x="2393156" y="-183356"/>
            <a:ext cx="4373563" cy="824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5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50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50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1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5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51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5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51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5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5" name="Google Shape;275;p5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5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5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5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5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5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5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55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5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5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5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3" name="Google Shape;293;p56"/>
          <p:cNvSpPr txBox="1">
            <a:spLocks noGrp="1"/>
          </p:cNvSpPr>
          <p:nvPr>
            <p:ph type="body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4" name="Google Shape;294;p5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5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5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7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57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0" name="Google Shape;300;p57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1" name="Google Shape;301;p5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2" name="Google Shape;302;p5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3" name="Google Shape;303;p5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5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5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5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5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2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2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" name="Google Shape;49;p2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5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5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0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60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18" name="Google Shape;318;p60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9" name="Google Shape;319;p6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6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6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1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61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61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26" name="Google Shape;326;p6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6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6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62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2" name="Google Shape;332;p6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6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6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3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63"/>
          <p:cNvSpPr txBox="1">
            <a:spLocks noGrp="1"/>
          </p:cNvSpPr>
          <p:nvPr>
            <p:ph type="body" idx="1"/>
          </p:nvPr>
        </p:nvSpPr>
        <p:spPr>
          <a:xfrm rot="5400000">
            <a:off x="604044" y="389731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8" name="Google Shape;338;p6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6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6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21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p2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2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2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" name="Google Shape;71;p23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sz="2000" b="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body" idx="1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2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>
            <a:spLocks noGrp="1"/>
          </p:cNvSpPr>
          <p:nvPr>
            <p:ph type="pic" idx="2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5"/>
          <p:cNvSpPr txBox="1">
            <a:spLocks noGrp="1"/>
          </p:cNvSpPr>
          <p:nvPr>
            <p:ph type="body" idx="1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6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6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7599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0"/>
          <p:cNvSpPr txBox="1"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40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40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0"/>
          <p:cNvSpPr txBox="1">
            <a:spLocks noGrp="1"/>
          </p:cNvSpPr>
          <p:nvPr>
            <p:ph type="sldNum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4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0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0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8" name="Google Shape;268;p5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9" name="Google Shape;269;p5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0" name="Google Shape;270;p5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1" name="Google Shape;271;p5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lessons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"/>
          <p:cNvSpPr txBox="1"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dirty="0"/>
              <a:t>MERS INAINTE</a:t>
            </a:r>
            <a:endParaRPr dirty="0"/>
          </a:p>
        </p:txBody>
      </p:sp>
      <p:sp>
        <p:nvSpPr>
          <p:cNvPr id="347" name="Google Shape;347;p1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BY SANJAY AND ARVIND SESHAN</a:t>
            </a:r>
            <a:endParaRPr/>
          </a:p>
        </p:txBody>
      </p:sp>
      <p:sp>
        <p:nvSpPr>
          <p:cNvPr id="348" name="Google Shape;348;p1"/>
          <p:cNvSpPr/>
          <p:nvPr/>
        </p:nvSpPr>
        <p:spPr>
          <a:xfrm>
            <a:off x="2621721" y="5901635"/>
            <a:ext cx="3900558" cy="33130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22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lesson uses SPIKE 3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VALORI NEGATIVE</a:t>
            </a:r>
            <a:endParaRPr dirty="0"/>
          </a:p>
        </p:txBody>
      </p:sp>
      <p:sp>
        <p:nvSpPr>
          <p:cNvPr id="439" name="Google Shape;439;p10"/>
          <p:cNvSpPr txBox="1">
            <a:spLocks noGrp="1"/>
          </p:cNvSpPr>
          <p:nvPr>
            <p:ph type="body" idx="1"/>
          </p:nvPr>
        </p:nvSpPr>
        <p:spPr>
          <a:xfrm>
            <a:off x="175260" y="1218203"/>
            <a:ext cx="8746864" cy="518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Poți introduce valori pentru viteză sau grade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Aceasta va face ca robotul să meargă înapoi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Dacă ai dublă negație </a:t>
            </a:r>
            <a:r>
              <a:rPr lang="en-US" dirty="0"/>
              <a:t>(e.g., v</a:t>
            </a:r>
            <a:r>
              <a:rPr lang="ro-RO" dirty="0"/>
              <a:t>iteză sau grade negative</a:t>
            </a:r>
            <a:r>
              <a:rPr lang="en-US" dirty="0"/>
              <a:t>), </a:t>
            </a:r>
            <a:r>
              <a:rPr lang="ro-RO" dirty="0"/>
              <a:t>robotul va merge înainte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440" name="Google Shape;440;p10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09/15/2023)</a:t>
            </a:r>
            <a:endParaRPr/>
          </a:p>
        </p:txBody>
      </p:sp>
      <p:sp>
        <p:nvSpPr>
          <p:cNvPr id="441" name="Google Shape;441;p10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442" name="Google Shape;442;p10"/>
          <p:cNvSpPr txBox="1"/>
          <p:nvPr/>
        </p:nvSpPr>
        <p:spPr>
          <a:xfrm>
            <a:off x="88391" y="2921186"/>
            <a:ext cx="2088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Viteză negativă</a:t>
            </a:r>
            <a:r>
              <a:rPr lang="en-US" sz="20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= </a:t>
            </a:r>
            <a:r>
              <a:rPr lang="ro-RO" sz="20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Înapoi</a:t>
            </a:r>
            <a:endParaRPr dirty="0"/>
          </a:p>
        </p:txBody>
      </p:sp>
      <p:sp>
        <p:nvSpPr>
          <p:cNvPr id="443" name="Google Shape;443;p10"/>
          <p:cNvSpPr txBox="1"/>
          <p:nvPr/>
        </p:nvSpPr>
        <p:spPr>
          <a:xfrm>
            <a:off x="4040661" y="4807839"/>
            <a:ext cx="188917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rgbClr val="00B900"/>
                </a:solidFill>
                <a:latin typeface="Gill Sans"/>
                <a:ea typeface="Gill Sans"/>
                <a:cs typeface="Gill Sans"/>
                <a:sym typeface="Gill Sans"/>
              </a:rPr>
              <a:t>Viteză pozitivă</a:t>
            </a:r>
            <a:r>
              <a:rPr lang="en-US" sz="2000" dirty="0">
                <a:solidFill>
                  <a:srgbClr val="00B900"/>
                </a:solidFill>
                <a:latin typeface="Gill Sans"/>
                <a:ea typeface="Gill Sans"/>
                <a:cs typeface="Gill Sans"/>
                <a:sym typeface="Gill Sans"/>
              </a:rPr>
              <a:t>= </a:t>
            </a:r>
            <a:r>
              <a:rPr lang="ro-RO" sz="2000" dirty="0">
                <a:solidFill>
                  <a:srgbClr val="00B900"/>
                </a:solidFill>
                <a:latin typeface="Gill Sans"/>
                <a:ea typeface="Gill Sans"/>
                <a:cs typeface="Gill Sans"/>
                <a:sym typeface="Gill Sans"/>
              </a:rPr>
              <a:t>Înainte</a:t>
            </a:r>
            <a:endParaRPr dirty="0"/>
          </a:p>
        </p:txBody>
      </p:sp>
      <p:cxnSp>
        <p:nvCxnSpPr>
          <p:cNvPr id="444" name="Google Shape;444;p10"/>
          <p:cNvCxnSpPr/>
          <p:nvPr/>
        </p:nvCxnSpPr>
        <p:spPr>
          <a:xfrm>
            <a:off x="7438251" y="4281029"/>
            <a:ext cx="810883" cy="0"/>
          </a:xfrm>
          <a:prstGeom prst="straightConnector1">
            <a:avLst/>
          </a:prstGeom>
          <a:noFill/>
          <a:ln w="76200" cap="flat" cmpd="sng">
            <a:solidFill>
              <a:srgbClr val="00B9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45" name="Google Shape;445;p10"/>
          <p:cNvGrpSpPr/>
          <p:nvPr/>
        </p:nvGrpSpPr>
        <p:grpSpPr>
          <a:xfrm>
            <a:off x="6239250" y="3595145"/>
            <a:ext cx="1199001" cy="1371767"/>
            <a:chOff x="6507213" y="1384746"/>
            <a:chExt cx="1199001" cy="1371767"/>
          </a:xfrm>
        </p:grpSpPr>
        <p:grpSp>
          <p:nvGrpSpPr>
            <p:cNvPr id="446" name="Google Shape;446;p1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47" name="Google Shape;447;p10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>
                  <a:gd name="adj" fmla="val 16667"/>
                </a:avLst>
              </a:prstGeom>
              <a:solidFill>
                <a:srgbClr val="FFD5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48" name="Google Shape;448;p1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>
                  <a:gd name="adj" fmla="val 16667"/>
                </a:avLst>
              </a:prstGeom>
              <a:solidFill>
                <a:srgbClr val="65D7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49" name="Google Shape;449;p10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>
                  <a:gd name="adj" fmla="val 16667"/>
                </a:avLst>
              </a:prstGeom>
              <a:solidFill>
                <a:srgbClr val="65D7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50" name="Google Shape;450;p10"/>
              <p:cNvSpPr/>
              <p:nvPr/>
            </p:nvSpPr>
            <p:spPr>
              <a:xfrm>
                <a:off x="6621904" y="2860569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ln w="12700" cap="rnd" cmpd="sng">
                <a:solidFill>
                  <a:srgbClr val="C6C6C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451" name="Google Shape;451;p10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endParaRPr/>
            </a:p>
          </p:txBody>
        </p:sp>
        <p:sp>
          <p:nvSpPr>
            <p:cNvPr id="452" name="Google Shape;452;p10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</a:t>
              </a:r>
              <a:endParaRPr/>
            </a:p>
          </p:txBody>
        </p:sp>
      </p:grpSp>
      <p:pic>
        <p:nvPicPr>
          <p:cNvPr id="453" name="Google Shape;453;p10" descr="A close up of a to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561" y="3384947"/>
            <a:ext cx="3417766" cy="2563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4" name="Google Shape;454;p10"/>
          <p:cNvCxnSpPr/>
          <p:nvPr/>
        </p:nvCxnSpPr>
        <p:spPr>
          <a:xfrm>
            <a:off x="3501660" y="5161782"/>
            <a:ext cx="1015385" cy="418143"/>
          </a:xfrm>
          <a:prstGeom prst="straightConnector1">
            <a:avLst/>
          </a:prstGeom>
          <a:noFill/>
          <a:ln w="76200" cap="flat" cmpd="sng">
            <a:solidFill>
              <a:srgbClr val="00B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5" name="Google Shape;455;p10"/>
          <p:cNvCxnSpPr/>
          <p:nvPr/>
        </p:nvCxnSpPr>
        <p:spPr>
          <a:xfrm>
            <a:off x="350254" y="3730401"/>
            <a:ext cx="1015385" cy="418143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456" name="Google Shape;456;p10"/>
          <p:cNvCxnSpPr/>
          <p:nvPr/>
        </p:nvCxnSpPr>
        <p:spPr>
          <a:xfrm>
            <a:off x="5401027" y="4273087"/>
            <a:ext cx="810883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457" name="Google Shape;457;p10"/>
          <p:cNvSpPr txBox="1"/>
          <p:nvPr/>
        </p:nvSpPr>
        <p:spPr>
          <a:xfrm>
            <a:off x="4207051" y="3175077"/>
            <a:ext cx="1929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Viteză negativă</a:t>
            </a:r>
            <a:r>
              <a:rPr lang="en-US" sz="20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= </a:t>
            </a:r>
            <a:r>
              <a:rPr lang="ro-RO" sz="20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Înapoi</a:t>
            </a:r>
            <a:endParaRPr dirty="0"/>
          </a:p>
        </p:txBody>
      </p:sp>
      <p:sp>
        <p:nvSpPr>
          <p:cNvPr id="458" name="Google Shape;458;p10"/>
          <p:cNvSpPr txBox="1"/>
          <p:nvPr/>
        </p:nvSpPr>
        <p:spPr>
          <a:xfrm>
            <a:off x="7211538" y="3327077"/>
            <a:ext cx="1889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rgbClr val="00B900"/>
                </a:solidFill>
                <a:latin typeface="Gill Sans"/>
                <a:ea typeface="Gill Sans"/>
                <a:cs typeface="Gill Sans"/>
                <a:sym typeface="Gill Sans"/>
              </a:rPr>
              <a:t>Viteză pozitivă</a:t>
            </a:r>
            <a:r>
              <a:rPr lang="en-US" sz="2000" dirty="0">
                <a:solidFill>
                  <a:srgbClr val="00B900"/>
                </a:solidFill>
                <a:latin typeface="Gill Sans"/>
                <a:ea typeface="Gill Sans"/>
                <a:cs typeface="Gill Sans"/>
                <a:sym typeface="Gill Sans"/>
              </a:rPr>
              <a:t>= </a:t>
            </a:r>
            <a:r>
              <a:rPr lang="ro-RO" sz="2000" dirty="0">
                <a:solidFill>
                  <a:srgbClr val="00B900"/>
                </a:solidFill>
                <a:latin typeface="Gill Sans"/>
                <a:ea typeface="Gill Sans"/>
                <a:cs typeface="Gill Sans"/>
                <a:sym typeface="Gill Sans"/>
              </a:rPr>
              <a:t>Înainte</a:t>
            </a:r>
            <a:endParaRPr dirty="0"/>
          </a:p>
        </p:txBody>
      </p:sp>
      <p:sp>
        <p:nvSpPr>
          <p:cNvPr id="459" name="Google Shape;459;p10"/>
          <p:cNvSpPr txBox="1"/>
          <p:nvPr/>
        </p:nvSpPr>
        <p:spPr>
          <a:xfrm>
            <a:off x="5991274" y="2921180"/>
            <a:ext cx="16607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Drive Base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1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PROVOCAREA</a:t>
            </a:r>
            <a:r>
              <a:rPr lang="en-US" dirty="0"/>
              <a:t> 1: M</a:t>
            </a:r>
            <a:r>
              <a:rPr lang="ro-RO" dirty="0"/>
              <a:t>ERS ÎNAINTE</a:t>
            </a:r>
            <a:r>
              <a:rPr lang="en-US" dirty="0"/>
              <a:t> 10 CM</a:t>
            </a:r>
            <a:endParaRPr dirty="0"/>
          </a:p>
        </p:txBody>
      </p:sp>
      <p:sp>
        <p:nvSpPr>
          <p:cNvPr id="465" name="Google Shape;465;p11"/>
          <p:cNvSpPr txBox="1">
            <a:spLocks noGrp="1"/>
          </p:cNvSpPr>
          <p:nvPr>
            <p:ph type="body" idx="1"/>
          </p:nvPr>
        </p:nvSpPr>
        <p:spPr>
          <a:xfrm>
            <a:off x="156210" y="1140006"/>
            <a:ext cx="8765914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 Robotul merge înainte</a:t>
            </a:r>
            <a:r>
              <a:rPr lang="en-US" dirty="0"/>
              <a:t> 10 centim</a:t>
            </a:r>
            <a:r>
              <a:rPr lang="ro-RO" dirty="0"/>
              <a:t>etri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Pași de bază</a:t>
            </a:r>
            <a:r>
              <a:rPr lang="en-US" dirty="0"/>
              <a:t>: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dirty="0"/>
              <a:t>Configure</a:t>
            </a:r>
            <a:r>
              <a:rPr lang="ro-RO" dirty="0"/>
              <a:t>ază robotul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dirty="0"/>
              <a:t>U</a:t>
            </a:r>
            <a:r>
              <a:rPr lang="ro-RO" dirty="0"/>
              <a:t>tilizează metoda</a:t>
            </a:r>
            <a:r>
              <a:rPr lang="en-US" dirty="0"/>
              <a:t> </a:t>
            </a:r>
            <a:r>
              <a:rPr lang="en-US" dirty="0" err="1"/>
              <a:t>MotorPairs</a:t>
            </a:r>
            <a:r>
              <a:rPr lang="en-US" dirty="0"/>
              <a:t> (</a:t>
            </a:r>
            <a:r>
              <a:rPr lang="en-US" dirty="0" err="1"/>
              <a:t>move_for_degrees</a:t>
            </a:r>
            <a:r>
              <a:rPr lang="en-US" dirty="0"/>
              <a:t>() or </a:t>
            </a:r>
            <a:r>
              <a:rPr lang="en-US" dirty="0" err="1"/>
              <a:t>move_tank_for_degrees</a:t>
            </a:r>
            <a:r>
              <a:rPr lang="en-US" dirty="0"/>
              <a:t>()) </a:t>
            </a:r>
            <a:r>
              <a:rPr lang="ro-RO" dirty="0"/>
              <a:t>pentru a mișca înainte</a:t>
            </a:r>
            <a:r>
              <a:rPr lang="en-US" dirty="0"/>
              <a:t> 10cm</a:t>
            </a:r>
            <a:endParaRPr dirty="0"/>
          </a:p>
        </p:txBody>
      </p:sp>
      <p:sp>
        <p:nvSpPr>
          <p:cNvPr id="466" name="Google Shape;466;p11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09/15/2023)</a:t>
            </a:r>
            <a:endParaRPr/>
          </a:p>
        </p:txBody>
      </p:sp>
      <p:sp>
        <p:nvSpPr>
          <p:cNvPr id="467" name="Google Shape;467;p11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468" name="Google Shape;468;p11" descr="ruler_0_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7842" y="4044205"/>
            <a:ext cx="3484790" cy="11381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9" name="Google Shape;469;p11"/>
          <p:cNvCxnSpPr/>
          <p:nvPr/>
        </p:nvCxnSpPr>
        <p:spPr>
          <a:xfrm>
            <a:off x="3267275" y="3820307"/>
            <a:ext cx="810883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70" name="Google Shape;470;p11"/>
          <p:cNvGrpSpPr/>
          <p:nvPr/>
        </p:nvGrpSpPr>
        <p:grpSpPr>
          <a:xfrm rot="5400000">
            <a:off x="2588722" y="3425008"/>
            <a:ext cx="660559" cy="790597"/>
            <a:chOff x="6310708" y="2223670"/>
            <a:chExt cx="809489" cy="898563"/>
          </a:xfrm>
        </p:grpSpPr>
        <p:sp>
          <p:nvSpPr>
            <p:cNvPr id="471" name="Google Shape;471;p11"/>
            <p:cNvSpPr/>
            <p:nvPr/>
          </p:nvSpPr>
          <p:spPr>
            <a:xfrm>
              <a:off x="6451830" y="2223670"/>
              <a:ext cx="519438" cy="898563"/>
            </a:xfrm>
            <a:prstGeom prst="roundRect">
              <a:avLst>
                <a:gd name="adj" fmla="val 16667"/>
              </a:avLst>
            </a:prstGeom>
            <a:solidFill>
              <a:srgbClr val="FFD5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0EAE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0EAE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6621906" y="2821037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rnd" cmpd="sng">
              <a:solidFill>
                <a:srgbClr val="C6C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75" name="Google Shape;475;p11"/>
          <p:cNvSpPr txBox="1"/>
          <p:nvPr/>
        </p:nvSpPr>
        <p:spPr>
          <a:xfrm>
            <a:off x="2417379" y="2995448"/>
            <a:ext cx="16607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Drive Base 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PROVOCAREA 1 SOLUȚIA</a:t>
            </a:r>
          </a:p>
        </p:txBody>
      </p:sp>
      <p:sp>
        <p:nvSpPr>
          <p:cNvPr id="481" name="Google Shape;481;p12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09/15/2023)</a:t>
            </a:r>
            <a:endParaRPr/>
          </a:p>
        </p:txBody>
      </p:sp>
      <p:sp>
        <p:nvSpPr>
          <p:cNvPr id="482" name="Google Shape;482;p12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483" name="Google Shape;483;p12"/>
          <p:cNvSpPr txBox="1"/>
          <p:nvPr/>
        </p:nvSpPr>
        <p:spPr>
          <a:xfrm>
            <a:off x="48741" y="1204995"/>
            <a:ext cx="90000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sys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cm, </a:t>
            </a:r>
            <a:r>
              <a:rPr lang="ro-RO" dirty="0">
                <a:solidFill>
                  <a:srgbClr val="00963E"/>
                </a:solidFill>
              </a:rPr>
              <a:t>aceasta este o constantă a robotului tău</a:t>
            </a:r>
            <a:b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WHEEL_CIRCUMFERENCE =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17.5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input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-ul trebuie să fie aceeași cu 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WHEEL_CIRCUMFERENCE</a:t>
            </a:r>
            <a:b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degreesForDistance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distance_cm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Ad</a:t>
            </a:r>
            <a:r>
              <a:rPr lang="ro-RO" dirty="0">
                <a:solidFill>
                  <a:srgbClr val="00963E"/>
                </a:solidFill>
              </a:rPr>
              <a:t>augă rația roților de transmisie dacă este nevoie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distance_cm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/WHEEL_CIRCUMFERENCE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360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Drive Base 1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port.C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port.D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motor_pair.move_for_degrees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degreesForDistance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sys.exit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"Finished"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t-IT" dirty="0"/>
              <a:t>PROVOCAREA II: MERS ÎNAINTE ȘI ÎNAPOI</a:t>
            </a:r>
          </a:p>
        </p:txBody>
      </p:sp>
      <p:sp>
        <p:nvSpPr>
          <p:cNvPr id="489" name="Google Shape;489;p13"/>
          <p:cNvSpPr txBox="1">
            <a:spLocks noGrp="1"/>
          </p:cNvSpPr>
          <p:nvPr>
            <p:ph type="body" idx="1"/>
          </p:nvPr>
        </p:nvSpPr>
        <p:spPr>
          <a:xfrm>
            <a:off x="175260" y="1274749"/>
            <a:ext cx="4555958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M</a:t>
            </a:r>
            <a:r>
              <a:rPr lang="ro-RO" dirty="0"/>
              <a:t>ișcați robotul înainte de la linia de start la linia de finish </a:t>
            </a:r>
            <a:r>
              <a:rPr lang="en-US" dirty="0"/>
              <a:t>(1) </a:t>
            </a:r>
            <a:r>
              <a:rPr lang="ro-RO" dirty="0"/>
              <a:t>și înapoi la </a:t>
            </a:r>
            <a:r>
              <a:rPr lang="en-US" dirty="0"/>
              <a:t>start (2)</a:t>
            </a:r>
          </a:p>
          <a:p>
            <a:r>
              <a:rPr lang="ro-RO" dirty="0"/>
              <a:t>Pași de bază</a:t>
            </a:r>
            <a:r>
              <a:rPr lang="en-US" dirty="0"/>
              <a:t>:</a:t>
            </a:r>
          </a:p>
          <a:p>
            <a:pPr lvl="1"/>
            <a:r>
              <a:rPr lang="ro-RO" dirty="0"/>
              <a:t>Configurați robotul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ro-RO" dirty="0"/>
              <a:t>tilizați funcția </a:t>
            </a:r>
            <a:r>
              <a:rPr lang="en-US" dirty="0" err="1"/>
              <a:t>MotorPair</a:t>
            </a:r>
            <a:r>
              <a:rPr lang="en-US" dirty="0"/>
              <a:t> </a:t>
            </a:r>
            <a:r>
              <a:rPr lang="ro-RO" dirty="0"/>
              <a:t>și mergi înainte pentru distanța dorită </a:t>
            </a:r>
            <a:r>
              <a:rPr lang="en-US" dirty="0"/>
              <a:t>(40cm)</a:t>
            </a:r>
          </a:p>
          <a:p>
            <a:pPr lvl="1"/>
            <a:r>
              <a:rPr lang="en-US" dirty="0"/>
              <a:t>U</a:t>
            </a:r>
            <a:r>
              <a:rPr lang="ro-RO" dirty="0"/>
              <a:t>tilizați aceeași funcție Mot</a:t>
            </a:r>
            <a:r>
              <a:rPr lang="en-US" dirty="0" err="1"/>
              <a:t>orPair</a:t>
            </a:r>
            <a:r>
              <a:rPr lang="en-US" dirty="0"/>
              <a:t> </a:t>
            </a:r>
            <a:r>
              <a:rPr lang="ro-RO" dirty="0"/>
              <a:t>pentru mersul înapoi (</a:t>
            </a:r>
            <a:r>
              <a:rPr lang="en-US" dirty="0"/>
              <a:t>40cm)</a:t>
            </a:r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490" name="Google Shape;490;p13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09/15/2023)</a:t>
            </a:r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cxnSp>
        <p:nvCxnSpPr>
          <p:cNvPr id="492" name="Google Shape;492;p13"/>
          <p:cNvCxnSpPr/>
          <p:nvPr/>
        </p:nvCxnSpPr>
        <p:spPr>
          <a:xfrm rot="10800000">
            <a:off x="5775158" y="1871579"/>
            <a:ext cx="25400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3" name="Google Shape;493;p13"/>
          <p:cNvCxnSpPr/>
          <p:nvPr/>
        </p:nvCxnSpPr>
        <p:spPr>
          <a:xfrm rot="10800000">
            <a:off x="5775158" y="5558588"/>
            <a:ext cx="2540000" cy="0"/>
          </a:xfrm>
          <a:prstGeom prst="straightConnector1">
            <a:avLst/>
          </a:prstGeom>
          <a:noFill/>
          <a:ln w="76200" cap="flat" cmpd="sng">
            <a:solidFill>
              <a:srgbClr val="00B9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4" name="Google Shape;494;p13"/>
          <p:cNvCxnSpPr/>
          <p:nvPr/>
        </p:nvCxnSpPr>
        <p:spPr>
          <a:xfrm rot="10800000">
            <a:off x="6015789" y="2072105"/>
            <a:ext cx="0" cy="3355474"/>
          </a:xfrm>
          <a:prstGeom prst="straightConnector1">
            <a:avLst/>
          </a:prstGeom>
          <a:noFill/>
          <a:ln w="22225" cap="rnd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95" name="Google Shape;495;p13"/>
          <p:cNvCxnSpPr/>
          <p:nvPr/>
        </p:nvCxnSpPr>
        <p:spPr>
          <a:xfrm>
            <a:off x="8152064" y="2072105"/>
            <a:ext cx="0" cy="3355474"/>
          </a:xfrm>
          <a:prstGeom prst="straightConnector1">
            <a:avLst/>
          </a:prstGeom>
          <a:noFill/>
          <a:ln w="22225" cap="rnd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96" name="Google Shape;496;p13"/>
          <p:cNvSpPr txBox="1"/>
          <p:nvPr/>
        </p:nvSpPr>
        <p:spPr>
          <a:xfrm>
            <a:off x="6036784" y="3438897"/>
            <a:ext cx="3074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/>
          </a:p>
        </p:txBody>
      </p:sp>
      <p:sp>
        <p:nvSpPr>
          <p:cNvPr id="497" name="Google Shape;497;p13"/>
          <p:cNvSpPr txBox="1"/>
          <p:nvPr/>
        </p:nvSpPr>
        <p:spPr>
          <a:xfrm>
            <a:off x="7823596" y="3471417"/>
            <a:ext cx="3074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/>
          </a:p>
        </p:txBody>
      </p:sp>
      <p:sp>
        <p:nvSpPr>
          <p:cNvPr id="498" name="Google Shape;498;p13"/>
          <p:cNvSpPr txBox="1"/>
          <p:nvPr/>
        </p:nvSpPr>
        <p:spPr>
          <a:xfrm>
            <a:off x="5679774" y="1434399"/>
            <a:ext cx="9412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FINISH</a:t>
            </a:r>
            <a:endParaRPr/>
          </a:p>
        </p:txBody>
      </p:sp>
      <p:sp>
        <p:nvSpPr>
          <p:cNvPr id="499" name="Google Shape;499;p13"/>
          <p:cNvSpPr txBox="1"/>
          <p:nvPr/>
        </p:nvSpPr>
        <p:spPr>
          <a:xfrm>
            <a:off x="5679774" y="5744877"/>
            <a:ext cx="9158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START</a:t>
            </a: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6829001" y="5597096"/>
            <a:ext cx="660559" cy="790597"/>
            <a:chOff x="6310708" y="2223671"/>
            <a:chExt cx="809489" cy="898563"/>
          </a:xfrm>
        </p:grpSpPr>
        <p:sp>
          <p:nvSpPr>
            <p:cNvPr id="501" name="Google Shape;501;p13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name="adj" fmla="val 16667"/>
              </a:avLst>
            </a:prstGeom>
            <a:solidFill>
              <a:srgbClr val="FFD5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0EAE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name="adj" fmla="val 16667"/>
              </a:avLst>
            </a:prstGeom>
            <a:solidFill>
              <a:srgbClr val="0EAE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rnd" cmpd="sng">
              <a:solidFill>
                <a:srgbClr val="C6C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05" name="Google Shape;505;p13"/>
          <p:cNvSpPr txBox="1"/>
          <p:nvPr/>
        </p:nvSpPr>
        <p:spPr>
          <a:xfrm>
            <a:off x="6744399" y="3471547"/>
            <a:ext cx="823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40CM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PROVOCAREA</a:t>
            </a:r>
            <a:r>
              <a:rPr lang="en-US" dirty="0"/>
              <a:t> 11 SOLU</a:t>
            </a:r>
            <a:r>
              <a:rPr lang="ro-RO" dirty="0"/>
              <a:t>ȚIA</a:t>
            </a:r>
            <a:endParaRPr dirty="0"/>
          </a:p>
        </p:txBody>
      </p:sp>
      <p:sp>
        <p:nvSpPr>
          <p:cNvPr id="511" name="Google Shape;511;p14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09/15/2023)</a:t>
            </a:r>
            <a:endParaRPr/>
          </a:p>
        </p:txBody>
      </p:sp>
      <p:sp>
        <p:nvSpPr>
          <p:cNvPr id="512" name="Google Shape;512;p14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513" name="Google Shape;513;p14"/>
          <p:cNvSpPr txBox="1"/>
          <p:nvPr/>
        </p:nvSpPr>
        <p:spPr>
          <a:xfrm>
            <a:off x="48740" y="1204995"/>
            <a:ext cx="90954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sys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cm, </a:t>
            </a:r>
            <a:r>
              <a:rPr lang="ro-RO" dirty="0">
                <a:solidFill>
                  <a:srgbClr val="00963E"/>
                </a:solidFill>
              </a:rPr>
              <a:t>aceasta este o constantă a robotului tău</a:t>
            </a:r>
            <a:b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WHEEL_CIRCUMFERENCE =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17.5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input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-ul trebuie să fie aceeași cu 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WHEEL_CIRCUMFERENCE</a:t>
            </a:r>
            <a:b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degreesForDistance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distance_cm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Ad</a:t>
            </a:r>
            <a:r>
              <a:rPr lang="ro-RO" dirty="0">
                <a:solidFill>
                  <a:srgbClr val="00963E"/>
                </a:solidFill>
              </a:rPr>
              <a:t>augă rația roților de transmisie dacă este nevoie</a:t>
            </a:r>
            <a:endParaRPr lang="en-US"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distance_cm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/WHEEL_CIRCUMFERENCE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360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Drive Base 1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port.C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port.D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motor_pair.move_for_degrees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degreesForDistance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motor_pair.move_for_degrees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motor_pair.PAIR_1,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degreesForDistance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sys.exit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"Finished"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519" name="Google Shape;519;p15"/>
          <p:cNvSpPr txBox="1">
            <a:spLocks noGrp="1"/>
          </p:cNvSpPr>
          <p:nvPr>
            <p:ph type="body" idx="1"/>
          </p:nvPr>
        </p:nvSpPr>
        <p:spPr>
          <a:xfrm>
            <a:off x="457200" y="1317983"/>
            <a:ext cx="8245474" cy="2816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sz="1600" dirty="0"/>
              <a:t>Această lecție a fost creată de Sanjay Seshan și Arvind Seshan for SPIKE Prime Lessons</a:t>
            </a:r>
          </a:p>
          <a:p>
            <a:r>
              <a:rPr lang="ro-RO" sz="1600" dirty="0">
                <a:solidFill>
                  <a:schemeClr val="dk1"/>
                </a:solidFill>
              </a:rPr>
              <a:t>La această lecție au contribuit membrii comunității FLL Share &amp; Learn.</a:t>
            </a:r>
            <a:endParaRPr lang="ro-RO" sz="1600" dirty="0"/>
          </a:p>
          <a:p>
            <a:r>
              <a:rPr lang="ro-RO" sz="1600" dirty="0"/>
              <a:t>Mai multe lecții sunt disponibile pe </a:t>
            </a:r>
            <a:r>
              <a:rPr lang="ro-RO" sz="1600" dirty="0">
                <a:hlinkClick r:id="rId3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</a:p>
        </p:txBody>
      </p:sp>
      <p:sp>
        <p:nvSpPr>
          <p:cNvPr id="520" name="Google Shape;520;p15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09/15/2023)</a:t>
            </a:r>
            <a:endParaRPr/>
          </a:p>
        </p:txBody>
      </p:sp>
      <p:sp>
        <p:nvSpPr>
          <p:cNvPr id="521" name="Google Shape;521;p15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522" name="Google Shape;522;p15"/>
          <p:cNvSpPr/>
          <p:nvPr/>
        </p:nvSpPr>
        <p:spPr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lang="en-US" sz="1200" b="0" i="0" u="none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lang="en-US" sz="1200" b="0" i="0" u="sng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23" name="Google Shape;523;p15" descr="Creative Commons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OBIECTIVELE LECȚIEI</a:t>
            </a:r>
            <a:endParaRPr dirty="0"/>
          </a:p>
        </p:txBody>
      </p:sp>
      <p:sp>
        <p:nvSpPr>
          <p:cNvPr id="355" name="Google Shape;355;p2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/>
              <a:t>Învățăm cum să facem ca robotul să meargă înainte și înapoi</a:t>
            </a:r>
          </a:p>
          <a:p>
            <a:r>
              <a:rPr lang="ro-RO" dirty="0"/>
              <a:t>Învățăm să utilizăm metodele</a:t>
            </a:r>
            <a:r>
              <a:rPr lang="en-US" dirty="0"/>
              <a:t> Motor Pair Move</a:t>
            </a: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356" name="Google Shape;356;p2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09/15/2023)</a:t>
            </a:r>
            <a:endParaRPr/>
          </a:p>
        </p:txBody>
      </p:sp>
      <p:sp>
        <p:nvSpPr>
          <p:cNvPr id="357" name="Google Shape;357;p2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dirty="0"/>
              <a:t>CREAREA UNUI OBIECT MOTOR PAIR</a:t>
            </a:r>
          </a:p>
        </p:txBody>
      </p:sp>
      <p:sp>
        <p:nvSpPr>
          <p:cNvPr id="363" name="Google Shape;363;p3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>
                <a:sym typeface="Wingdings" panose="05000000000000000000" pitchFamily="2" charset="2"/>
              </a:rPr>
              <a:t>Mișcarea de bază este realizată utilizând obiectul </a:t>
            </a:r>
            <a:r>
              <a:rPr lang="en-US" dirty="0" err="1">
                <a:sym typeface="Wingdings" panose="05000000000000000000" pitchFamily="2" charset="2"/>
              </a:rPr>
              <a:t>MotorPair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ro-RO" dirty="0">
                <a:sym typeface="Wingdings" panose="05000000000000000000" pitchFamily="2" charset="2"/>
              </a:rPr>
              <a:t>Vezi lecția Configurarea Mișcării robotului pentru detalii despre crearea acestui obiect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ro-RO" dirty="0">
                <a:sym typeface="Wingdings" panose="05000000000000000000" pitchFamily="2" charset="2"/>
              </a:rPr>
              <a:t>Slide-urile următoare vor acoperi diferite metode de utilizare a obiectelor pentru mișcare</a:t>
            </a:r>
            <a:endParaRPr lang="en-US" dirty="0">
              <a:sym typeface="Wingdings" panose="05000000000000000000" pitchFamily="2" charset="2"/>
            </a:endParaRPr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dirty="0"/>
              <a:t>E.g., </a:t>
            </a:r>
            <a:r>
              <a:rPr lang="en-US" sz="1600" b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motor_pair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.move_for_degrees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(&lt;parameters&gt;)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Observați că spre deosebire de </a:t>
            </a:r>
            <a:r>
              <a:rPr lang="en-US" dirty="0"/>
              <a:t>SP2, SP3 </a:t>
            </a:r>
            <a:r>
              <a:rPr lang="ro-RO" dirty="0"/>
              <a:t>nu are obiecte</a:t>
            </a:r>
            <a:r>
              <a:rPr lang="en-US" dirty="0"/>
              <a:t>. </a:t>
            </a:r>
            <a:r>
              <a:rPr lang="ro-RO" dirty="0"/>
              <a:t>Vei utiliza funcții pentru a opera </a:t>
            </a:r>
            <a:r>
              <a:rPr lang="en-US" dirty="0"/>
              <a:t> motor pair, </a:t>
            </a:r>
            <a:r>
              <a:rPr lang="ro-RO" dirty="0"/>
              <a:t>și pot trece în slot-ul pereche de fiecare dată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0" indent="0">
              <a:buNone/>
            </a:pPr>
            <a:r>
              <a:rPr lang="ro-RO" dirty="0"/>
              <a:t>Nu inițializați mai mult de un </a:t>
            </a:r>
            <a:r>
              <a:rPr lang="en-US" dirty="0"/>
              <a:t>motor pair </a:t>
            </a:r>
            <a:r>
              <a:rPr lang="ro-RO" dirty="0"/>
              <a:t>cu aceleași porturi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ro-RO" dirty="0">
                <a:sym typeface="Wingdings" panose="05000000000000000000" pitchFamily="2" charset="2"/>
              </a:rPr>
              <a:t>acesta este redundant, doar va irosi memoria și va cauza conflicte indezirabile</a:t>
            </a:r>
            <a:endParaRPr lang="en-US" dirty="0">
              <a:sym typeface="Wingdings" panose="05000000000000000000" pitchFamily="2" charset="2"/>
            </a:endParaRPr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364" name="Google Shape;364;p3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09/15/2023)</a:t>
            </a:r>
            <a:endParaRPr/>
          </a:p>
        </p:txBody>
      </p:sp>
      <p:sp>
        <p:nvSpPr>
          <p:cNvPr id="365" name="Google Shape;365;p3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FUNCȚIA </a:t>
            </a:r>
            <a:r>
              <a:rPr lang="en-US" dirty="0"/>
              <a:t>Motor pair</a:t>
            </a:r>
            <a:endParaRPr dirty="0"/>
          </a:p>
        </p:txBody>
      </p:sp>
      <p:sp>
        <p:nvSpPr>
          <p:cNvPr id="371" name="Google Shape;371;p4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i="0" dirty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ove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ove_for_degrees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b="0" i="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move_for_time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move_tank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b="0" i="0" dirty="0" err="1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move_tank_for_degrees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move_tank_for_time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b="0" i="0" dirty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pair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stop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b="0" i="0" dirty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unpair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Vom acoperi funcțiile cu </a:t>
            </a:r>
            <a:r>
              <a:rPr lang="ro-RO" dirty="0">
                <a:highlight>
                  <a:srgbClr val="FFFF00"/>
                </a:highlight>
              </a:rPr>
              <a:t>galben</a:t>
            </a:r>
            <a:r>
              <a:rPr lang="ro-RO" dirty="0"/>
              <a:t> în această lecție</a:t>
            </a:r>
            <a:endParaRPr dirty="0"/>
          </a:p>
        </p:txBody>
      </p:sp>
      <p:sp>
        <p:nvSpPr>
          <p:cNvPr id="372" name="Google Shape;372;p4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09/15/2023)</a:t>
            </a:r>
            <a:endParaRPr/>
          </a:p>
        </p:txBody>
      </p:sp>
      <p:sp>
        <p:nvSpPr>
          <p:cNvPr id="373" name="Google Shape;373;p4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MOTOR_PAIR.PAIR()/UNPAIR()</a:t>
            </a:r>
            <a:endParaRPr/>
          </a:p>
        </p:txBody>
      </p:sp>
      <p:sp>
        <p:nvSpPr>
          <p:cNvPr id="379" name="Google Shape;379;p5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09/15/2023)</a:t>
            </a:r>
            <a:endParaRPr/>
          </a:p>
        </p:txBody>
      </p:sp>
      <p:sp>
        <p:nvSpPr>
          <p:cNvPr id="380" name="Google Shape;380;p5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81" name="Google Shape;381;p5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Pentru a seta un </a:t>
            </a:r>
            <a:r>
              <a:rPr lang="en-US" dirty="0"/>
              <a:t>motor pair, </a:t>
            </a:r>
            <a:r>
              <a:rPr lang="ro-RO" dirty="0"/>
              <a:t>trebuie să împerechezi 2 motoare și să le desemnați unul din cele 2 nume disponibile</a:t>
            </a:r>
            <a:r>
              <a:rPr lang="en-US" dirty="0"/>
              <a:t>. 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Cum există doar </a:t>
            </a:r>
            <a:r>
              <a:rPr lang="en-US" dirty="0"/>
              <a:t>6 port</a:t>
            </a:r>
            <a:r>
              <a:rPr lang="ro-RO" dirty="0"/>
              <a:t>uri pe HUB</a:t>
            </a:r>
            <a:r>
              <a:rPr lang="en-US" dirty="0"/>
              <a:t>, </a:t>
            </a:r>
            <a:r>
              <a:rPr lang="ro-RO" dirty="0"/>
              <a:t>nu poți mișca mai mult de 3 perechi de motoare.</a:t>
            </a: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Pentru Drive Base 1</a:t>
            </a:r>
          </a:p>
          <a:p>
            <a:pPr marL="1371600" lvl="0" indent="45720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motor_pair.pair</a:t>
            </a: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(motor_pair.PAIR_1, </a:t>
            </a:r>
            <a:r>
              <a:rPr lang="en-US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port.C</a:t>
            </a: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port.D</a:t>
            </a: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Din momentul în care am setat o pereche</a:t>
            </a:r>
            <a:r>
              <a:rPr lang="en-US" dirty="0"/>
              <a:t>, </a:t>
            </a:r>
            <a:r>
              <a:rPr lang="ro-RO" dirty="0"/>
              <a:t>poți utiliza comenzi de mișcare cu numele perechii de motoare. Nu trebuie să utilizezi numele porturilor.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Pentru a reseta numele</a:t>
            </a:r>
            <a:r>
              <a:rPr lang="en-US" dirty="0"/>
              <a:t>, u</a:t>
            </a:r>
            <a:r>
              <a:rPr lang="ro-RO" dirty="0"/>
              <a:t>tilizează</a:t>
            </a:r>
            <a:r>
              <a:rPr lang="en-US" dirty="0"/>
              <a:t> unpair: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motor_pair.unpair</a:t>
            </a: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(motor_pair.PAIR_1)</a:t>
            </a: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382" name="Google Shape;382;p5"/>
          <p:cNvSpPr txBox="1"/>
          <p:nvPr/>
        </p:nvSpPr>
        <p:spPr>
          <a:xfrm>
            <a:off x="3421312" y="3473669"/>
            <a:ext cx="17684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Pair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slot</a:t>
            </a:r>
            <a:endParaRPr/>
          </a:p>
        </p:txBody>
      </p:sp>
      <p:cxnSp>
        <p:nvCxnSpPr>
          <p:cNvPr id="383" name="Google Shape;383;p5"/>
          <p:cNvCxnSpPr/>
          <p:nvPr/>
        </p:nvCxnSpPr>
        <p:spPr>
          <a:xfrm rot="10800000">
            <a:off x="4305519" y="2986966"/>
            <a:ext cx="0" cy="442034"/>
          </a:xfrm>
          <a:prstGeom prst="straightConnector1">
            <a:avLst/>
          </a:prstGeom>
          <a:noFill/>
          <a:ln w="38100" cap="flat" cmpd="sng">
            <a:solidFill>
              <a:srgbClr val="C6C6C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4" name="Google Shape;384;p5"/>
          <p:cNvSpPr txBox="1"/>
          <p:nvPr/>
        </p:nvSpPr>
        <p:spPr>
          <a:xfrm>
            <a:off x="5538838" y="3473675"/>
            <a:ext cx="884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Left motor</a:t>
            </a:r>
            <a:endParaRPr/>
          </a:p>
        </p:txBody>
      </p:sp>
      <p:cxnSp>
        <p:nvCxnSpPr>
          <p:cNvPr id="385" name="Google Shape;385;p5"/>
          <p:cNvCxnSpPr/>
          <p:nvPr/>
        </p:nvCxnSpPr>
        <p:spPr>
          <a:xfrm rot="10800000">
            <a:off x="5976607" y="2987100"/>
            <a:ext cx="0" cy="441900"/>
          </a:xfrm>
          <a:prstGeom prst="straightConnector1">
            <a:avLst/>
          </a:prstGeom>
          <a:noFill/>
          <a:ln w="38100" cap="flat" cmpd="sng">
            <a:solidFill>
              <a:srgbClr val="C6C6C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6" name="Google Shape;386;p5"/>
          <p:cNvSpPr txBox="1"/>
          <p:nvPr/>
        </p:nvSpPr>
        <p:spPr>
          <a:xfrm>
            <a:off x="6331754" y="3473675"/>
            <a:ext cx="1192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Right motor</a:t>
            </a:r>
            <a:endParaRPr/>
          </a:p>
        </p:txBody>
      </p:sp>
      <p:cxnSp>
        <p:nvCxnSpPr>
          <p:cNvPr id="387" name="Google Shape;387;p5"/>
          <p:cNvCxnSpPr/>
          <p:nvPr/>
        </p:nvCxnSpPr>
        <p:spPr>
          <a:xfrm rot="10800000">
            <a:off x="6928144" y="2987110"/>
            <a:ext cx="0" cy="441900"/>
          </a:xfrm>
          <a:prstGeom prst="straightConnector1">
            <a:avLst/>
          </a:prstGeom>
          <a:noFill/>
          <a:ln w="38100" cap="flat" cmpd="sng">
            <a:solidFill>
              <a:srgbClr val="C6C6C6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MOTOR_PAIR.MOVE()</a:t>
            </a:r>
            <a:endParaRPr/>
          </a:p>
        </p:txBody>
      </p:sp>
      <p:sp>
        <p:nvSpPr>
          <p:cNvPr id="393" name="Google Shape;393;p6"/>
          <p:cNvSpPr txBox="1">
            <a:spLocks noGrp="1"/>
          </p:cNvSpPr>
          <p:nvPr>
            <p:ph type="body" idx="1"/>
          </p:nvPr>
        </p:nvSpPr>
        <p:spPr>
          <a:xfrm>
            <a:off x="271849" y="5147133"/>
            <a:ext cx="8734989" cy="97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 sz="18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velocity=</a:t>
            </a:r>
            <a:r>
              <a:rPr lang="en-US" sz="1800" b="0" i="0" dirty="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360</a:t>
            </a:r>
            <a:r>
              <a:rPr lang="en-US" sz="18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and acceleration=</a:t>
            </a:r>
            <a:r>
              <a:rPr lang="en-US" sz="1800" b="0" i="0" dirty="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ro-RO" dirty="0">
                <a:solidFill>
                  <a:schemeClr val="dk1"/>
                </a:solidFill>
              </a:rPr>
              <a:t>sunt valori predefinite dacă nu sunt setate altfel</a:t>
            </a:r>
            <a:r>
              <a:rPr lang="en-US" dirty="0">
                <a:solidFill>
                  <a:schemeClr val="dk1"/>
                </a:solidFill>
              </a:rPr>
              <a:t>. </a:t>
            </a:r>
            <a:r>
              <a:rPr lang="ro-RO" sz="1800" b="0" dirty="0">
                <a:solidFill>
                  <a:schemeClr val="dk1"/>
                </a:solidFill>
              </a:rPr>
              <a:t>Valorile pozitive întorc robotul spre dreapta, valorile negative spre stânga.</a:t>
            </a:r>
            <a:r>
              <a:rPr lang="en-US" sz="1800" b="0" dirty="0">
                <a:solidFill>
                  <a:schemeClr val="dk1"/>
                </a:solidFill>
              </a:rPr>
              <a:t> </a:t>
            </a:r>
            <a:r>
              <a:rPr lang="ro-RO" sz="1800" b="0" dirty="0">
                <a:solidFill>
                  <a:schemeClr val="dk1"/>
                </a:solidFill>
              </a:rPr>
              <a:t>Valorile mari întorc mai mult</a:t>
            </a:r>
            <a:r>
              <a:rPr lang="en-US" dirty="0">
                <a:solidFill>
                  <a:schemeClr val="dk1"/>
                </a:solidFill>
              </a:rPr>
              <a:t>,</a:t>
            </a:r>
            <a:r>
              <a:rPr lang="en-US" sz="1800" b="0" dirty="0">
                <a:solidFill>
                  <a:schemeClr val="dk1"/>
                </a:solidFill>
              </a:rPr>
              <a:t> e.g., </a:t>
            </a:r>
            <a:r>
              <a:rPr lang="en-US" dirty="0">
                <a:solidFill>
                  <a:schemeClr val="dk1"/>
                </a:solidFill>
              </a:rPr>
              <a:t>0 </a:t>
            </a:r>
            <a:r>
              <a:rPr lang="ro-RO" dirty="0">
                <a:solidFill>
                  <a:schemeClr val="dk1"/>
                </a:solidFill>
              </a:rPr>
              <a:t>merge înainte</a:t>
            </a:r>
            <a:r>
              <a:rPr lang="en-US" dirty="0">
                <a:solidFill>
                  <a:schemeClr val="dk1"/>
                </a:solidFill>
              </a:rPr>
              <a:t>, +/-50 </a:t>
            </a:r>
            <a:r>
              <a:rPr lang="ro-RO" dirty="0">
                <a:solidFill>
                  <a:schemeClr val="dk1"/>
                </a:solidFill>
              </a:rPr>
              <a:t>mișcă doar o roată</a:t>
            </a:r>
            <a:r>
              <a:rPr lang="en-US" dirty="0">
                <a:solidFill>
                  <a:schemeClr val="dk1"/>
                </a:solidFill>
              </a:rPr>
              <a:t>, +/-100 </a:t>
            </a:r>
            <a:r>
              <a:rPr lang="ro-RO" dirty="0">
                <a:solidFill>
                  <a:schemeClr val="dk1"/>
                </a:solidFill>
              </a:rPr>
              <a:t>face robotul să se rotească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94" name="Google Shape;394;p6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09/15/2023)</a:t>
            </a:r>
            <a:endParaRPr/>
          </a:p>
        </p:txBody>
      </p:sp>
      <p:sp>
        <p:nvSpPr>
          <p:cNvPr id="395" name="Google Shape;395;p6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96" name="Google Shape;396;p6"/>
          <p:cNvSpPr txBox="1"/>
          <p:nvPr/>
        </p:nvSpPr>
        <p:spPr>
          <a:xfrm>
            <a:off x="0" y="2883833"/>
            <a:ext cx="90068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.move</a:t>
            </a:r>
            <a:r>
              <a:rPr lang="en-US" sz="2000" b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pair</a:t>
            </a:r>
            <a:r>
              <a:rPr lang="en-US" sz="2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steering, velocity = </a:t>
            </a:r>
            <a:r>
              <a:rPr lang="en-US" sz="2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360</a:t>
            </a:r>
            <a:r>
              <a:rPr lang="en-US" sz="20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acceleration = 1000</a:t>
            </a:r>
            <a:r>
              <a:rPr lang="en-US" sz="2000" b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6"/>
          <p:cNvSpPr txBox="1"/>
          <p:nvPr/>
        </p:nvSpPr>
        <p:spPr>
          <a:xfrm>
            <a:off x="1850977" y="3316898"/>
            <a:ext cx="1577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-100 to</a:t>
            </a:r>
            <a:r>
              <a:rPr lang="en-US" sz="180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8" name="Google Shape;398;p6"/>
          <p:cNvSpPr txBox="1"/>
          <p:nvPr/>
        </p:nvSpPr>
        <p:spPr>
          <a:xfrm>
            <a:off x="2719849" y="3955009"/>
            <a:ext cx="356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Small motor (essential): -660 to 660</a:t>
            </a:r>
            <a:br>
              <a:rPr lang="en-US" sz="1800" b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1800" b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Medium motor: -1110 to 1110</a:t>
            </a:r>
            <a:br>
              <a:rPr lang="en-US" sz="1800" b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1800" b="0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Large motor: -1050 to 1050</a:t>
            </a:r>
            <a:endParaRPr/>
          </a:p>
        </p:txBody>
      </p:sp>
      <p:sp>
        <p:nvSpPr>
          <p:cNvPr id="399" name="Google Shape;399;p6"/>
          <p:cNvSpPr txBox="1"/>
          <p:nvPr/>
        </p:nvSpPr>
        <p:spPr>
          <a:xfrm>
            <a:off x="504607" y="2036555"/>
            <a:ext cx="17684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Pair slot</a:t>
            </a:r>
            <a:endParaRPr/>
          </a:p>
        </p:txBody>
      </p:sp>
      <p:cxnSp>
        <p:nvCxnSpPr>
          <p:cNvPr id="400" name="Google Shape;400;p6"/>
          <p:cNvCxnSpPr>
            <a:stCxn id="399" idx="2"/>
          </p:cNvCxnSpPr>
          <p:nvPr/>
        </p:nvCxnSpPr>
        <p:spPr>
          <a:xfrm>
            <a:off x="1388814" y="2405887"/>
            <a:ext cx="0" cy="593700"/>
          </a:xfrm>
          <a:prstGeom prst="straightConnector1">
            <a:avLst/>
          </a:prstGeom>
          <a:noFill/>
          <a:ln w="38100" cap="flat" cmpd="sng">
            <a:solidFill>
              <a:srgbClr val="C6C6C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1" name="Google Shape;401;p6"/>
          <p:cNvSpPr txBox="1"/>
          <p:nvPr/>
        </p:nvSpPr>
        <p:spPr>
          <a:xfrm>
            <a:off x="6090885" y="2291771"/>
            <a:ext cx="214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>
                <a:solidFill>
                  <a:srgbClr val="434343"/>
                </a:solidFill>
                <a:latin typeface="Gill Sans"/>
                <a:ea typeface="Gill Sans"/>
                <a:cs typeface="Gill Sans"/>
                <a:sym typeface="Gill Sans"/>
              </a:rPr>
              <a:t>The acceleration (deg/sec²) 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2" name="Google Shape;402;p6"/>
          <p:cNvSpPr txBox="1"/>
          <p:nvPr/>
        </p:nvSpPr>
        <p:spPr>
          <a:xfrm>
            <a:off x="1885284" y="1703257"/>
            <a:ext cx="20013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Direc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ția și cantitatea prin care se întoarce robotul</a:t>
            </a:r>
            <a:endParaRPr dirty="0"/>
          </a:p>
        </p:txBody>
      </p:sp>
      <p:cxnSp>
        <p:nvCxnSpPr>
          <p:cNvPr id="403" name="Google Shape;403;p6"/>
          <p:cNvCxnSpPr>
            <a:stCxn id="402" idx="2"/>
          </p:cNvCxnSpPr>
          <p:nvPr/>
        </p:nvCxnSpPr>
        <p:spPr>
          <a:xfrm>
            <a:off x="2885934" y="2626546"/>
            <a:ext cx="0" cy="323211"/>
          </a:xfrm>
          <a:prstGeom prst="straightConnector1">
            <a:avLst/>
          </a:prstGeom>
          <a:noFill/>
          <a:ln w="38100" cap="flat" cmpd="sng">
            <a:solidFill>
              <a:srgbClr val="C6C6C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4" name="Google Shape;404;p6"/>
          <p:cNvSpPr txBox="1"/>
          <p:nvPr/>
        </p:nvSpPr>
        <p:spPr>
          <a:xfrm>
            <a:off x="3120798" y="3674900"/>
            <a:ext cx="240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Motor speed (deg/sec)</a:t>
            </a:r>
            <a:endParaRPr/>
          </a:p>
        </p:txBody>
      </p:sp>
      <p:cxnSp>
        <p:nvCxnSpPr>
          <p:cNvPr id="405" name="Google Shape;405;p6"/>
          <p:cNvCxnSpPr/>
          <p:nvPr/>
        </p:nvCxnSpPr>
        <p:spPr>
          <a:xfrm rot="10800000">
            <a:off x="4153003" y="3204727"/>
            <a:ext cx="0" cy="470171"/>
          </a:xfrm>
          <a:prstGeom prst="straightConnector1">
            <a:avLst/>
          </a:prstGeom>
          <a:noFill/>
          <a:ln w="38100" cap="flat" cmpd="sng">
            <a:solidFill>
              <a:srgbClr val="C6C6C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6" name="Google Shape;406;p6"/>
          <p:cNvSpPr txBox="1"/>
          <p:nvPr/>
        </p:nvSpPr>
        <p:spPr>
          <a:xfrm>
            <a:off x="6658446" y="3338212"/>
            <a:ext cx="1577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 b="0" i="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 to</a:t>
            </a:r>
            <a:r>
              <a:rPr lang="en-US" sz="180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10000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7" name="Google Shape;407;p6"/>
          <p:cNvSpPr txBox="1"/>
          <p:nvPr/>
        </p:nvSpPr>
        <p:spPr>
          <a:xfrm>
            <a:off x="271849" y="1208690"/>
            <a:ext cx="86502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Move 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este o funcție </a:t>
            </a:r>
            <a:r>
              <a:rPr lang="en-US" sz="1800" b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synchronous</a:t>
            </a: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care mișcă perechea de motoare până când este primit un</a:t>
            </a:r>
            <a:r>
              <a:rPr lang="en-US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stop</a:t>
            </a:r>
            <a:r>
              <a:rPr lang="ro-RO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MOTOR_PAIR.STOP()</a:t>
            </a:r>
            <a:endParaRPr/>
          </a:p>
        </p:txBody>
      </p:sp>
      <p:sp>
        <p:nvSpPr>
          <p:cNvPr id="414" name="Google Shape;414;p7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09/15/2023)</a:t>
            </a:r>
            <a:endParaRPr/>
          </a:p>
        </p:txBody>
      </p:sp>
      <p:sp>
        <p:nvSpPr>
          <p:cNvPr id="415" name="Google Shape;415;p7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416" name="Google Shape;416;p7"/>
          <p:cNvSpPr txBox="1">
            <a:spLocks noGrp="1"/>
          </p:cNvSpPr>
          <p:nvPr>
            <p:ph type="body" idx="1"/>
          </p:nvPr>
        </p:nvSpPr>
        <p:spPr>
          <a:xfrm>
            <a:off x="175260" y="1218203"/>
            <a:ext cx="8746864" cy="518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 dirty="0"/>
              <a:t>Stop </a:t>
            </a:r>
            <a:r>
              <a:rPr lang="ro-RO" dirty="0"/>
              <a:t>este o funcție </a:t>
            </a:r>
            <a:r>
              <a:rPr lang="en-US" b="1" dirty="0"/>
              <a:t>synchronous</a:t>
            </a:r>
            <a:r>
              <a:rPr lang="en-US" dirty="0"/>
              <a:t> </a:t>
            </a:r>
            <a:r>
              <a:rPr lang="ro-RO" dirty="0"/>
              <a:t>care oprește o comandă</a:t>
            </a:r>
            <a:r>
              <a:rPr lang="en-US" dirty="0"/>
              <a:t> motor pair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sz="18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.stop</a:t>
            </a:r>
            <a:r>
              <a:rPr lang="en-US" sz="1800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dirty="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pair</a:t>
            </a:r>
            <a:r>
              <a:rPr lang="en-US" sz="18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stop=</a:t>
            </a:r>
            <a:r>
              <a:rPr lang="en-US" sz="1800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motor.</a:t>
            </a:r>
            <a:r>
              <a:rPr lang="en-US" sz="1800" b="0" i="0" dirty="0" err="1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BRAKE</a:t>
            </a:r>
            <a:r>
              <a:rPr lang="en-US" sz="18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ro-RO" dirty="0"/>
              <a:t>Vezi lecția </a:t>
            </a:r>
            <a:r>
              <a:rPr lang="en-US" dirty="0"/>
              <a:t>“Configuring Robot Movement” </a:t>
            </a:r>
            <a:r>
              <a:rPr lang="ro-RO" dirty="0"/>
              <a:t>pentru o descriere a modurilor </a:t>
            </a:r>
            <a:r>
              <a:rPr lang="en-US" dirty="0"/>
              <a:t>Stop. </a:t>
            </a:r>
            <a:r>
              <a:rPr lang="ro-RO" dirty="0"/>
              <a:t>Lecția</a:t>
            </a:r>
            <a:r>
              <a:rPr lang="en-US" dirty="0"/>
              <a:t> Knowledge Base </a:t>
            </a:r>
            <a:r>
              <a:rPr lang="ro-RO" dirty="0"/>
              <a:t>are de asemenea informații bune.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"/>
          <p:cNvSpPr txBox="1">
            <a:spLocks noGrp="1"/>
          </p:cNvSpPr>
          <p:nvPr>
            <p:ph type="body" idx="1"/>
          </p:nvPr>
        </p:nvSpPr>
        <p:spPr>
          <a:xfrm>
            <a:off x="175260" y="1218203"/>
            <a:ext cx="8746864" cy="518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Comanda </a:t>
            </a:r>
            <a:r>
              <a:rPr lang="en-US" dirty="0" err="1"/>
              <a:t>move_for_degrees</a:t>
            </a:r>
            <a:r>
              <a:rPr lang="en-US" dirty="0"/>
              <a:t> </a:t>
            </a:r>
            <a:r>
              <a:rPr lang="ro-RO" dirty="0"/>
              <a:t>mișcă perechea de motoare cu un anumit număr de grade.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Este o funcție </a:t>
            </a:r>
            <a:r>
              <a:rPr lang="en-US" b="1" dirty="0"/>
              <a:t>asynchronous</a:t>
            </a:r>
            <a:r>
              <a:rPr lang="en-US" dirty="0"/>
              <a:t> – u</a:t>
            </a:r>
            <a:r>
              <a:rPr lang="ro-RO" dirty="0"/>
              <a:t>tilizează</a:t>
            </a:r>
            <a:r>
              <a:rPr lang="en-US" dirty="0"/>
              <a:t> </a:t>
            </a:r>
            <a:r>
              <a:rPr lang="en-US" b="1" dirty="0"/>
              <a:t>await</a:t>
            </a:r>
            <a:r>
              <a:rPr lang="en-US" dirty="0"/>
              <a:t> </a:t>
            </a:r>
            <a:r>
              <a:rPr lang="ro-RO" dirty="0"/>
              <a:t>dacă dorești să aștepți până când comanda finalizează task-ul.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De obicei</a:t>
            </a:r>
            <a:r>
              <a:rPr lang="en-US" dirty="0"/>
              <a:t>, </a:t>
            </a:r>
            <a:r>
              <a:rPr lang="ro-RO" dirty="0"/>
              <a:t>ne dorim ca robotul să parcurgă o anumită distanță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Vezi lecția </a:t>
            </a:r>
            <a:r>
              <a:rPr lang="en-US" dirty="0"/>
              <a:t>“Configuring Robot Movement” </a:t>
            </a:r>
            <a:r>
              <a:rPr lang="ro-RO" dirty="0"/>
              <a:t>pentru o descriere despre cum să scrii o funcție pentru parcurgerea unei distanțe și întoarce un anumit număr de grade </a:t>
            </a:r>
            <a:r>
              <a:rPr lang="en-US" dirty="0"/>
              <a:t>motor pair </a:t>
            </a:r>
            <a:r>
              <a:rPr lang="ro-RO" dirty="0"/>
              <a:t>are nevoie să întoarcă robotul pe o anumită distanță. Depinde de caracteristicile fizice ale robotului tău.</a:t>
            </a:r>
            <a:endParaRPr dirty="0"/>
          </a:p>
        </p:txBody>
      </p:sp>
      <p:sp>
        <p:nvSpPr>
          <p:cNvPr id="422" name="Google Shape;422;p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MOTOR_PAIR.MOVE_FOR_DEGREES()</a:t>
            </a:r>
            <a:endParaRPr/>
          </a:p>
        </p:txBody>
      </p:sp>
      <p:sp>
        <p:nvSpPr>
          <p:cNvPr id="423" name="Google Shape;423;p8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09/15/2023)</a:t>
            </a:r>
            <a:endParaRPr/>
          </a:p>
        </p:txBody>
      </p:sp>
      <p:sp>
        <p:nvSpPr>
          <p:cNvPr id="424" name="Google Shape;424;p8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425" name="Google Shape;425;p8"/>
          <p:cNvSpPr txBox="1"/>
          <p:nvPr/>
        </p:nvSpPr>
        <p:spPr>
          <a:xfrm>
            <a:off x="68581" y="4553381"/>
            <a:ext cx="900683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move_for_degrees</a:t>
            </a:r>
            <a:r>
              <a:rPr lang="en-US" sz="2000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dirty="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pair</a:t>
            </a:r>
            <a:r>
              <a:rPr lang="en-US" sz="20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degrees, steering=</a:t>
            </a:r>
            <a:r>
              <a:rPr lang="en-US" sz="2000" b="0" i="0" dirty="0">
                <a:solidFill>
                  <a:srgbClr val="FF7D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velocity = 360, stop = </a:t>
            </a:r>
            <a:r>
              <a:rPr lang="en-US" sz="2000" b="0" i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motor.BRAKE</a:t>
            </a:r>
            <a:r>
              <a:rPr lang="en-US" sz="2000" b="0" i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acceleration = 1000</a:t>
            </a:r>
            <a:r>
              <a:rPr lang="en-US" sz="2000" b="0" dirty="0">
                <a:solidFill>
                  <a:srgbClr val="00877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9"/>
          <p:cNvSpPr txBox="1">
            <a:spLocks noGrp="1"/>
          </p:cNvSpPr>
          <p:nvPr>
            <p:ph type="body" idx="1"/>
          </p:nvPr>
        </p:nvSpPr>
        <p:spPr>
          <a:xfrm>
            <a:off x="175260" y="1218203"/>
            <a:ext cx="8746864" cy="518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Aceste funcții sunt similare cu mișcare și mișcare pe grade, cu excepția cazului în care te lasă să setezi viteze individuale pentru motorul stânga și dreapta.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Poate fi util pentru a mișca fiecare roata independent, ex. Întoarcere sau aliniere la linie.</a:t>
            </a:r>
            <a:endParaRPr dirty="0"/>
          </a:p>
        </p:txBody>
      </p:sp>
      <p:sp>
        <p:nvSpPr>
          <p:cNvPr id="431" name="Google Shape;431;p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MOTOR_PAIR.MOVE_TANK/MOVE_TANK_FOR_DEGREES()</a:t>
            </a:r>
            <a:endParaRPr/>
          </a:p>
        </p:txBody>
      </p:sp>
      <p:sp>
        <p:nvSpPr>
          <p:cNvPr id="432" name="Google Shape;432;p9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2021 Prime Lessons (primelessons.org) CC-BY-NC-SA.  (Last edit: 09/15/2023)</a:t>
            </a:r>
            <a:endParaRPr/>
          </a:p>
        </p:txBody>
      </p:sp>
      <p:sp>
        <p:nvSpPr>
          <p:cNvPr id="433" name="Google Shape;433;p9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1580</Words>
  <Application>Microsoft Office PowerPoint</Application>
  <PresentationFormat>On-screen Show (4:3)</PresentationFormat>
  <Paragraphs>161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Consolas</vt:lpstr>
      <vt:lpstr>Arial Black</vt:lpstr>
      <vt:lpstr>Noto Sans Symbols</vt:lpstr>
      <vt:lpstr>Calibri</vt:lpstr>
      <vt:lpstr>Gill Sans</vt:lpstr>
      <vt:lpstr>Arial</vt:lpstr>
      <vt:lpstr>Helvetica Neue</vt:lpstr>
      <vt:lpstr>Courier New</vt:lpstr>
      <vt:lpstr>Times New Roman</vt:lpstr>
      <vt:lpstr>Dividend</vt:lpstr>
      <vt:lpstr>Custom Design</vt:lpstr>
      <vt:lpstr>beginner</vt:lpstr>
      <vt:lpstr>1_Custom Design</vt:lpstr>
      <vt:lpstr>MERS INAINTE</vt:lpstr>
      <vt:lpstr>OBIECTIVELE LECȚIEI</vt:lpstr>
      <vt:lpstr>CREAREA UNUI OBIECT MOTOR PAIR</vt:lpstr>
      <vt:lpstr>FUNCȚIA Motor pair</vt:lpstr>
      <vt:lpstr>MOTOR_PAIR.PAIR()/UNPAIR()</vt:lpstr>
      <vt:lpstr>MOTOR_PAIR.MOVE()</vt:lpstr>
      <vt:lpstr>MOTOR_PAIR.STOP()</vt:lpstr>
      <vt:lpstr>MOTOR_PAIR.MOVE_FOR_DEGREES()</vt:lpstr>
      <vt:lpstr>MOTOR_PAIR.MOVE_TANK/MOVE_TANK_FOR_DEGREES()</vt:lpstr>
      <vt:lpstr>VALORI NEGATIVE</vt:lpstr>
      <vt:lpstr>PROVOCAREA 1: MERS ÎNAINTE 10 CM</vt:lpstr>
      <vt:lpstr>PROVOCAREA 1 SOLUȚIA</vt:lpstr>
      <vt:lpstr>PROVOCAREA II: MERS ÎNAINTE ȘI ÎNAPOI</vt:lpstr>
      <vt:lpstr>PROVOCAREA 11 SOLUȚIA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CONFIGURAREA MIȘCĂRII ROBOTULUI</dc:title>
  <dc:creator>Sanjay Seshan</dc:creator>
  <cp:lastModifiedBy>Porumb (Buruiană) N. Marinela</cp:lastModifiedBy>
  <cp:revision>16</cp:revision>
  <dcterms:created xsi:type="dcterms:W3CDTF">2014-08-07T02:19:13Z</dcterms:created>
  <dcterms:modified xsi:type="dcterms:W3CDTF">2023-11-12T20:50:12Z</dcterms:modified>
</cp:coreProperties>
</file>