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Gill Sans" panose="020B0604020202020204" charset="0"/>
      <p:regular r:id="rId29"/>
      <p:bold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Bj4614nS5HYuluhJcpHF6+na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ro-R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o-R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20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20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0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2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2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9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ALGORITM PID DE URMĂRIRE A LINIEI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PSEUDOCOD</a:t>
            </a:r>
            <a:endParaRPr dirty="0"/>
          </a:p>
        </p:txBody>
      </p:sp>
      <p:sp>
        <p:nvSpPr>
          <p:cNvPr id="329" name="Google Shape;329;p10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ro-RO" dirty="0"/>
              <a:t>Ia o nouă citire a senzorului de culaore</a:t>
            </a:r>
            <a:endParaRPr lang="en-US" dirty="0"/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</a:t>
            </a:r>
            <a:r>
              <a:rPr lang="ro-RO" dirty="0"/>
              <a:t>alculează </a:t>
            </a:r>
            <a:r>
              <a:rPr lang="en-US" dirty="0"/>
              <a:t>“er</a:t>
            </a:r>
            <a:r>
              <a:rPr lang="ro-RO" dirty="0"/>
              <a:t>oarea</a:t>
            </a:r>
            <a:r>
              <a:rPr lang="en-US" dirty="0"/>
              <a:t>”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</a:t>
            </a:r>
            <a:r>
              <a:rPr lang="ro-RO" dirty="0"/>
              <a:t>ază eroarea pentru a determina contribuția la actualizarea corecției </a:t>
            </a:r>
            <a:r>
              <a:rPr lang="en-US" dirty="0"/>
              <a:t>(</a:t>
            </a:r>
            <a:r>
              <a:rPr lang="ro-RO" dirty="0"/>
              <a:t>control </a:t>
            </a:r>
            <a:r>
              <a:rPr lang="en-US" dirty="0"/>
              <a:t>proportional)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</a:t>
            </a:r>
            <a:r>
              <a:rPr lang="ro-RO" dirty="0"/>
              <a:t>tilizează eroarea pentru a actualiza integrala</a:t>
            </a:r>
            <a:r>
              <a:rPr lang="en-US" dirty="0"/>
              <a:t> (sum</a:t>
            </a:r>
            <a:r>
              <a:rPr lang="ro-RO" dirty="0"/>
              <a:t>a erorilor anterioare</a:t>
            </a:r>
            <a:r>
              <a:rPr lang="en-US" dirty="0"/>
              <a:t>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</a:t>
            </a:r>
            <a:r>
              <a:rPr lang="ro-RO" dirty="0"/>
              <a:t>ază </a:t>
            </a:r>
            <a:r>
              <a:rPr lang="en-US" dirty="0"/>
              <a:t>integral</a:t>
            </a:r>
            <a:r>
              <a:rPr lang="ro-RO" dirty="0"/>
              <a:t>a pentru a determina contribuția la actualizarea corecției </a:t>
            </a:r>
            <a:r>
              <a:rPr lang="en-US" dirty="0"/>
              <a:t>(</a:t>
            </a:r>
            <a:r>
              <a:rPr lang="ro-RO" dirty="0"/>
              <a:t>controlul </a:t>
            </a:r>
            <a:r>
              <a:rPr lang="en-US" dirty="0"/>
              <a:t>integral</a:t>
            </a:r>
            <a:r>
              <a:rPr lang="ro-RO" dirty="0"/>
              <a:t>ei</a:t>
            </a:r>
            <a:r>
              <a:rPr lang="en-US" dirty="0"/>
              <a:t>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</a:t>
            </a:r>
            <a:r>
              <a:rPr lang="ro-RO" dirty="0"/>
              <a:t>tilizarea erorii pentru a actualiza derivata</a:t>
            </a:r>
            <a:r>
              <a:rPr lang="en-US" dirty="0"/>
              <a:t> (</a:t>
            </a:r>
            <a:r>
              <a:rPr lang="en-US" dirty="0" err="1"/>
              <a:t>dif</a:t>
            </a:r>
            <a:r>
              <a:rPr lang="ro-RO" dirty="0"/>
              <a:t>erența de la ultima eroare</a:t>
            </a:r>
            <a:r>
              <a:rPr lang="en-US" dirty="0"/>
              <a:t>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</a:t>
            </a:r>
            <a:r>
              <a:rPr lang="ro-RO" dirty="0"/>
              <a:t>ază derivata pentru a determina contribuția la actualizarea corecției</a:t>
            </a:r>
            <a:r>
              <a:rPr lang="en-US" dirty="0"/>
              <a:t> (</a:t>
            </a:r>
            <a:r>
              <a:rPr lang="ro-RO" dirty="0"/>
              <a:t>controlul derivatei</a:t>
            </a:r>
            <a:r>
              <a:rPr lang="en-US" dirty="0"/>
              <a:t>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 err="1"/>
              <a:t>Combin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feedback-ul </a:t>
            </a:r>
            <a:r>
              <a:rPr lang="en-US" dirty="0"/>
              <a:t>P, I, </a:t>
            </a:r>
            <a:r>
              <a:rPr lang="ro-RO" dirty="0"/>
              <a:t>și</a:t>
            </a:r>
            <a:r>
              <a:rPr lang="en-US" dirty="0"/>
              <a:t> D </a:t>
            </a:r>
            <a:r>
              <a:rPr lang="ro-RO" dirty="0"/>
              <a:t>și corectarea robotului.</a:t>
            </a:r>
            <a:endParaRPr lang="en-US" dirty="0"/>
          </a:p>
          <a:p>
            <a:pPr marL="557213" lvl="0" indent="-452057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557213" lvl="0" indent="-452057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</p:txBody>
      </p:sp>
      <p:sp>
        <p:nvSpPr>
          <p:cNvPr id="330" name="Google Shape;330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1" name="Google Shape;331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CODE - PROPORTIONAL</a:t>
            </a: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indent="-306000">
              <a:spcBef>
                <a:spcPts val="0"/>
              </a:spcBef>
            </a:pPr>
            <a:r>
              <a:rPr lang="ro-RO" dirty="0"/>
              <a:t>Acesta este același cu codul de control proporțional</a:t>
            </a:r>
            <a:r>
              <a:rPr lang="en-US" dirty="0"/>
              <a:t>, </a:t>
            </a:r>
            <a:r>
              <a:rPr lang="ro-RO" dirty="0"/>
              <a:t>și urmărește marginea Negru-Alb</a:t>
            </a:r>
            <a:r>
              <a:rPr lang="en-US" dirty="0"/>
              <a:t> (</a:t>
            </a:r>
            <a:r>
              <a:rPr lang="ro-RO" dirty="0"/>
              <a:t>pe partea dreaptă a liniei negre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38" name="Google Shape;338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9" name="Google Shape;339;p11"/>
          <p:cNvSpPr txBox="1"/>
          <p:nvPr/>
        </p:nvSpPr>
        <p:spPr>
          <a:xfrm>
            <a:off x="1315999" y="2195524"/>
            <a:ext cx="6552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 err="1"/>
              <a:t>Ero</a:t>
            </a:r>
            <a:r>
              <a:rPr lang="ro-RO" sz="1800" dirty="0"/>
              <a:t>a</a:t>
            </a:r>
            <a:r>
              <a:rPr lang="en-US" sz="1800" dirty="0"/>
              <a:t>r</a:t>
            </a:r>
            <a:r>
              <a:rPr lang="ro-RO" sz="1800" dirty="0"/>
              <a:t>ea</a:t>
            </a:r>
            <a:r>
              <a:rPr lang="en-US" sz="1800" dirty="0"/>
              <a:t> = </a:t>
            </a:r>
            <a:r>
              <a:rPr lang="en-US" sz="1800" dirty="0" err="1"/>
              <a:t>distan</a:t>
            </a:r>
            <a:r>
              <a:rPr lang="ro-RO" sz="1800" dirty="0"/>
              <a:t>ța de la linie</a:t>
            </a:r>
            <a:r>
              <a:rPr lang="en-US" sz="1800" dirty="0"/>
              <a:t> = </a:t>
            </a:r>
            <a:r>
              <a:rPr lang="ro-RO" sz="1800" dirty="0"/>
              <a:t>citire</a:t>
            </a:r>
            <a:r>
              <a:rPr lang="en-US" sz="1800" dirty="0"/>
              <a:t> - target</a:t>
            </a:r>
          </a:p>
        </p:txBody>
      </p:sp>
      <p:sp>
        <p:nvSpPr>
          <p:cNvPr id="340" name="Google Shape;340;p11"/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(P_fix) = Error scaled by proportional constant (K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0.5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1477924" y="3034975"/>
            <a:ext cx="63051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color_sensor.reflection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P_fix = error * </a:t>
            </a:r>
            <a:r>
              <a:rPr lang="en-US" sz="1800" b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COD - INTEGRALA</a:t>
            </a:r>
          </a:p>
        </p:txBody>
      </p:sp>
      <p:sp>
        <p:nvSpPr>
          <p:cNvPr id="348" name="Google Shape;348;p12"/>
          <p:cNvSpPr txBox="1">
            <a:spLocks noGrp="1"/>
          </p:cNvSpPr>
          <p:nvPr>
            <p:ph type="body" idx="1"/>
          </p:nvPr>
        </p:nvSpPr>
        <p:spPr>
          <a:xfrm>
            <a:off x="268250" y="1463693"/>
            <a:ext cx="8238707" cy="144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Această secțiune calculează integrala. Adună eroarea curentă într-o variabilă care însumează erorile anterioare</a:t>
            </a:r>
            <a:r>
              <a:rPr lang="en-US" dirty="0"/>
              <a:t>. </a:t>
            </a:r>
          </a:p>
          <a:p>
            <a:r>
              <a:rPr lang="ro-RO" dirty="0"/>
              <a:t>Această constantă de scalare este mică din moment ce valoarea Integralei poate fi mare.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0" name="Google Shape;350;p12"/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Integral = sum of all past errors = last integral + newest error</a:t>
            </a:r>
            <a:endParaRPr/>
          </a:p>
        </p:txBody>
      </p:sp>
      <p:sp>
        <p:nvSpPr>
          <p:cNvPr id="351" name="Google Shape;351;p12"/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(I_fix) = Integral scaled by proportional constant (K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0.001</a:t>
            </a:r>
            <a:endParaRPr/>
          </a:p>
        </p:txBody>
      </p:sp>
      <p:sp>
        <p:nvSpPr>
          <p:cNvPr id="352" name="Google Shape;352;p12"/>
          <p:cNvSpPr txBox="1"/>
          <p:nvPr/>
        </p:nvSpPr>
        <p:spPr>
          <a:xfrm>
            <a:off x="1605516" y="3742279"/>
            <a:ext cx="642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integral = integral + error </a:t>
            </a:r>
            <a:r>
              <a:rPr lang="en-US" sz="1800" b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 or integral+=error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I_fix = integral * </a:t>
            </a:r>
            <a:r>
              <a:rPr lang="en-US" sz="1800" b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0.001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COD</a:t>
            </a:r>
            <a:r>
              <a:rPr lang="ro-RO" dirty="0"/>
              <a:t> </a:t>
            </a:r>
            <a:r>
              <a:rPr lang="en-US" dirty="0"/>
              <a:t>- DERIVAT</a:t>
            </a:r>
            <a:r>
              <a:rPr lang="ro-RO" dirty="0"/>
              <a:t>A</a:t>
            </a:r>
            <a:endParaRPr dirty="0"/>
          </a:p>
        </p:txBody>
      </p:sp>
      <p:sp>
        <p:nvSpPr>
          <p:cNvPr id="359" name="Google Shape;359;p13"/>
          <p:cNvSpPr txBox="1">
            <a:spLocks noGrp="1"/>
          </p:cNvSpPr>
          <p:nvPr>
            <p:ph type="body" idx="1"/>
          </p:nvPr>
        </p:nvSpPr>
        <p:spPr>
          <a:xfrm>
            <a:off x="175260" y="1344519"/>
            <a:ext cx="8238707" cy="89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2100" dirty="0"/>
              <a:t>Această secțiune calculează derivata</a:t>
            </a:r>
            <a:r>
              <a:rPr lang="en-US" sz="2100" dirty="0"/>
              <a:t>. </a:t>
            </a:r>
            <a:r>
              <a:rPr lang="ro-RO" sz="2100" dirty="0"/>
              <a:t>Aceasta sustrage eroarea curentă din eroarea anterioară pentru a vedea evoluția erorii.</a:t>
            </a:r>
            <a:endParaRPr lang="en-US" sz="2100" dirty="0"/>
          </a:p>
        </p:txBody>
      </p:sp>
      <p:sp>
        <p:nvSpPr>
          <p:cNvPr id="360" name="Google Shape;360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Derivative = rate of change of error = current error – last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Correction (D_fix) = Derivative scaled by proportional constant (K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1.0</a:t>
            </a:r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2262692" y="3232682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derivative = error - lastError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lastError = error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D_fix = derivative * </a:t>
            </a:r>
            <a:r>
              <a:rPr lang="en-US" sz="1800" b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PUNEM TOTUL ÎMPREUNĂ</a:t>
            </a:r>
            <a:endParaRPr dirty="0"/>
          </a:p>
        </p:txBody>
      </p:sp>
      <p:sp>
        <p:nvSpPr>
          <p:cNvPr id="370" name="Google Shape;370;p14"/>
          <p:cNvSpPr txBox="1">
            <a:spLocks noGrp="1"/>
          </p:cNvSpPr>
          <p:nvPr>
            <p:ph type="body" idx="1"/>
          </p:nvPr>
        </p:nvSpPr>
        <p:spPr>
          <a:xfrm>
            <a:off x="324267" y="1341072"/>
            <a:ext cx="8238707" cy="17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Fiecare componentă este deja scalată. La acest punct, noi putem să le punem simplu împreună.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33"/>
              </a:spcBef>
              <a:spcAft>
                <a:spcPts val="0"/>
              </a:spcAft>
              <a:buSzPct val="91999"/>
              <a:buChar char="⬛"/>
            </a:pPr>
            <a:r>
              <a:rPr lang="en-US" dirty="0"/>
              <a:t>Ad</a:t>
            </a:r>
            <a:r>
              <a:rPr lang="ro-RO" dirty="0"/>
              <a:t>augă cele 3 valori pentru</a:t>
            </a:r>
            <a:r>
              <a:rPr lang="en-US" dirty="0"/>
              <a:t> P, I, </a:t>
            </a:r>
            <a:r>
              <a:rPr lang="ro-RO" dirty="0"/>
              <a:t>și</a:t>
            </a:r>
            <a:r>
              <a:rPr lang="en-US" dirty="0"/>
              <a:t> D.  </a:t>
            </a:r>
            <a:r>
              <a:rPr lang="ro-RO" dirty="0"/>
              <a:t>Aceasta va calcula eroarea curentă finală. </a:t>
            </a:r>
            <a:endParaRPr dirty="0"/>
          </a:p>
          <a:p>
            <a:pPr marL="306000" lvl="0" indent="-306000" algn="l" rtl="0">
              <a:spcBef>
                <a:spcPts val="933"/>
              </a:spcBef>
              <a:spcAft>
                <a:spcPts val="0"/>
              </a:spcAft>
              <a:buSzPct val="91999"/>
              <a:buChar char="⬛"/>
            </a:pP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/>
              <a:t>: U</a:t>
            </a:r>
            <a:r>
              <a:rPr lang="ro-RO" dirty="0"/>
              <a:t>tilizează corecția la întoarcere după  ponderarea de la </a:t>
            </a:r>
            <a:r>
              <a:rPr lang="en-US" dirty="0"/>
              <a:t>-100 </a:t>
            </a:r>
            <a:r>
              <a:rPr lang="ro-RO" dirty="0"/>
              <a:t>la</a:t>
            </a:r>
            <a:r>
              <a:rPr lang="en-US" dirty="0"/>
              <a:t> 100 </a:t>
            </a:r>
            <a:r>
              <a:rPr lang="ro-RO" dirty="0"/>
              <a:t>deoarece in</a:t>
            </a:r>
            <a:r>
              <a:rPr lang="en-US" dirty="0"/>
              <a:t> SP3 </a:t>
            </a:r>
            <a:r>
              <a:rPr lang="ro-RO" dirty="0"/>
              <a:t>nu apare intern</a:t>
            </a:r>
            <a:r>
              <a:rPr lang="en-US" dirty="0"/>
              <a:t>., </a:t>
            </a:r>
            <a:r>
              <a:rPr lang="ro-RO" dirty="0"/>
              <a:t>va accepta valori peste limite</a:t>
            </a:r>
            <a:r>
              <a:rPr lang="en-US" dirty="0"/>
              <a:t> (e.g. –250) </a:t>
            </a:r>
            <a:r>
              <a:rPr lang="ro-RO" dirty="0"/>
              <a:t>și face lucruri impredictibile.</a:t>
            </a:r>
            <a:endParaRPr dirty="0"/>
          </a:p>
        </p:txBody>
      </p:sp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2" name="Google Shape;372;p14"/>
          <p:cNvSpPr txBox="1"/>
          <p:nvPr/>
        </p:nvSpPr>
        <p:spPr>
          <a:xfrm>
            <a:off x="88409" y="3292272"/>
            <a:ext cx="9055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correction = min(100, max(-100, int(P_fix + I_fix + D_fix)))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CODUL COMPLET</a:t>
            </a:r>
            <a:endParaRPr dirty="0"/>
          </a:p>
        </p:txBody>
      </p:sp>
      <p:sp>
        <p:nvSpPr>
          <p:cNvPr id="379" name="Google Shape;379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  <p:sp>
        <p:nvSpPr>
          <p:cNvPr id="381" name="Google Shape;381;p15"/>
          <p:cNvSpPr txBox="1"/>
          <p:nvPr/>
        </p:nvSpPr>
        <p:spPr>
          <a:xfrm>
            <a:off x="137160" y="1045681"/>
            <a:ext cx="8784900" cy="5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</a:t>
            </a:r>
            <a:r>
              <a:rPr lang="ro-RO" sz="1150" dirty="0">
                <a:solidFill>
                  <a:srgbClr val="00963E"/>
                </a:solidFill>
              </a:rPr>
              <a:t>e pentru 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Drive Base 1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Urmărește partea dreaptă a liniei negre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marginea Negru-Alb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urmări marginea Alb-Negru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schimbă condiția de eroare 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reflec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- 50). 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pid_line_follow_forever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integral =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lastError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alculează eroarea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50" dirty="0">
              <a:solidFill>
                <a:srgbClr val="00963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P_fix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error *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integral = integral + error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I_fix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integral *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0.001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derivative = error -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lastError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lastError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D_fix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derivative *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verifică valoarea pentru intervalul de la 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-100 </a:t>
            </a:r>
            <a:r>
              <a:rPr lang="ro-RO" sz="1150" dirty="0">
                <a:solidFill>
                  <a:srgbClr val="00963E"/>
                </a:solidFill>
              </a:rPr>
              <a:t>la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100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SP3 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nu o face intern</a:t>
            </a: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correction =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-100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P_fix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I_fix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D_fix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u</a:t>
            </a:r>
            <a:r>
              <a:rPr lang="ro-RO" sz="115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tilizează corecția 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lang="en-US" sz="115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pid_line_follow_forever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15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1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PAȘI CHEIE</a:t>
            </a:r>
            <a:r>
              <a:rPr lang="en-US" dirty="0"/>
              <a:t>: </a:t>
            </a:r>
            <a:r>
              <a:rPr lang="ro-RO" dirty="0"/>
              <a:t>AJUSTAREA CONSTANTELOR </a:t>
            </a:r>
            <a:r>
              <a:rPr lang="en-US" dirty="0"/>
              <a:t>PID</a:t>
            </a:r>
            <a:endParaRPr dirty="0"/>
          </a:p>
        </p:txBody>
      </p:sp>
      <p:sp>
        <p:nvSpPr>
          <p:cNvPr id="387" name="Google Shape;387;p16"/>
          <p:cNvSpPr txBox="1">
            <a:spLocks noGrp="1"/>
          </p:cNvSpPr>
          <p:nvPr>
            <p:ph type="body" idx="1"/>
          </p:nvPr>
        </p:nvSpPr>
        <p:spPr>
          <a:xfrm>
            <a:off x="175260" y="1443513"/>
            <a:ext cx="8238707" cy="42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518"/>
              <a:buChar char="⬛"/>
            </a:pPr>
            <a:r>
              <a:rPr lang="ro-RO" sz="1650" dirty="0"/>
              <a:t>Cel mai comun mod de a ajusta constantele </a:t>
            </a:r>
            <a:r>
              <a:rPr lang="en-US" sz="1650" dirty="0"/>
              <a:t>PID </a:t>
            </a:r>
            <a:r>
              <a:rPr lang="ro-RO" sz="1650" dirty="0"/>
              <a:t>este ,,</a:t>
            </a:r>
            <a:r>
              <a:rPr lang="en-US" sz="1650" dirty="0"/>
              <a:t>trial and error’’.</a:t>
            </a:r>
            <a:endParaRPr dirty="0"/>
          </a:p>
          <a:p>
            <a:pPr marL="306000" lvl="0" indent="-306000" algn="l" rtl="0">
              <a:spcBef>
                <a:spcPts val="930"/>
              </a:spcBef>
              <a:spcAft>
                <a:spcPts val="0"/>
              </a:spcAft>
              <a:buSzPts val="1518"/>
              <a:buChar char="⬛"/>
            </a:pPr>
            <a:r>
              <a:rPr lang="ro-RO" sz="1650" dirty="0"/>
              <a:t>Aceasta poate lua timp.</a:t>
            </a:r>
            <a:r>
              <a:rPr lang="en-US" sz="1650" dirty="0"/>
              <a:t> </a:t>
            </a:r>
            <a:r>
              <a:rPr lang="ro-RO" sz="1650" dirty="0"/>
              <a:t>Aici sunt câteva sfaturi</a:t>
            </a:r>
            <a:r>
              <a:rPr lang="en-US" sz="1650" dirty="0"/>
              <a:t>:</a:t>
            </a:r>
            <a:endParaRPr dirty="0"/>
          </a:p>
          <a:p>
            <a:pPr marL="630000" lvl="1" indent="-306000" algn="l" rtl="0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ro-RO" sz="1575" dirty="0"/>
              <a:t>Dezactivează totul mai puțin partea proporțională </a:t>
            </a:r>
            <a:r>
              <a:rPr lang="en-US" sz="1575" dirty="0"/>
              <a:t>(set</a:t>
            </a:r>
            <a:r>
              <a:rPr lang="ro-RO" sz="1575" dirty="0"/>
              <a:t>ează celelalte constante la </a:t>
            </a:r>
            <a:r>
              <a:rPr lang="en-US" sz="1575" dirty="0"/>
              <a:t>zero). A</a:t>
            </a:r>
            <a:r>
              <a:rPr lang="ro-RO" sz="1575" dirty="0"/>
              <a:t>justează constanta proporțională până când robotul urmărește linia bine.</a:t>
            </a:r>
            <a:endParaRPr dirty="0"/>
          </a:p>
          <a:p>
            <a:pPr marL="630000" lvl="1" indent="-306000" algn="l" rtl="0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ro-RO" sz="1575" dirty="0"/>
              <a:t>Apoi, activează integrala și ajustează până când robotul furnizează o performață bună pe multe tipuri diferite de linii</a:t>
            </a:r>
            <a:r>
              <a:rPr lang="en-US" sz="1575" dirty="0"/>
              <a:t>.</a:t>
            </a:r>
            <a:endParaRPr dirty="0"/>
          </a:p>
          <a:p>
            <a:pPr marL="630000" lvl="1" indent="-306000" algn="l" rtl="0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ro-RO" sz="1575" dirty="0"/>
              <a:t>În final</a:t>
            </a:r>
            <a:r>
              <a:rPr lang="en-US" sz="1575" dirty="0"/>
              <a:t>, </a:t>
            </a:r>
            <a:r>
              <a:rPr lang="ro-RO" sz="1575" dirty="0"/>
              <a:t>activează derivata și ajustează până când ești mulțumit de urmăritorul de linie.</a:t>
            </a:r>
            <a:endParaRPr lang="en-US" dirty="0"/>
          </a:p>
          <a:p>
            <a:pPr marL="630000" lvl="1" indent="-306000" algn="l" rtl="0">
              <a:spcBef>
                <a:spcPts val="915"/>
              </a:spcBef>
              <a:spcAft>
                <a:spcPts val="0"/>
              </a:spcAft>
              <a:buSzPts val="1449"/>
              <a:buChar char="⬛"/>
            </a:pPr>
            <a:r>
              <a:rPr lang="ro-RO" sz="1575" dirty="0"/>
              <a:t>Când activezi fiecare segment, aici sunt câteva valori cu care poți începe pentru constante</a:t>
            </a:r>
            <a:r>
              <a:rPr lang="en-US" sz="1575" dirty="0"/>
              <a:t>:</a:t>
            </a:r>
            <a:endParaRPr lang="en-US" dirty="0"/>
          </a:p>
          <a:p>
            <a:pPr marL="900000" lvl="2" indent="-270000" algn="l" rtl="0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 dirty="0"/>
              <a:t>P: 1.0 a</a:t>
            </a:r>
            <a:r>
              <a:rPr lang="ro-RO" sz="1500" dirty="0"/>
              <a:t>justează cu</a:t>
            </a:r>
            <a:r>
              <a:rPr lang="en-US" sz="1500" dirty="0"/>
              <a:t> ±0.5 </a:t>
            </a:r>
            <a:r>
              <a:rPr lang="en-US" sz="1500" dirty="0" err="1"/>
              <a:t>ini</a:t>
            </a:r>
            <a:r>
              <a:rPr lang="ro-RO" sz="1500" dirty="0"/>
              <a:t>ț</a:t>
            </a:r>
            <a:r>
              <a:rPr lang="en-US" sz="1500" dirty="0" err="1"/>
              <a:t>i</a:t>
            </a:r>
            <a:r>
              <a:rPr lang="ro-RO" sz="1500" dirty="0"/>
              <a:t>al și</a:t>
            </a:r>
            <a:r>
              <a:rPr lang="en-US" sz="1500" dirty="0"/>
              <a:t> ±0.1 </a:t>
            </a:r>
            <a:r>
              <a:rPr lang="ro-RO" sz="1500" dirty="0"/>
              <a:t>pentru t</a:t>
            </a:r>
            <a:r>
              <a:rPr lang="en-US" sz="1500" dirty="0" err="1"/>
              <a:t>uning</a:t>
            </a:r>
            <a:r>
              <a:rPr lang="ro-RO" sz="1500" dirty="0"/>
              <a:t> fin</a:t>
            </a:r>
            <a:endParaRPr dirty="0"/>
          </a:p>
          <a:p>
            <a:pPr marL="900000" lvl="2" indent="-270000" algn="l" rtl="0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 dirty="0"/>
              <a:t>I: 0.05 a</a:t>
            </a:r>
            <a:r>
              <a:rPr lang="ro-RO" sz="1500" dirty="0"/>
              <a:t>justează cu</a:t>
            </a:r>
            <a:r>
              <a:rPr lang="en-US" sz="1500" dirty="0"/>
              <a:t> ±0.01 </a:t>
            </a:r>
            <a:r>
              <a:rPr lang="en-US" sz="1500" dirty="0" err="1"/>
              <a:t>ini</a:t>
            </a:r>
            <a:r>
              <a:rPr lang="ro-RO" sz="1500" dirty="0"/>
              <a:t>țial și </a:t>
            </a:r>
            <a:r>
              <a:rPr lang="en-US" sz="1500" dirty="0"/>
              <a:t>±0.005 </a:t>
            </a:r>
            <a:r>
              <a:rPr lang="ro-RO" sz="1500" dirty="0"/>
              <a:t>pentru </a:t>
            </a:r>
            <a:r>
              <a:rPr lang="en-US" sz="1500" dirty="0"/>
              <a:t>tuning</a:t>
            </a:r>
            <a:r>
              <a:rPr lang="ro-RO" sz="1500" dirty="0"/>
              <a:t> fin</a:t>
            </a:r>
            <a:endParaRPr dirty="0"/>
          </a:p>
          <a:p>
            <a:pPr marL="900000" lvl="2" indent="-270000" algn="l" rtl="0">
              <a:spcBef>
                <a:spcPts val="900"/>
              </a:spcBef>
              <a:spcAft>
                <a:spcPts val="0"/>
              </a:spcAft>
              <a:buSzPts val="1380"/>
              <a:buChar char="⬛"/>
            </a:pPr>
            <a:r>
              <a:rPr lang="en-US" sz="1500" dirty="0"/>
              <a:t>D: 1.0 a</a:t>
            </a:r>
            <a:r>
              <a:rPr lang="ro-RO" sz="1500" dirty="0"/>
              <a:t>justează cu</a:t>
            </a:r>
            <a:r>
              <a:rPr lang="en-US" sz="1500" dirty="0"/>
              <a:t> ±0.5 </a:t>
            </a:r>
            <a:r>
              <a:rPr lang="en-US" sz="1500" dirty="0" err="1"/>
              <a:t>ini</a:t>
            </a:r>
            <a:r>
              <a:rPr lang="ro-RO" sz="1500" dirty="0"/>
              <a:t>ț</a:t>
            </a:r>
            <a:r>
              <a:rPr lang="en-US" sz="1500" dirty="0" err="1"/>
              <a:t>ial</a:t>
            </a:r>
            <a:r>
              <a:rPr lang="en-US" sz="1500" dirty="0"/>
              <a:t> </a:t>
            </a:r>
            <a:r>
              <a:rPr lang="ro-RO" sz="1500" dirty="0"/>
              <a:t>și</a:t>
            </a:r>
            <a:r>
              <a:rPr lang="en-US" sz="1500" dirty="0"/>
              <a:t> ±0.1 </a:t>
            </a:r>
            <a:r>
              <a:rPr lang="ro-RO" sz="1500" dirty="0"/>
              <a:t>pentru tuning fin</a:t>
            </a:r>
            <a:endParaRPr dirty="0"/>
          </a:p>
        </p:txBody>
      </p:sp>
      <p:sp>
        <p:nvSpPr>
          <p:cNvPr id="388" name="Google Shape;388;p1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89" name="Google Shape;389;p1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/>
              <a:t>Proportional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body" idx="2"/>
          </p:nvPr>
        </p:nvSpPr>
        <p:spPr>
          <a:xfrm>
            <a:off x="504992" y="2349789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U</a:t>
            </a:r>
            <a:r>
              <a:rPr lang="ro-RO" dirty="0"/>
              <a:t>tilizează </a:t>
            </a:r>
            <a:r>
              <a:rPr lang="en-US" dirty="0"/>
              <a:t>“P” </a:t>
            </a:r>
            <a:r>
              <a:rPr lang="ro-RO" dirty="0"/>
              <a:t>în</a:t>
            </a:r>
            <a:r>
              <a:rPr lang="en-US" dirty="0"/>
              <a:t> PID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Realizează întoarceri proporționale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Merge bine pe ambele linii drepte si linii curbe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Bun pentru echipele medii și avansate- trebuie să aibă cunoștințe de block-uri matematice.</a:t>
            </a:r>
            <a:endParaRPr dirty="0"/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3"/>
          </p:nvPr>
        </p:nvSpPr>
        <p:spPr>
          <a:xfrm>
            <a:off x="4893108" y="1651741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US" dirty="0"/>
              <a:t>PID</a:t>
            </a:r>
            <a:endParaRPr dirty="0"/>
          </a:p>
        </p:txBody>
      </p:sp>
      <p:sp>
        <p:nvSpPr>
          <p:cNvPr id="397" name="Google Shape;397;p17"/>
          <p:cNvSpPr txBox="1">
            <a:spLocks noGrp="1"/>
          </p:cNvSpPr>
          <p:nvPr>
            <p:ph type="body" idx="4"/>
          </p:nvPr>
        </p:nvSpPr>
        <p:spPr>
          <a:xfrm>
            <a:off x="4587082" y="2349789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Este mai bun decât controlul proporțional pe o linie cu curba mai strânsă</a:t>
            </a:r>
            <a:r>
              <a:rPr lang="en-US" dirty="0"/>
              <a:t>, </a:t>
            </a:r>
            <a:r>
              <a:rPr lang="ro-RO" dirty="0"/>
              <a:t>pe măsură ce robotul se adaptează la curbură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Cu toate acestea</a:t>
            </a:r>
            <a:r>
              <a:rPr lang="en-US" dirty="0"/>
              <a:t>, </a:t>
            </a:r>
            <a:r>
              <a:rPr lang="ro-RO" dirty="0"/>
              <a:t>pentru</a:t>
            </a:r>
            <a:r>
              <a:rPr lang="en-US" dirty="0"/>
              <a:t> FIRST LEGO League, </a:t>
            </a:r>
            <a:r>
              <a:rPr lang="ro-RO" dirty="0"/>
              <a:t>care în majoritate are linii drepte, controlul proporțional poate fi suficient.</a:t>
            </a:r>
            <a:endParaRPr dirty="0"/>
          </a:p>
        </p:txBody>
      </p:sp>
      <p:sp>
        <p:nvSpPr>
          <p:cNvPr id="398" name="Google Shape;398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EVALUAREA URMĂRITORILOR DE LINIE</a:t>
            </a:r>
          </a:p>
        </p:txBody>
      </p:sp>
      <p:sp>
        <p:nvSpPr>
          <p:cNvPr id="400" name="Google Shape;400;p17"/>
          <p:cNvSpPr txBox="1">
            <a:spLocks noGrp="1"/>
          </p:cNvSpPr>
          <p:nvPr>
            <p:ph type="ftr" idx="11"/>
          </p:nvPr>
        </p:nvSpPr>
        <p:spPr>
          <a:xfrm>
            <a:off x="172476" y="6321261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77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07" name="Google Shape;407;p1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9" name="Google Shape;409;p18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limitările controlului proporțional</a:t>
            </a:r>
          </a:p>
          <a:p>
            <a:r>
              <a:rPr lang="ro-RO" dirty="0"/>
              <a:t>Învățăm ce înseamnă PID</a:t>
            </a:r>
            <a:endParaRPr lang="en-US" dirty="0"/>
          </a:p>
          <a:p>
            <a:r>
              <a:rPr lang="ro-RO" dirty="0"/>
              <a:t>Învățăm cum sp programăm </a:t>
            </a:r>
            <a:r>
              <a:rPr lang="en-US" dirty="0"/>
              <a:t>PID </a:t>
            </a:r>
            <a:r>
              <a:rPr lang="ro-RO" dirty="0"/>
              <a:t>și cum să-l ajustăm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581193" y="1807301"/>
            <a:ext cx="276358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o-RO" sz="2400" dirty="0"/>
              <a:t>Ce face omul?</a:t>
            </a:r>
            <a:endParaRPr lang="en-US" sz="2400"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2"/>
          </p:nvPr>
        </p:nvSpPr>
        <p:spPr>
          <a:xfrm>
            <a:off x="194703" y="2498563"/>
            <a:ext cx="3281534" cy="267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o-RO" dirty="0"/>
              <a:t>Pe linie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mergi înainte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Pe alb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întoarce stânga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Mergi pe linie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ro-RO" dirty="0">
                <a:sym typeface="Wingdings" pitchFamily="2" charset="2"/>
              </a:rPr>
              <a:t>întoarce dreapta</a:t>
            </a: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Pe alb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ro-RO" dirty="0">
                <a:sym typeface="Wingdings" pitchFamily="2" charset="2"/>
              </a:rPr>
              <a:t>întoarce stânga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Ne îndepărtăm mai mult de linie</a:t>
            </a:r>
            <a:r>
              <a:rPr lang="en-US" dirty="0">
                <a:sym typeface="Wingdings" pitchFamily="2" charset="2"/>
              </a:rPr>
              <a:t> </a:t>
            </a:r>
            <a:r>
              <a:rPr lang="ro-RO" dirty="0">
                <a:sym typeface="Wingdings" pitchFamily="2" charset="2"/>
              </a:rPr>
              <a:t>întoarcem chiar mai mult</a:t>
            </a:r>
            <a:r>
              <a:rPr lang="en-US" dirty="0">
                <a:sym typeface="Wingdings" pitchFamily="2" charset="2"/>
              </a:rPr>
              <a:t>!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3"/>
          </p:nvPr>
        </p:nvSpPr>
        <p:spPr>
          <a:xfrm>
            <a:off x="5216101" y="1807301"/>
            <a:ext cx="335484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o-RO" sz="2400" dirty="0"/>
              <a:t>Ce face controlul proporțional</a:t>
            </a:r>
            <a:r>
              <a:rPr lang="en-US" sz="2400" dirty="0"/>
              <a:t>?</a:t>
            </a:r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4"/>
          </p:nvPr>
        </p:nvSpPr>
        <p:spPr>
          <a:xfrm>
            <a:off x="5793005" y="2498563"/>
            <a:ext cx="3202154" cy="267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o-RO" dirty="0"/>
              <a:t>Pe linie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mergi înainte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Pe alb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ro-RO" dirty="0">
                <a:sym typeface="Wingdings" pitchFamily="2" charset="2"/>
              </a:rPr>
              <a:t>întoarce stânga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Merge înafara liniei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mergi înainte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Pe alb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ro-RO" dirty="0">
                <a:sym typeface="Wingdings" pitchFamily="2" charset="2"/>
              </a:rPr>
              <a:t>întoarce stânga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Merge mai departe de linie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întoarce stânga cu același număr de grade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o-RO" dirty="0"/>
              <a:t>CÂND CONTROLUL PROPORȚIONAL ARE PROBLEME?</a:t>
            </a:r>
            <a:endParaRPr dirty="0"/>
          </a:p>
        </p:txBody>
      </p:sp>
      <p:sp>
        <p:nvSpPr>
          <p:cNvPr id="168" name="Google Shape;168;p3"/>
          <p:cNvSpPr/>
          <p:nvPr/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noFill/>
          <a:ln w="393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1" name="Google Shape;171;p3"/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172" name="Google Shape;172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29348" y="2877878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 rot="-1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177" name="Google Shape;177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28429" y="2880232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 rot="-2652773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182" name="Google Shape;182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23341" y="2872617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5793005" y="5318789"/>
            <a:ext cx="201280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Citirea reflexivității 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endParaRPr dirty="0"/>
          </a:p>
        </p:txBody>
      </p:sp>
      <p:sp>
        <p:nvSpPr>
          <p:cNvPr id="187" name="Google Shape;187;p3"/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50%</a:t>
            </a:r>
            <a:endParaRPr/>
          </a:p>
        </p:txBody>
      </p:sp>
      <p:sp>
        <p:nvSpPr>
          <p:cNvPr id="188" name="Google Shape;188;p3"/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100%</a:t>
            </a:r>
            <a:endParaRPr/>
          </a:p>
        </p:txBody>
      </p:sp>
      <p:sp>
        <p:nvSpPr>
          <p:cNvPr id="189" name="Google Shape;189;p3"/>
          <p:cNvSpPr txBox="1"/>
          <p:nvPr/>
        </p:nvSpPr>
        <p:spPr>
          <a:xfrm>
            <a:off x="344736" y="1164714"/>
            <a:ext cx="801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dirty="0"/>
              <a:t>Not</a:t>
            </a:r>
            <a:r>
              <a:rPr lang="ro-RO" sz="1400" dirty="0"/>
              <a:t>ă</a:t>
            </a:r>
            <a:r>
              <a:rPr lang="en-US" sz="1400" dirty="0"/>
              <a:t>: </a:t>
            </a:r>
            <a:r>
              <a:rPr lang="ro-RO" sz="1400" dirty="0"/>
              <a:t>următoarele slide-uri sunt animate. Utilizează prezentarea </a:t>
            </a:r>
            <a:r>
              <a:rPr lang="en-US" sz="1400" dirty="0"/>
              <a:t>PowerPoint </a:t>
            </a:r>
            <a:r>
              <a:rPr lang="ro-RO" sz="1400" dirty="0"/>
              <a:t>pentru a le vedea</a:t>
            </a:r>
            <a:endParaRPr lang="en-US" sz="1400" dirty="0"/>
          </a:p>
        </p:txBody>
      </p:sp>
      <p:grpSp>
        <p:nvGrpSpPr>
          <p:cNvPr id="190" name="Google Shape;190;p3"/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191" name="Google Shape;19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621907" y="2878247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196" name="Google Shape;196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648097" y="2862025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 rot="-1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201" name="Google Shape;20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643222" y="2863106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"/>
          <p:cNvSpPr txBox="1">
            <a:spLocks noGrp="1"/>
          </p:cNvSpPr>
          <p:nvPr>
            <p:ph type="ftr" idx="11"/>
          </p:nvPr>
        </p:nvSpPr>
        <p:spPr>
          <a:xfrm>
            <a:off x="194703" y="6331418"/>
            <a:ext cx="71717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1"/>
          </p:nvPr>
        </p:nvSpPr>
        <p:spPr>
          <a:xfrm>
            <a:off x="181786" y="1451626"/>
            <a:ext cx="27432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o-RO" sz="2400" dirty="0"/>
              <a:t>Ce face omul?</a:t>
            </a:r>
            <a:endParaRPr lang="en-US" sz="2400" dirty="0"/>
          </a:p>
        </p:txBody>
      </p:sp>
      <p:sp>
        <p:nvSpPr>
          <p:cNvPr id="212" name="Google Shape;212;p4"/>
          <p:cNvSpPr txBox="1">
            <a:spLocks noGrp="1"/>
          </p:cNvSpPr>
          <p:nvPr>
            <p:ph type="body" idx="2"/>
          </p:nvPr>
        </p:nvSpPr>
        <p:spPr>
          <a:xfrm>
            <a:off x="300106" y="1969626"/>
            <a:ext cx="3286779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Întoarce stânga</a:t>
            </a:r>
            <a:r>
              <a:rPr lang="en-US" dirty="0">
                <a:sym typeface="Wingdings" pitchFamily="2" charset="2"/>
              </a:rPr>
              <a:t>/</a:t>
            </a:r>
            <a:r>
              <a:rPr lang="ro-RO" dirty="0">
                <a:sym typeface="Wingdings" pitchFamily="2" charset="2"/>
              </a:rPr>
              <a:t>pe linie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🡪 </a:t>
            </a:r>
            <a:r>
              <a:rPr lang="ro-RO" dirty="0">
                <a:sym typeface="Wingdings" pitchFamily="2" charset="2"/>
              </a:rPr>
              <a:t>întoarce dreapta</a:t>
            </a: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>
                <a:sym typeface="Wingdings" pitchFamily="2" charset="2"/>
              </a:rPr>
              <a:t>Merge mai departe de linie </a:t>
            </a:r>
            <a:r>
              <a:rPr lang="en-US" dirty="0"/>
              <a:t>🡪 </a:t>
            </a:r>
            <a:r>
              <a:rPr lang="ro-RO" dirty="0">
                <a:sym typeface="Wingdings" pitchFamily="2" charset="2"/>
              </a:rPr>
              <a:t>întoarce mai mult</a:t>
            </a:r>
            <a:r>
              <a:rPr lang="en-US" dirty="0"/>
              <a:t>!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3" name="Google Shape;213;p4"/>
          <p:cNvSpPr txBox="1">
            <a:spLocks noGrp="1"/>
          </p:cNvSpPr>
          <p:nvPr>
            <p:ph type="body" idx="3"/>
          </p:nvPr>
        </p:nvSpPr>
        <p:spPr>
          <a:xfrm>
            <a:off x="5006636" y="1430145"/>
            <a:ext cx="382625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o-RO" sz="2000" dirty="0"/>
              <a:t>Ce face controlul proporțional</a:t>
            </a:r>
            <a:r>
              <a:rPr lang="en-US" sz="2000" dirty="0"/>
              <a:t>?</a:t>
            </a:r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4"/>
          </p:nvPr>
        </p:nvSpPr>
        <p:spPr>
          <a:xfrm>
            <a:off x="5626999" y="2181560"/>
            <a:ext cx="3103833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Întoarce stânga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 pe linie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🡪 </a:t>
            </a: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mergi înainte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dirty="0"/>
          </a:p>
          <a:p>
            <a:pPr marL="0" indent="0">
              <a:buNone/>
            </a:pP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Mergi mai departe de linie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🡪 </a:t>
            </a:r>
            <a:r>
              <a:rPr lang="ro-RO" b="1" dirty="0">
                <a:solidFill>
                  <a:srgbClr val="FF0000"/>
                </a:solidFill>
                <a:sym typeface="Wingdings" pitchFamily="2" charset="2"/>
              </a:rPr>
              <a:t>întoarce stânga cu același număr de grade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b="1" dirty="0">
              <a:solidFill>
                <a:srgbClr val="FF0000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5" name="Google Shape;215;p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pt-BR" dirty="0"/>
              <a:t>CUM PUTEM REZOLVA PROBLEMELE CONTROLULUI PROPORȚIONAL?</a:t>
            </a:r>
          </a:p>
        </p:txBody>
      </p:sp>
      <p:sp>
        <p:nvSpPr>
          <p:cNvPr id="217" name="Google Shape;217;p4"/>
          <p:cNvSpPr/>
          <p:nvPr/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noFill/>
          <a:ln w="393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9" name="Google Shape;219;p4"/>
          <p:cNvGrpSpPr/>
          <p:nvPr/>
        </p:nvGrpSpPr>
        <p:grpSpPr>
          <a:xfrm rot="-1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220" name="Google Shape;220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649056" y="2885157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4"/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5" name="Google Shape;225;p4"/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226" name="Google Shape;226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640452" y="2884388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4"/>
          <p:cNvGrpSpPr/>
          <p:nvPr/>
        </p:nvGrpSpPr>
        <p:grpSpPr>
          <a:xfrm rot="-1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231" name="Google Shape;231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631077" y="2891033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>
          <a:xfrm rot="-2652773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236" name="Google Shape;236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618514" y="2877886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"/>
          <p:cNvSpPr/>
          <p:nvPr/>
        </p:nvSpPr>
        <p:spPr>
          <a:xfrm>
            <a:off x="413168" y="4338715"/>
            <a:ext cx="3166215" cy="1364460"/>
          </a:xfrm>
          <a:prstGeom prst="rect">
            <a:avLst/>
          </a:prstGeom>
          <a:solidFill>
            <a:srgbClr val="FF0000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1. </a:t>
            </a:r>
            <a:r>
              <a:rPr lang="ro-RO" sz="2100" dirty="0">
                <a:solidFill>
                  <a:schemeClr val="bg1"/>
                </a:solidFill>
              </a:rPr>
              <a:t>Fă predicții care va fi următoarea citire a senzorului 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2. </a:t>
            </a:r>
            <a:r>
              <a:rPr lang="ro-RO" sz="2100" dirty="0">
                <a:solidFill>
                  <a:schemeClr val="bg1"/>
                </a:solidFill>
              </a:rPr>
              <a:t>Virările anterioare ajută să reduci eroarea</a:t>
            </a:r>
            <a:r>
              <a:rPr lang="en-US" sz="21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42" name="Google Shape;242;p4"/>
          <p:cNvSpPr txBox="1">
            <a:spLocks noGrp="1"/>
          </p:cNvSpPr>
          <p:nvPr>
            <p:ph type="ftr" idx="11"/>
          </p:nvPr>
        </p:nvSpPr>
        <p:spPr>
          <a:xfrm>
            <a:off x="181786" y="6335528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5"/>
          <p:cNvSpPr txBox="1">
            <a:spLocks noGrp="1"/>
          </p:cNvSpPr>
          <p:nvPr>
            <p:ph type="body" idx="2"/>
          </p:nvPr>
        </p:nvSpPr>
        <p:spPr>
          <a:xfrm>
            <a:off x="111967" y="2171459"/>
            <a:ext cx="32970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ro-RO" dirty="0"/>
              <a:t>Dacă citirile sunt</a:t>
            </a:r>
            <a:r>
              <a:rPr lang="en-US" dirty="0"/>
              <a:t>: 75, 65, 55 – </a:t>
            </a:r>
            <a:r>
              <a:rPr lang="ro-RO" dirty="0"/>
              <a:t>care crezi că va fi citirea următoare</a:t>
            </a:r>
            <a:r>
              <a:rPr lang="en-US" dirty="0"/>
              <a:t>?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ro-RO" dirty="0"/>
              <a:t>Dacă citirile sunt</a:t>
            </a:r>
            <a:r>
              <a:rPr lang="en-US" dirty="0"/>
              <a:t> 57, 56, 55…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ro-RO" dirty="0"/>
              <a:t>Ce informații ai folosit ca să ghicești</a:t>
            </a:r>
            <a:r>
              <a:rPr lang="en-US" dirty="0"/>
              <a:t>?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dirty="0" err="1"/>
              <a:t>Derivat</a:t>
            </a:r>
            <a:r>
              <a:rPr lang="ro-RO" dirty="0"/>
              <a:t>e</a:t>
            </a:r>
            <a:r>
              <a:rPr lang="en-US" dirty="0"/>
              <a:t> – </a:t>
            </a:r>
            <a:r>
              <a:rPr lang="ro-RO" dirty="0"/>
              <a:t>rata la care o valoare se schimbă</a:t>
            </a:r>
            <a:endParaRPr dirty="0"/>
          </a:p>
        </p:txBody>
      </p:sp>
      <p:sp>
        <p:nvSpPr>
          <p:cNvPr id="249" name="Google Shape;249;p5"/>
          <p:cNvSpPr txBox="1">
            <a:spLocks noGrp="1"/>
          </p:cNvSpPr>
          <p:nvPr>
            <p:ph type="body" idx="4"/>
          </p:nvPr>
        </p:nvSpPr>
        <p:spPr>
          <a:xfrm>
            <a:off x="4605582" y="2029539"/>
            <a:ext cx="4402463" cy="457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ym typeface="Wingdings" pitchFamily="2" charset="2"/>
              </a:rPr>
              <a:t>Dacă corecția merge bine</a:t>
            </a:r>
            <a:r>
              <a:rPr lang="en-US" dirty="0">
                <a:sym typeface="Wingdings" pitchFamily="2" charset="2"/>
              </a:rPr>
              <a:t>, </a:t>
            </a:r>
            <a:r>
              <a:rPr lang="ro-RO" dirty="0">
                <a:sym typeface="Wingdings" pitchFamily="2" charset="2"/>
              </a:rPr>
              <a:t>cum vor arăta citirile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-6, +4 -3….  i.e. </a:t>
            </a:r>
            <a:r>
              <a:rPr lang="ro-RO" dirty="0">
                <a:sym typeface="Wingdings" pitchFamily="2" charset="2"/>
              </a:rPr>
              <a:t>oscilează în jurul lui </a:t>
            </a:r>
            <a:r>
              <a:rPr lang="en-US" dirty="0">
                <a:sym typeface="Wingdings" pitchFamily="2" charset="2"/>
              </a:rPr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ym typeface="Wingdings" pitchFamily="2" charset="2"/>
              </a:rPr>
              <a:t>Când întoarcerea nu va merge, cum va arăta eroarea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+5, +6, +5… i.e. </a:t>
            </a:r>
            <a:r>
              <a:rPr lang="ro-RO" dirty="0">
                <a:sym typeface="Wingdings" pitchFamily="2" charset="2"/>
              </a:rPr>
              <a:t>întodeauna pe o parte a lui </a:t>
            </a:r>
            <a:r>
              <a:rPr lang="en-US" dirty="0">
                <a:sym typeface="Wingdings" pitchFamily="2" charset="2"/>
              </a:rPr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ym typeface="Wingdings" pitchFamily="2" charset="2"/>
              </a:rPr>
              <a:t>Cum putem detecta asta ușor</a:t>
            </a:r>
            <a:r>
              <a:rPr lang="en-US" dirty="0">
                <a:sym typeface="Wingdings" pitchFamily="2" charset="2"/>
              </a:rPr>
              <a:t>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>
                <a:sym typeface="Wingdings" pitchFamily="2" charset="2"/>
              </a:rPr>
              <a:t>Sfat</a:t>
            </a:r>
            <a:r>
              <a:rPr lang="en-US" dirty="0">
                <a:sym typeface="Wingdings" pitchFamily="2" charset="2"/>
              </a:rPr>
              <a:t>: </a:t>
            </a:r>
            <a:r>
              <a:rPr lang="ro-RO" dirty="0">
                <a:sym typeface="Wingdings" pitchFamily="2" charset="2"/>
              </a:rPr>
              <a:t>privește suma tuturor erorilor anterioare</a:t>
            </a: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ym typeface="Wingdings" pitchFamily="2" charset="2"/>
              </a:rPr>
              <a:t>Care va fi valoarea ideală pentru această sumă? Ce înseamnă că suma este mare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Integral  “sum</a:t>
            </a:r>
            <a:r>
              <a:rPr lang="ro-RO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” </a:t>
            </a:r>
            <a:r>
              <a:rPr lang="ro-RO" dirty="0">
                <a:sym typeface="Wingdings" pitchFamily="2" charset="2"/>
              </a:rPr>
              <a:t>valorilor</a:t>
            </a:r>
            <a:endParaRPr lang="en-US" dirty="0"/>
          </a:p>
        </p:txBody>
      </p:sp>
      <p:sp>
        <p:nvSpPr>
          <p:cNvPr id="250" name="Google Shape;250;p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51" name="Google Shape;251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INTEGRALE ȘI DERIVATE</a:t>
            </a:r>
            <a:endParaRPr dirty="0"/>
          </a:p>
        </p:txBody>
      </p:sp>
      <p:sp>
        <p:nvSpPr>
          <p:cNvPr id="252" name="Google Shape;252;p5"/>
          <p:cNvSpPr/>
          <p:nvPr/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noFill/>
          <a:ln w="393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4" name="Google Shape;254;p5"/>
          <p:cNvGrpSpPr/>
          <p:nvPr/>
        </p:nvGrpSpPr>
        <p:grpSpPr>
          <a:xfrm rot="-1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255" name="Google Shape;255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631514" y="2890332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5"/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0" name="Google Shape;260;p5"/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61" name="Google Shape;261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617704" y="2850182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5"/>
          <p:cNvGrpSpPr/>
          <p:nvPr/>
        </p:nvGrpSpPr>
        <p:grpSpPr>
          <a:xfrm rot="-1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66" name="Google Shape;266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621455" y="287103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5"/>
          <p:cNvGrpSpPr/>
          <p:nvPr/>
        </p:nvGrpSpPr>
        <p:grpSpPr>
          <a:xfrm rot="-2652773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271" name="Google Shape;271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EA9B7B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B5B49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6629465" y="2881000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5"/>
          <p:cNvSpPr/>
          <p:nvPr/>
        </p:nvSpPr>
        <p:spPr>
          <a:xfrm>
            <a:off x="119001" y="1180339"/>
            <a:ext cx="3755517" cy="973471"/>
          </a:xfrm>
          <a:prstGeom prst="rect">
            <a:avLst/>
          </a:prstGeom>
          <a:solidFill>
            <a:srgbClr val="FF0000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 </a:t>
            </a:r>
            <a:r>
              <a:rPr lang="ro-RO" sz="21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Fă o predicție referitoare la ce va citi în continuare senzorul de culoare</a:t>
            </a:r>
            <a:r>
              <a:rPr lang="en-US" sz="21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dirty="0"/>
          </a:p>
        </p:txBody>
      </p:sp>
      <p:sp>
        <p:nvSpPr>
          <p:cNvPr id="276" name="Google Shape;276;p5"/>
          <p:cNvSpPr/>
          <p:nvPr/>
        </p:nvSpPr>
        <p:spPr>
          <a:xfrm>
            <a:off x="5205262" y="1121869"/>
            <a:ext cx="3755517" cy="897283"/>
          </a:xfrm>
          <a:prstGeom prst="rect">
            <a:avLst/>
          </a:prstGeom>
          <a:solidFill>
            <a:srgbClr val="FF0000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2. </a:t>
            </a:r>
            <a:r>
              <a:rPr lang="ro-RO" sz="2100" dirty="0">
                <a:solidFill>
                  <a:schemeClr val="bg1"/>
                </a:solidFill>
              </a:rPr>
              <a:t>Virările anterioare ajută să reduci eroarea</a:t>
            </a:r>
            <a:r>
              <a:rPr lang="en-US" sz="21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77" name="Google Shape;277;p5"/>
          <p:cNvSpPr txBox="1">
            <a:spLocks noGrp="1"/>
          </p:cNvSpPr>
          <p:nvPr>
            <p:ph type="ftr" idx="11"/>
          </p:nvPr>
        </p:nvSpPr>
        <p:spPr>
          <a:xfrm>
            <a:off x="166511" y="6313897"/>
            <a:ext cx="7514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Copyright © 2020 Prime Lessons (primelessons.org) CC-BY-NC-SA.  (Last edit: 09/23/2020)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PID? </a:t>
            </a:r>
            <a:endParaRPr dirty="0"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P</a:t>
            </a:r>
            <a:r>
              <a:rPr lang="en-US" dirty="0" err="1"/>
              <a:t>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[</a:t>
            </a:r>
            <a:r>
              <a:rPr lang="en-US" dirty="0" err="1"/>
              <a:t>Eroare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Cât de rea este situația acum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dirty="0"/>
              <a:t>ntegral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Ajută reglările anterioare să rezolve lucrurile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D</a:t>
            </a:r>
            <a:r>
              <a:rPr lang="en-US" dirty="0"/>
              <a:t>erivative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Cum se schimbă situația</a:t>
            </a:r>
            <a:r>
              <a:rPr lang="en-US" dirty="0">
                <a:sym typeface="Wingdings" pitchFamily="2" charset="2"/>
              </a:rPr>
              <a:t>? </a:t>
            </a:r>
          </a:p>
          <a:p>
            <a:r>
              <a:rPr lang="ro-RO" dirty="0">
                <a:sym typeface="Wingdings" pitchFamily="2" charset="2"/>
              </a:rPr>
              <a:t>Control de tip </a:t>
            </a:r>
            <a:r>
              <a:rPr lang="en-US" dirty="0">
                <a:sym typeface="Wingdings" pitchFamily="2" charset="2"/>
              </a:rPr>
              <a:t>PID  </a:t>
            </a:r>
            <a:r>
              <a:rPr lang="en-US" dirty="0" err="1">
                <a:sym typeface="Wingdings" pitchFamily="2" charset="2"/>
              </a:rPr>
              <a:t>combin</a:t>
            </a:r>
            <a:r>
              <a:rPr lang="ro-RO" dirty="0">
                <a:sym typeface="Wingdings" pitchFamily="2" charset="2"/>
              </a:rPr>
              <a:t>ă valorile erorii, integralei și derivatei pentru a decide cum să vireze robotul.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284" name="Google Shape;284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5" name="Google Shape;285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ER</a:t>
            </a:r>
            <a:r>
              <a:rPr lang="ro-RO" dirty="0"/>
              <a:t>OAREA</a:t>
            </a:r>
            <a:endParaRPr dirty="0"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88410" y="1624877"/>
            <a:ext cx="8918430" cy="103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Liniile solide reprezintă ceea ce ai văzut iar liniile punctate reprezintă viitorul.</a:t>
            </a:r>
            <a:endParaRPr lang="en-US" dirty="0"/>
          </a:p>
          <a:p>
            <a:r>
              <a:rPr lang="ro-RO" dirty="0"/>
              <a:t>La momentul </a:t>
            </a:r>
            <a:r>
              <a:rPr lang="en-US" dirty="0"/>
              <a:t>20, </a:t>
            </a:r>
            <a:r>
              <a:rPr lang="ro-RO" dirty="0"/>
              <a:t>vezi citirea intensității luminii reflectate</a:t>
            </a:r>
            <a:r>
              <a:rPr lang="en-US" dirty="0"/>
              <a:t> = 40 </a:t>
            </a:r>
            <a:r>
              <a:rPr lang="ro-RO" dirty="0"/>
              <a:t>iar eroarea </a:t>
            </a:r>
            <a:r>
              <a:rPr lang="en-US" dirty="0"/>
              <a:t>= -10 (</a:t>
            </a:r>
            <a:r>
              <a:rPr lang="ro-RO" dirty="0"/>
              <a:t>roșu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92" name="Google Shape;292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93" name="Google Shape;293;p7"/>
          <p:cNvGraphicFramePr/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4" name="Google Shape;294;p7"/>
          <p:cNvSpPr/>
          <p:nvPr/>
        </p:nvSpPr>
        <p:spPr>
          <a:xfrm>
            <a:off x="4199692" y="4095231"/>
            <a:ext cx="728663" cy="5572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95" name="Google Shape;295;p7"/>
          <p:cNvGraphicFramePr/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6" name="Google Shape;296;p7"/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Subtract </a:t>
            </a:r>
            <a:b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(50)</a:t>
            </a:r>
            <a:endParaRPr/>
          </a:p>
        </p:txBody>
      </p:sp>
      <p:cxnSp>
        <p:nvCxnSpPr>
          <p:cNvPr id="297" name="Google Shape;297;p7"/>
          <p:cNvCxnSpPr/>
          <p:nvPr/>
        </p:nvCxnSpPr>
        <p:spPr>
          <a:xfrm>
            <a:off x="5459834" y="4581820"/>
            <a:ext cx="3088265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7"/>
          <p:cNvCxnSpPr/>
          <p:nvPr/>
        </p:nvCxnSpPr>
        <p:spPr>
          <a:xfrm>
            <a:off x="913199" y="4581820"/>
            <a:ext cx="30629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INTEGRAL</a:t>
            </a:r>
            <a:r>
              <a:rPr lang="ro-RO" dirty="0"/>
              <a:t>A</a:t>
            </a:r>
            <a:endParaRPr dirty="0"/>
          </a:p>
        </p:txBody>
      </p:sp>
      <p:sp>
        <p:nvSpPr>
          <p:cNvPr id="305" name="Google Shape;305;p8"/>
          <p:cNvSpPr txBox="1">
            <a:spLocks noGrp="1"/>
          </p:cNvSpPr>
          <p:nvPr>
            <p:ph type="body" idx="1"/>
          </p:nvPr>
        </p:nvSpPr>
        <p:spPr>
          <a:xfrm>
            <a:off x="448092" y="1986439"/>
            <a:ext cx="3883277" cy="32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Privește istoria recentă a urmăritorului de linie</a:t>
            </a:r>
            <a:endParaRPr lang="en-US" dirty="0"/>
          </a:p>
          <a:p>
            <a:r>
              <a:rPr lang="ro-RO" dirty="0"/>
              <a:t>Însumează erorile anterioare</a:t>
            </a:r>
            <a:endParaRPr lang="en-US" dirty="0"/>
          </a:p>
          <a:p>
            <a:r>
              <a:rPr lang="ro-RO" dirty="0">
                <a:sym typeface="Wingdings" pitchFamily="2" charset="2"/>
              </a:rPr>
              <a:t>Aceasta este reprezentată de suprafața de sub curba grafului </a:t>
            </a:r>
            <a:r>
              <a:rPr lang="en-US" dirty="0">
                <a:sym typeface="Wingdings" pitchFamily="2" charset="2"/>
              </a:rPr>
              <a:t>(integral</a:t>
            </a:r>
            <a:r>
              <a:rPr lang="ro-RO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ro-RO" dirty="0">
                <a:sym typeface="Wingdings" pitchFamily="2" charset="2"/>
              </a:rPr>
              <a:t>Verde</a:t>
            </a:r>
            <a:r>
              <a:rPr lang="en-US" dirty="0">
                <a:sym typeface="Wingdings" pitchFamily="2" charset="2"/>
              </a:rPr>
              <a:t> = </a:t>
            </a:r>
            <a:r>
              <a:rPr lang="ro-RO" dirty="0">
                <a:sym typeface="Wingdings" pitchFamily="2" charset="2"/>
              </a:rPr>
              <a:t>ramura pozitivă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ro-RO" dirty="0">
                <a:sym typeface="Wingdings" pitchFamily="2" charset="2"/>
              </a:rPr>
              <a:t>oșu</a:t>
            </a:r>
            <a:r>
              <a:rPr lang="en-US" dirty="0">
                <a:sym typeface="Wingdings" pitchFamily="2" charset="2"/>
              </a:rPr>
              <a:t> = </a:t>
            </a:r>
            <a:r>
              <a:rPr lang="ro-RO" dirty="0">
                <a:sym typeface="Wingdings" pitchFamily="2" charset="2"/>
              </a:rPr>
              <a:t>ramura negativă</a:t>
            </a:r>
            <a:endParaRPr lang="en-US" dirty="0"/>
          </a:p>
        </p:txBody>
      </p:sp>
      <p:sp>
        <p:nvSpPr>
          <p:cNvPr id="306" name="Google Shape;306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307" name="Google Shape;307;p8"/>
          <p:cNvGraphicFramePr/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8" name="Google Shape;308;p8"/>
          <p:cNvGraphicFramePr/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9" name="Google Shape;309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DERIVAT</a:t>
            </a:r>
            <a:r>
              <a:rPr lang="ro-RO" dirty="0"/>
              <a:t>A</a:t>
            </a:r>
            <a:endParaRPr dirty="0"/>
          </a:p>
        </p:txBody>
      </p:sp>
      <p:sp>
        <p:nvSpPr>
          <p:cNvPr id="315" name="Google Shape;315;p9"/>
          <p:cNvSpPr txBox="1">
            <a:spLocks noGrp="1"/>
          </p:cNvSpPr>
          <p:nvPr>
            <p:ph type="body" idx="1"/>
          </p:nvPr>
        </p:nvSpPr>
        <p:spPr>
          <a:xfrm>
            <a:off x="448092" y="1986439"/>
            <a:ext cx="4210619" cy="32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Cât de repede se schimbă poziția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Pre</a:t>
            </a:r>
            <a:r>
              <a:rPr lang="ro-RO" dirty="0"/>
              <a:t>vizionează unde va fi robotul în viitorul imediat</a:t>
            </a:r>
            <a:endParaRPr lang="en-US" dirty="0"/>
          </a:p>
          <a:p>
            <a:pPr lvl="1"/>
            <a:r>
              <a:rPr lang="ro-RO" dirty="0"/>
              <a:t>La fel cât de repede se schimbă eroarea</a:t>
            </a:r>
            <a:endParaRPr lang="en-US" dirty="0"/>
          </a:p>
          <a:p>
            <a:r>
              <a:rPr lang="ro-RO" dirty="0"/>
              <a:t>Poate fi măsurată utilizând linia tangentă la curba măsurătorilor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derivat</a:t>
            </a:r>
            <a:r>
              <a:rPr lang="ro-RO" dirty="0">
                <a:sym typeface="Wingdings" pitchFamily="2" charset="2"/>
              </a:rPr>
              <a:t>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Approximat</a:t>
            </a:r>
            <a:r>
              <a:rPr lang="ro-RO" dirty="0">
                <a:sym typeface="Wingdings" pitchFamily="2" charset="2"/>
              </a:rPr>
              <a:t>iv utilizând 2 puncte de pe graf</a:t>
            </a:r>
            <a:endParaRPr lang="en-US" dirty="0"/>
          </a:p>
        </p:txBody>
      </p:sp>
      <p:sp>
        <p:nvSpPr>
          <p:cNvPr id="316" name="Google Shape;316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17" name="Google Shape;317;p9"/>
          <p:cNvGraphicFramePr/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18" name="Google Shape;318;p9"/>
          <p:cNvCxnSpPr/>
          <p:nvPr/>
        </p:nvCxnSpPr>
        <p:spPr>
          <a:xfrm rot="10800000" flipH="1">
            <a:off x="6324600" y="2945643"/>
            <a:ext cx="2147807" cy="483358"/>
          </a:xfrm>
          <a:prstGeom prst="straightConnector1">
            <a:avLst/>
          </a:prstGeom>
          <a:noFill/>
          <a:ln w="127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9"/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Tangent line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22" name="Google Shape;322;p9"/>
          <p:cNvGraphicFramePr/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3" name="Google Shape;323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1943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Noto Sans Symbols</vt:lpstr>
      <vt:lpstr>Consolas</vt:lpstr>
      <vt:lpstr>Arial</vt:lpstr>
      <vt:lpstr>Calibri</vt:lpstr>
      <vt:lpstr>Helvetica Neue</vt:lpstr>
      <vt:lpstr>Gill Sans</vt:lpstr>
      <vt:lpstr>Dividend</vt:lpstr>
      <vt:lpstr>ALGORITM PID DE URMĂRIRE A LINIEI</vt:lpstr>
      <vt:lpstr>OBIECTIVELE LECȚIEI</vt:lpstr>
      <vt:lpstr>CÂND CONTROLUL PROPORȚIONAL ARE PROBLEME?</vt:lpstr>
      <vt:lpstr>CUM PUTEM REZOLVA PROBLEMELE CONTROLULUI PROPORȚIONAL?</vt:lpstr>
      <vt:lpstr>INTEGRALE ȘI DERIVATE</vt:lpstr>
      <vt:lpstr>Ce este PID? </vt:lpstr>
      <vt:lpstr>EROAREA</vt:lpstr>
      <vt:lpstr>INTEGRALA</vt:lpstr>
      <vt:lpstr>DERIVATA</vt:lpstr>
      <vt:lpstr>PSEUDOCOD</vt:lpstr>
      <vt:lpstr>CODE - PROPORTIONAL</vt:lpstr>
      <vt:lpstr>COD - INTEGRALA</vt:lpstr>
      <vt:lpstr>COD - DERIVATA</vt:lpstr>
      <vt:lpstr>PUNEM TOTUL ÎMPREUNĂ</vt:lpstr>
      <vt:lpstr>CODUL COMPLET</vt:lpstr>
      <vt:lpstr>PAȘI CHEIE: AJUSTAREA CONSTANTELOR PID</vt:lpstr>
      <vt:lpstr>EVALUAREA URMĂRITORILOR DE LINIE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 PID DE URMĂRIRE A LINIEI</dc:title>
  <dc:creator>Srinivasan Seshan</dc:creator>
  <cp:lastModifiedBy>marinela buruiana</cp:lastModifiedBy>
  <cp:revision>14</cp:revision>
  <dcterms:created xsi:type="dcterms:W3CDTF">2016-07-04T02:35:12Z</dcterms:created>
  <dcterms:modified xsi:type="dcterms:W3CDTF">2023-11-02T13:28:00Z</dcterms:modified>
</cp:coreProperties>
</file>